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48" r:id="rId2"/>
    <p:sldId id="349" r:id="rId3"/>
    <p:sldId id="341" r:id="rId4"/>
    <p:sldId id="342" r:id="rId5"/>
    <p:sldId id="343" r:id="rId6"/>
    <p:sldId id="347" r:id="rId7"/>
    <p:sldId id="345" r:id="rId8"/>
    <p:sldId id="34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4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5/5a/Jeans.jpg/220px-Jeans.jpg" TargetMode="External"/><Relationship Id="rId2" Type="http://schemas.openxmlformats.org/officeDocument/2006/relationships/hyperlink" Target="http://upload.wikimedia.org/wikipedia/commons/thumb/d/db/Pink_Birkin_bag.jpg/220px-Pink_Birkin_bag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://www.office.microsoft.com/" TargetMode="External"/><Relationship Id="rId4" Type="http://schemas.openxmlformats.org/officeDocument/2006/relationships/hyperlink" Target="http://upload.wikimedia.org/wikipedia/commons/thumb/a/a9/S7500.jpg/450px-S750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70368740"/>
              </p:ext>
            </p:extLst>
          </p:nvPr>
        </p:nvGraphicFramePr>
        <p:xfrm>
          <a:off x="468313" y="1844675"/>
          <a:ext cx="8229600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VY_62_FINANCNIGRAMOTNOST_10_02_měnový kurz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13685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Den s finanční gramotností– vzdělávací blok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Finanční gramotnost – měnový kurz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Miroslav Barda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Duben 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rgbClr val="0070C0"/>
                          </a:solidFill>
                        </a:rPr>
                        <a:t>Cílem prezentace je seznámit žáky formou výkladu a praktických cvičeních s měnovým kurzem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měnový kurz, 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286000" y="3105835"/>
            <a:ext cx="5598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výklad a praktické cvičení na téma měnový kurz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Měnový kurz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580233"/>
            <a:ext cx="6777317" cy="3508977"/>
          </a:xfrm>
        </p:spPr>
        <p:txBody>
          <a:bodyPr/>
          <a:lstStyle/>
          <a:p>
            <a:r>
              <a:rPr lang="cs-CZ" dirty="0"/>
              <a:t>je cena jedné měny vyjádřená v jednotkách měny jiné. </a:t>
            </a:r>
            <a:endParaRPr lang="cs-CZ" dirty="0" smtClean="0"/>
          </a:p>
          <a:p>
            <a:r>
              <a:rPr lang="cs-CZ" dirty="0" smtClean="0"/>
              <a:t>Obvykle </a:t>
            </a:r>
            <a:r>
              <a:rPr lang="cs-CZ" dirty="0"/>
              <a:t>se udává jako podíl domácí měny ku měně zahraniční. </a:t>
            </a:r>
            <a:endParaRPr lang="cs-CZ" dirty="0" smtClean="0"/>
          </a:p>
          <a:p>
            <a:r>
              <a:rPr lang="cs-CZ" dirty="0" smtClean="0"/>
              <a:t>Zkráceně </a:t>
            </a:r>
            <a:r>
              <a:rPr lang="cs-CZ" dirty="0"/>
              <a:t>se někdy používá např. kurz </a:t>
            </a:r>
            <a:r>
              <a:rPr lang="cs-CZ" dirty="0" smtClean="0"/>
              <a:t>dolaru, </a:t>
            </a:r>
            <a:r>
              <a:rPr lang="cs-CZ" dirty="0"/>
              <a:t>je 19,50 – to znamená, že měnový kurz české koruny k americkému dolaru je 19,50  Kč za 1  USD.</a:t>
            </a:r>
          </a:p>
        </p:txBody>
      </p:sp>
      <p:pic>
        <p:nvPicPr>
          <p:cNvPr id="22530" name="Picture 2" descr="C:\Users\pc\AppData\Local\Microsoft\Windows\Temporary Internet Files\Content.IE5\3LN1A42O\MP9003156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92696"/>
            <a:ext cx="2490688" cy="1877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3361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Vlivy působící na měnový </a:t>
            </a:r>
            <a:r>
              <a:rPr lang="cs-CZ" b="1" dirty="0" smtClean="0"/>
              <a:t>kurz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Nabídka </a:t>
            </a:r>
            <a:r>
              <a:rPr lang="cs-CZ" dirty="0"/>
              <a:t>a poptávka po měně</a:t>
            </a:r>
          </a:p>
          <a:p>
            <a:r>
              <a:rPr lang="cs-CZ" dirty="0"/>
              <a:t>Rozsáhlé nákupy a prodeje</a:t>
            </a:r>
          </a:p>
          <a:p>
            <a:r>
              <a:rPr lang="cs-CZ" dirty="0"/>
              <a:t>Saldo obchodní a platební bilance</a:t>
            </a:r>
          </a:p>
          <a:p>
            <a:r>
              <a:rPr lang="cs-CZ" dirty="0"/>
              <a:t>Výše úrokových sazeb</a:t>
            </a:r>
          </a:p>
          <a:p>
            <a:r>
              <a:rPr lang="cs-CZ" dirty="0"/>
              <a:t>Ekonomická a politická situace a aktuální události</a:t>
            </a:r>
          </a:p>
        </p:txBody>
      </p:sp>
      <p:pic>
        <p:nvPicPr>
          <p:cNvPr id="23555" name="Picture 3" descr="C:\Users\pc\AppData\Local\Microsoft\Windows\Temporary Internet Files\Content.IE5\3LN1A42O\MC9002165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9338" y="4579938"/>
            <a:ext cx="1812925" cy="145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42033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Zhodnocení měny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/>
          </a:p>
          <a:p>
            <a:r>
              <a:rPr lang="cs-CZ" dirty="0"/>
              <a:t>Zhodnocení měny </a:t>
            </a:r>
          </a:p>
          <a:p>
            <a:r>
              <a:rPr lang="cs-CZ" dirty="0"/>
              <a:t>měna vůči jiné posiluje</a:t>
            </a:r>
          </a:p>
          <a:p>
            <a:r>
              <a:rPr lang="cs-CZ" dirty="0"/>
              <a:t>zlevňuje zahraniční zboží dovážené do země, zvýhodňuje dovozce</a:t>
            </a:r>
          </a:p>
          <a:p>
            <a:r>
              <a:rPr lang="cs-CZ" dirty="0"/>
              <a:t>zdražuje domácí zboží vyvážené na zahraniční trhy, znevýhodňuje </a:t>
            </a:r>
            <a:r>
              <a:rPr lang="cs-CZ" dirty="0" smtClean="0"/>
              <a:t>vývozce</a:t>
            </a:r>
            <a:endParaRPr lang="cs-CZ" dirty="0"/>
          </a:p>
        </p:txBody>
      </p:sp>
      <p:pic>
        <p:nvPicPr>
          <p:cNvPr id="24579" name="Picture 3" descr="C:\Users\pc\AppData\Local\Microsoft\Windows\Temporary Internet Files\Content.IE5\ZDF71663\MC9004415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8538" y="2062163"/>
            <a:ext cx="1914525" cy="11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8103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6777317" cy="3508977"/>
          </a:xfrm>
        </p:spPr>
        <p:txBody>
          <a:bodyPr/>
          <a:lstStyle/>
          <a:p>
            <a:r>
              <a:rPr lang="cs-CZ" dirty="0" smtClean="0"/>
              <a:t>měna </a:t>
            </a:r>
            <a:r>
              <a:rPr lang="cs-CZ" dirty="0"/>
              <a:t>oslabuje vůči jiným měnám</a:t>
            </a:r>
          </a:p>
          <a:p>
            <a:r>
              <a:rPr lang="cs-CZ" dirty="0"/>
              <a:t>zdražuje zahraniční zboží dovážené do země, znevýhodňuje dovozce</a:t>
            </a:r>
          </a:p>
          <a:p>
            <a:r>
              <a:rPr lang="cs-CZ" dirty="0"/>
              <a:t>zlevňuje domácí zboží vyvážené na zahraniční trhy, zvýhodňuje vývozce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961176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Znehodnocení měny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25602" name="Picture 2" descr="C:\Users\pc\AppData\Local\Microsoft\Windows\Temporary Internet Files\Content.IE5\WW4W64AX\MC9004415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0525" y="4386263"/>
            <a:ext cx="1911350" cy="11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35899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548680"/>
            <a:ext cx="8136904" cy="1143000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 si můžeš nakoupit v Itálii pokud si proměníš 500 Kč na euro? Kurz 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je: 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1euro= 25kč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68960"/>
            <a:ext cx="20955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915894" y="4437112"/>
            <a:ext cx="824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8euro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1798" y="2447493"/>
            <a:ext cx="2095500" cy="2358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11760" y="440673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16euro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628580"/>
            <a:ext cx="1279029" cy="169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860032" y="5949280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34 euro</a:t>
            </a:r>
            <a:endParaRPr lang="cs-CZ" dirty="0"/>
          </a:p>
        </p:txBody>
      </p:sp>
      <p:pic>
        <p:nvPicPr>
          <p:cNvPr id="1029" name="Picture 5" descr="C:\Users\pc\AppData\Local\Microsoft\Windows\Temporary Internet Files\Content.IE5\ODIJPQHP\MC9003549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143" y="3014319"/>
            <a:ext cx="1829714" cy="82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288681" y="255561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euro</a:t>
            </a:r>
            <a:endParaRPr lang="cs-CZ" dirty="0"/>
          </a:p>
        </p:txBody>
      </p:sp>
      <p:pic>
        <p:nvPicPr>
          <p:cNvPr id="1030" name="Picture 6" descr="C:\Users\pc\AppData\Local\Microsoft\Windows\Temporary Internet Files\Content.IE5\3LN1A42O\MC9002998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488" y="4917432"/>
            <a:ext cx="1814170" cy="111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328026" y="5949280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52 euro</a:t>
            </a:r>
            <a:endParaRPr lang="cs-CZ" dirty="0"/>
          </a:p>
        </p:txBody>
      </p:sp>
      <p:pic>
        <p:nvPicPr>
          <p:cNvPr id="1032" name="Picture 8" descr="C:\Users\pc\AppData\Local\Microsoft\Windows\Temporary Internet Files\Content.IE5\ODIJPQHP\MP90040545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81618" y="2086144"/>
            <a:ext cx="1458541" cy="1308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7452320" y="2924944"/>
            <a:ext cx="894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eura</a:t>
            </a:r>
            <a:endParaRPr lang="cs-CZ" dirty="0"/>
          </a:p>
        </p:txBody>
      </p:sp>
      <p:pic>
        <p:nvPicPr>
          <p:cNvPr id="1033" name="Picture 9" descr="C:\Users\pc\AppData\Local\Microsoft\Windows\Temporary Internet Files\Content.IE5\WW4W64AX\MC900441775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5085184"/>
            <a:ext cx="216794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051720" y="607563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5euro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6247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43608" y="2492896"/>
            <a:ext cx="68407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Klipart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upload.wikimedia.org/wikipedia/commons/thumb/d/db/Pink_Birkin_bag.jpg/220px-Pink_Birkin_bag.jpg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upload.wikimedia.org/wikipedia/commons/thumb/5/5a/Jeans.jpg/220px-Jeans.jpg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upload.wikimedia.org/wikipedia/commons/thumb/a/a9/S7500.jpg/450px-S7500.jpg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www.office.</a:t>
            </a:r>
            <a:r>
              <a:rPr lang="cs-CZ" dirty="0" err="1" smtClean="0">
                <a:hlinkClick r:id="rId5"/>
              </a:rPr>
              <a:t>microsoft.com</a:t>
            </a:r>
            <a:endParaRPr lang="cs-CZ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299667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555</TotalTime>
  <Words>269</Words>
  <Application>Microsoft Office PowerPoint</Application>
  <PresentationFormat>Předvádění na obrazovce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Austin</vt:lpstr>
      <vt:lpstr>Snímek 1</vt:lpstr>
      <vt:lpstr>Snímek 2</vt:lpstr>
      <vt:lpstr>Měnový kurz</vt:lpstr>
      <vt:lpstr>Vlivy působící na měnový kurz</vt:lpstr>
      <vt:lpstr> Zhodnocení měny </vt:lpstr>
      <vt:lpstr>Znehodnocení měny  </vt:lpstr>
      <vt:lpstr>Co si můžeš nakoupit v Itálii pokud si proměníš 500 Kč na euro? Kurz je: 1euro= 25kč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67</cp:revision>
  <dcterms:created xsi:type="dcterms:W3CDTF">2013-10-28T22:32:28Z</dcterms:created>
  <dcterms:modified xsi:type="dcterms:W3CDTF">2014-09-16T10:10:41Z</dcterms:modified>
</cp:coreProperties>
</file>