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49" r:id="rId2"/>
    <p:sldId id="350" r:id="rId3"/>
    <p:sldId id="345" r:id="rId4"/>
    <p:sldId id="337" r:id="rId5"/>
    <p:sldId id="334" r:id="rId6"/>
    <p:sldId id="335" r:id="rId7"/>
    <p:sldId id="336" r:id="rId8"/>
    <p:sldId id="346" r:id="rId9"/>
    <p:sldId id="347" r:id="rId10"/>
    <p:sldId id="34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0" y="-6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4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F2456F7C-ADEE-4028-BF2A-905CC928362A}" type="datetimeFigureOut">
              <a:rPr lang="cs-CZ" smtClean="0"/>
              <a:pPr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5D9F5AF-CCE8-496E-B42E-1AF6CDDAE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nce-numismatika.cz/image/03_serie_1970-1989.jpg" TargetMode="External"/><Relationship Id="rId2" Type="http://schemas.openxmlformats.org/officeDocument/2006/relationships/hyperlink" Target="http://commons.wikimedia.org/wiki/Hlavn%C3%AD_strana?uselang=cs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70368740"/>
              </p:ext>
            </p:extLst>
          </p:nvPr>
        </p:nvGraphicFramePr>
        <p:xfrm>
          <a:off x="468313" y="1844675"/>
          <a:ext cx="82296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VY_62_FINANCNIGRAMOTNOST_11_02_tuzemská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měna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13685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Den s finanční gramotností– vzdělávací blok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Finanční gramotnost – tuzemská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měna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Miroslav Barda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Březen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solidFill>
                            <a:srgbClr val="0070C0"/>
                          </a:solidFill>
                        </a:rPr>
                        <a:t>Cílem prezentace je seznámit žáky formou výkladu a praktických cvičení s současnou i historickou podobou české koruny.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tuzemská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měna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835696" y="3212976"/>
            <a:ext cx="5982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výklad a praktické cvičení na téma tuzemská měna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Měna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peněžní soustava. </a:t>
            </a:r>
          </a:p>
          <a:p>
            <a:r>
              <a:rPr lang="cs-CZ" dirty="0"/>
              <a:t>každá měna má svůj název  </a:t>
            </a:r>
          </a:p>
          <a:p>
            <a:r>
              <a:rPr lang="cs-CZ" dirty="0"/>
              <a:t> má vymezená pravidla vydávání , ochrany, používání a nabývání.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 </a:t>
            </a:r>
            <a:r>
              <a:rPr lang="cs-CZ" dirty="0"/>
              <a:t>České republice je podle § 13 zákona o České národní bance zákonným platidlem koruna česká. 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657252" y="5517232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4037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Koruna česká 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51100"/>
            <a:ext cx="1810669" cy="175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915816" y="2276872"/>
            <a:ext cx="58326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Koruna česká je </a:t>
            </a:r>
            <a:r>
              <a:rPr lang="cs-CZ" sz="2400" dirty="0" smtClean="0"/>
              <a:t>měnová </a:t>
            </a:r>
            <a:r>
              <a:rPr lang="cs-CZ" sz="2400" dirty="0"/>
              <a:t>jednotka České republiky </a:t>
            </a:r>
            <a:r>
              <a:rPr lang="cs-CZ" sz="2400" dirty="0" smtClean="0"/>
              <a:t>se </a:t>
            </a:r>
            <a:r>
              <a:rPr lang="cs-CZ" sz="2400" dirty="0"/>
              <a:t>zkratkou Kč, </a:t>
            </a:r>
            <a:r>
              <a:rPr lang="cs-CZ" sz="2400" dirty="0" smtClean="0"/>
              <a:t>dělí </a:t>
            </a:r>
            <a:r>
              <a:rPr lang="cs-CZ" sz="2400" dirty="0"/>
              <a:t>se na sto haléřů (zkratka h), ty se však pro nízkou hodnotu už používají jen v bezhotovostním styku.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4941168"/>
            <a:ext cx="4320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Název koruna jakožto symbol monarchie razící mince byl od středověku 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častý.</a:t>
            </a:r>
            <a:endParaRPr lang="cs-CZ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7" name="Picture 3" descr="C:\Users\pc\AppData\Local\Microsoft\Windows\Temporary Internet Files\Content.IE5\ZDF71663\MC9001940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0227" y="4581128"/>
            <a:ext cx="2623826" cy="200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931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537240"/>
          </a:xfrm>
        </p:spPr>
        <p:txBody>
          <a:bodyPr>
            <a:normAutofit fontScale="90000"/>
          </a:bodyPr>
          <a:lstStyle/>
          <a:p>
            <a:r>
              <a:rPr lang="cs-CZ" dirty="0"/>
              <a:t>Mince a bankovky české koruny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132856"/>
            <a:ext cx="8229600" cy="457200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Součet </a:t>
            </a:r>
            <a:r>
              <a:rPr lang="cs-CZ" dirty="0"/>
              <a:t>hodnot všech českých platných mincí a bankovek </a:t>
            </a:r>
            <a:r>
              <a:rPr lang="cs-CZ" b="1" dirty="0"/>
              <a:t>činí 8888 Kč (1+2+5+10+20+50+100+200+500+1000+2000+5000</a:t>
            </a:r>
            <a:r>
              <a:rPr lang="cs-CZ" dirty="0" smtClean="0"/>
              <a:t>).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000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Platné bankovky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100 </a:t>
            </a:r>
            <a:r>
              <a:rPr lang="cs-CZ" dirty="0"/>
              <a:t>korun / Kč Karel IV. světlezelená 140 mm 69 mm </a:t>
            </a:r>
          </a:p>
          <a:p>
            <a:r>
              <a:rPr lang="cs-CZ" dirty="0"/>
              <a:t>200 korun / Kč Jan Amos Komenský oranžová 146 mm </a:t>
            </a:r>
          </a:p>
          <a:p>
            <a:r>
              <a:rPr lang="cs-CZ" dirty="0"/>
              <a:t>500 korun / Kč Božena Němcová růžová 152 mm </a:t>
            </a:r>
          </a:p>
          <a:p>
            <a:r>
              <a:rPr lang="cs-CZ" dirty="0"/>
              <a:t>1000 korun / Kč František Palacký lila 158 mm 74 mm </a:t>
            </a:r>
          </a:p>
          <a:p>
            <a:r>
              <a:rPr lang="cs-CZ" dirty="0"/>
              <a:t>2000 korun / Kč Ema Destinnová tmavozelená 164 mm </a:t>
            </a:r>
          </a:p>
          <a:p>
            <a:r>
              <a:rPr lang="cs-CZ" dirty="0"/>
              <a:t>5000 korun / Kč Tomáš Garrigue Masaryk modrá 170 mm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9735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68288"/>
            <a:ext cx="8229600" cy="1398587"/>
          </a:xfrm>
        </p:spPr>
        <p:txBody>
          <a:bodyPr>
            <a:normAutofit/>
          </a:bodyPr>
          <a:lstStyle/>
          <a:p>
            <a:r>
              <a:rPr lang="cs-CZ" dirty="0" smtClean="0"/>
              <a:t>Neplatné bankovky a mince</a:t>
            </a:r>
            <a:endParaRPr lang="cs-CZ" dirty="0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849" y="2010916"/>
            <a:ext cx="3333750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671416"/>
            <a:ext cx="476250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499992" y="2279833"/>
            <a:ext cx="33123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Výměna neplatné české měny je bezplatná.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4365104"/>
            <a:ext cx="35283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Neplatné bankovky a mince můžete vyměnit do stanoveného termínu v bankách</a:t>
            </a:r>
          </a:p>
        </p:txBody>
      </p:sp>
    </p:spTree>
    <p:extLst>
      <p:ext uri="{BB962C8B-B14F-4D97-AF65-F5344CB8AC3E}">
        <p14:creationId xmlns:p14="http://schemas.microsoft.com/office/powerpoint/2010/main" xmlns="" val="11510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tabulku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40388926"/>
              </p:ext>
            </p:extLst>
          </p:nvPr>
        </p:nvGraphicFramePr>
        <p:xfrm>
          <a:off x="179512" y="1916832"/>
          <a:ext cx="82296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Osobnost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bankovka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J.A. Komenský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1000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T.G.</a:t>
                      </a:r>
                      <a:r>
                        <a:rPr lang="cs-CZ" sz="3200" baseline="0" dirty="0" smtClean="0"/>
                        <a:t> Masaryk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45257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06284560"/>
              </p:ext>
            </p:extLst>
          </p:nvPr>
        </p:nvGraphicFramePr>
        <p:xfrm>
          <a:off x="457200" y="1882775"/>
          <a:ext cx="8229600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Osobnost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bankovka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J.A. Komenský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Karel IV.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František Palacký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1000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T.G.</a:t>
                      </a:r>
                      <a:r>
                        <a:rPr lang="cs-CZ" sz="3200" baseline="0" dirty="0" smtClean="0"/>
                        <a:t> Masaryk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5000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B. Němcová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54593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2276872"/>
            <a:ext cx="61024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commons.wikimedia.org/wiki/Hlavn%C3%AD_strana?uselang=cs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www.mince-numismatika.cz/image/03_serie_1970-1989.jpg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Klipart – </a:t>
            </a:r>
            <a:r>
              <a:rPr lang="cs-CZ" dirty="0" smtClean="0">
                <a:hlinkClick r:id="rId4"/>
              </a:rPr>
              <a:t>www.office.</a:t>
            </a:r>
            <a:r>
              <a:rPr lang="cs-CZ" dirty="0" err="1" smtClean="0">
                <a:hlinkClick r:id="rId4"/>
              </a:rPr>
              <a:t>microsoft.com</a:t>
            </a:r>
            <a:endParaRPr lang="cs-CZ" smtClean="0"/>
          </a:p>
          <a:p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2270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572</TotalTime>
  <Words>332</Words>
  <Application>Microsoft Office PowerPoint</Application>
  <PresentationFormat>Předvádění na obrazovce (4:3)</PresentationFormat>
  <Paragraphs>71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Talent</vt:lpstr>
      <vt:lpstr>Snímek 1</vt:lpstr>
      <vt:lpstr>Snímek 2</vt:lpstr>
      <vt:lpstr>Měna </vt:lpstr>
      <vt:lpstr>Koruna česká </vt:lpstr>
      <vt:lpstr>Mince a bankovky české koruny </vt:lpstr>
      <vt:lpstr>Platné bankovky</vt:lpstr>
      <vt:lpstr>Neplatné bankovky a mince</vt:lpstr>
      <vt:lpstr>Doplň tabulku</vt:lpstr>
      <vt:lpstr>kontrola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70</cp:revision>
  <dcterms:created xsi:type="dcterms:W3CDTF">2013-10-28T22:32:28Z</dcterms:created>
  <dcterms:modified xsi:type="dcterms:W3CDTF">2014-09-16T10:08:34Z</dcterms:modified>
</cp:coreProperties>
</file>