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324" r:id="rId2"/>
    <p:sldId id="325" r:id="rId3"/>
    <p:sldId id="315" r:id="rId4"/>
    <p:sldId id="316" r:id="rId5"/>
    <p:sldId id="320" r:id="rId6"/>
    <p:sldId id="321" r:id="rId7"/>
    <p:sldId id="318" r:id="rId8"/>
    <p:sldId id="323" r:id="rId9"/>
    <p:sldId id="31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014" y="-51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1541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7" Type="http://schemas.openxmlformats.org/officeDocument/2006/relationships/image" Target="../media/image10.jpeg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emf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9/96/Dalnicni_znamka_2006.gif/150px-Dalnicni_znamka_2006.gif" TargetMode="External"/><Relationship Id="rId2" Type="http://schemas.openxmlformats.org/officeDocument/2006/relationships/hyperlink" Target="http://upload.wikimedia.org/wikipedia/commons/thumb/a/ab/CD_Praha_Hodonin.jpg/220px-CD_Praha_Hodonin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jpeg"/><Relationship Id="rId4" Type="http://schemas.openxmlformats.org/officeDocument/2006/relationships/hyperlink" Target="https://upload.wikimedia.org/wikipedia/commons/thumb/5/50/Magnifying_glass2.jpg/800px-Magnifying_glass2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9/97/Vysok%C3%BD_Chlumec,_n%C3%A1lepky_na_popelnici_(01).jpg/220px-Vysok%C3%BD_Chlumec,_n%C3%A1lepky_na_popelnici_(01).jpg" TargetMode="External"/><Relationship Id="rId2" Type="http://schemas.openxmlformats.org/officeDocument/2006/relationships/hyperlink" Target="https://upload.wikimedia.org/wikipedia/commons/thumb/7/73/Czech_republic_tickets.jpg/220px-Czech_republic_tickets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370368740"/>
              </p:ext>
            </p:extLst>
          </p:nvPr>
        </p:nvGraphicFramePr>
        <p:xfrm>
          <a:off x="468313" y="1844675"/>
          <a:ext cx="8229600" cy="4119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VY_62_FINANCNIGRAMOTNOST_12_02_ceniny</a:t>
                      </a:r>
                      <a:endParaRPr lang="cs-CZ" sz="14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13685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Den s finanční gramotností– vzdělávací blok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Finanční gramotnost – ceniny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Bc. Miroslav Barda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Listopad 2012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rgbClr val="0070C0"/>
                          </a:solidFill>
                        </a:rPr>
                        <a:t>Cílem prezentace je seznámit žáky formou výkladu a praktických cvičení s pojmem cenina a jejím využitím v běžném životě.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Ceniny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1115616" y="2420888"/>
            <a:ext cx="7543800" cy="3886200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výklad a praktické cvičení na téma ceniny</a:t>
            </a: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METODICKÝ POPIS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Cenina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 </a:t>
            </a:r>
            <a:r>
              <a:rPr lang="cs-CZ" dirty="0"/>
              <a:t>účelový platební </a:t>
            </a:r>
            <a:r>
              <a:rPr lang="cs-CZ" dirty="0" smtClean="0"/>
              <a:t>prostředek </a:t>
            </a:r>
            <a:r>
              <a:rPr lang="cs-CZ" dirty="0"/>
              <a:t>v určité hodnotě (forma finančního majetku), které slouží jako </a:t>
            </a:r>
            <a:r>
              <a:rPr lang="cs-CZ" dirty="0" smtClean="0"/>
              <a:t>náhražka </a:t>
            </a:r>
            <a:r>
              <a:rPr lang="cs-CZ" dirty="0"/>
              <a:t>peněz, avšak pouze pro vymezený </a:t>
            </a:r>
            <a:r>
              <a:rPr lang="cs-CZ" dirty="0" smtClean="0"/>
              <a:t>účel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Úplný výčet druhů cenin neexistuje, nové druhy cenin vznikají a některé staré zanikají</a:t>
            </a:r>
          </a:p>
          <a:p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6300192" y="5661248"/>
            <a:ext cx="1490464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>
            <a:off x="3995936" y="3212976"/>
            <a:ext cx="916680" cy="13384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39230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95769"/>
            <a:ext cx="72390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ceniny </a:t>
            </a:r>
            <a:r>
              <a:rPr lang="cs-CZ" dirty="0"/>
              <a:t>k úhradě poplatků nebo daní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3195" y="1948091"/>
            <a:ext cx="6074990" cy="3508977"/>
          </a:xfrm>
        </p:spPr>
        <p:txBody>
          <a:bodyPr>
            <a:normAutofit/>
          </a:bodyPr>
          <a:lstStyle/>
          <a:p>
            <a:r>
              <a:rPr lang="cs-CZ" dirty="0" smtClean="0"/>
              <a:t>kolkové </a:t>
            </a:r>
            <a:r>
              <a:rPr lang="cs-CZ" dirty="0"/>
              <a:t>známky, </a:t>
            </a:r>
            <a:r>
              <a:rPr lang="cs-CZ" dirty="0" smtClean="0"/>
              <a:t>dálniční </a:t>
            </a:r>
            <a:r>
              <a:rPr lang="cs-CZ" dirty="0"/>
              <a:t>nálepky, v ČR § 20 zákona č. 13/1997 Sb., o pozemních komunikacích</a:t>
            </a:r>
          </a:p>
          <a:p>
            <a:r>
              <a:rPr lang="cs-CZ" dirty="0"/>
              <a:t>tabákové nálepky, prokazující zaplacení spotřební daně</a:t>
            </a:r>
          </a:p>
          <a:p>
            <a:r>
              <a:rPr lang="cs-CZ" dirty="0" smtClean="0"/>
              <a:t>nálepky</a:t>
            </a:r>
            <a:r>
              <a:rPr lang="cs-CZ" dirty="0"/>
              <a:t>, žetony nebo jiné ceniny potvrzující zaplacení poplatku za svoz </a:t>
            </a:r>
            <a:r>
              <a:rPr lang="cs-CZ" dirty="0" smtClean="0"/>
              <a:t>odpadu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7504" y="1771437"/>
            <a:ext cx="565227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7256" y="2636912"/>
            <a:ext cx="2095500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982594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ceniny k úhradě služeb 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poštovní známky</a:t>
            </a:r>
          </a:p>
          <a:p>
            <a:r>
              <a:rPr lang="cs-CZ" dirty="0"/>
              <a:t>dopravní ceniny (jízdenky všech druhů, místenky, letenky, některé zavazadlové lístky)</a:t>
            </a:r>
          </a:p>
          <a:p>
            <a:r>
              <a:rPr lang="cs-CZ" dirty="0"/>
              <a:t>vstupenky</a:t>
            </a:r>
          </a:p>
          <a:p>
            <a:r>
              <a:rPr lang="cs-CZ" dirty="0"/>
              <a:t>telefonní karty (pro veřejné automaty i předplacené karty pro mobilní telefony)</a:t>
            </a:r>
          </a:p>
          <a:p>
            <a:r>
              <a:rPr lang="cs-CZ" dirty="0" smtClean="0"/>
              <a:t>Stravenky</a:t>
            </a:r>
          </a:p>
          <a:p>
            <a:r>
              <a:rPr lang="cs-CZ" dirty="0" smtClean="0"/>
              <a:t>cestovní </a:t>
            </a:r>
            <a:r>
              <a:rPr lang="cs-CZ" dirty="0"/>
              <a:t>poukázky (na zajištění dovolené</a:t>
            </a:r>
            <a:r>
              <a:rPr lang="cs-CZ" dirty="0" smtClean="0"/>
              <a:t>) </a:t>
            </a:r>
            <a:r>
              <a:rPr lang="cs-CZ" dirty="0"/>
              <a:t>poukázky na sport a kulturu,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04664"/>
            <a:ext cx="20970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300232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/>
              <a:t>ceniny k platbám za zboží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některé druhy stravenek (viz výše)</a:t>
            </a:r>
          </a:p>
          <a:p>
            <a:r>
              <a:rPr lang="cs-CZ" dirty="0"/>
              <a:t>dárkové poukázky na nákup zboží</a:t>
            </a:r>
          </a:p>
          <a:p>
            <a:r>
              <a:rPr lang="cs-CZ" dirty="0"/>
              <a:t>slevové poukázky</a:t>
            </a:r>
          </a:p>
        </p:txBody>
      </p:sp>
    </p:spTree>
    <p:extLst>
      <p:ext uri="{BB962C8B-B14F-4D97-AF65-F5344CB8AC3E}">
        <p14:creationId xmlns="" xmlns:p14="http://schemas.microsoft.com/office/powerpoint/2010/main" val="927330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787400" y="307975"/>
            <a:ext cx="72390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Vyhledej ceniny a podtrhni je</a:t>
            </a:r>
            <a:endParaRPr lang="cs-CZ" dirty="0"/>
          </a:p>
        </p:txBody>
      </p:sp>
      <p:pic>
        <p:nvPicPr>
          <p:cNvPr id="1028" name="Picture 4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933056"/>
            <a:ext cx="1584325" cy="173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4914" y="3762548"/>
            <a:ext cx="2095500" cy="178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5148" y="1772816"/>
            <a:ext cx="1428750" cy="1104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6188" y="2528888"/>
            <a:ext cx="1571625" cy="180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9350" y="1881188"/>
            <a:ext cx="2095500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 descr="C:\Users\pc\AppData\Local\Microsoft\Windows\Temporary Internet Files\Content.IE5\ODIJPQHP\MP90043925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5368" y="4869159"/>
            <a:ext cx="2480320" cy="166269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43045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420888"/>
            <a:ext cx="7239000" cy="4846320"/>
          </a:xfrm>
        </p:spPr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upload.wikimedia.org/wikipedia/commons/thumb/a/ab/CD_Praha_Hodonin.jpg/220px-CD_Praha_Hodonin.jpg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upload.wikimedia.org/wikipedia/commons/thumb/9/96/Dalnicni_znamka_2006.gif/150px-Dalnicni_znamka_2006.gif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https</a:t>
            </a:r>
            <a:r>
              <a:rPr lang="cs-CZ" dirty="0">
                <a:hlinkClick r:id="rId4"/>
              </a:rPr>
              <a:t>://</a:t>
            </a:r>
            <a:r>
              <a:rPr lang="cs-CZ" dirty="0" smtClean="0">
                <a:hlinkClick r:id="rId4"/>
              </a:rPr>
              <a:t>upload.wikimedia.org/wikipedia/commons/thumb/5/50/Magnifying_glass2.jpg/800px-Magnifying_glass2.jpg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smtClean="0">
                <a:solidFill>
                  <a:schemeClr val="accent5">
                    <a:lumMod val="75000"/>
                  </a:schemeClr>
                </a:solidFill>
              </a:rPr>
              <a:t>POUŽITÉ ZDROJE </a:t>
            </a: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938972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shade val="94000"/>
                <a:satMod val="114000"/>
                <a:lumMod val="96000"/>
              </a:schemeClr>
            </a:gs>
            <a:gs pos="62000">
              <a:schemeClr val="bg2">
                <a:tint val="92000"/>
                <a:shade val="66000"/>
                <a:satMod val="110000"/>
                <a:lumMod val="80000"/>
              </a:schemeClr>
            </a:gs>
            <a:gs pos="100000">
              <a:schemeClr val="bg2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48880"/>
            <a:ext cx="7065233" cy="4203829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2400" dirty="0" smtClean="0">
                <a:hlinkClick r:id="rId2"/>
              </a:rPr>
              <a:t>https</a:t>
            </a:r>
            <a:r>
              <a:rPr lang="cs-CZ" sz="2400" dirty="0">
                <a:hlinkClick r:id="rId2"/>
              </a:rPr>
              <a:t>://</a:t>
            </a:r>
            <a:r>
              <a:rPr lang="cs-CZ" sz="2400" dirty="0" smtClean="0">
                <a:hlinkClick r:id="rId2"/>
              </a:rPr>
              <a:t>upload.wikimedia.org/wikipedia/commons/thumb/7/73/Czech_republic_tickets.jpg/220px-Czech_republic_tickets.jpg</a:t>
            </a:r>
            <a:endParaRPr lang="cs-CZ" sz="2400" dirty="0" smtClean="0"/>
          </a:p>
          <a:p>
            <a:pPr marL="68580" indent="0">
              <a:buNone/>
            </a:pPr>
            <a:r>
              <a:rPr lang="cs-CZ" sz="2400" dirty="0" smtClean="0">
                <a:hlinkClick r:id="rId3"/>
              </a:rPr>
              <a:t>http</a:t>
            </a:r>
            <a:r>
              <a:rPr lang="cs-CZ" sz="2400" dirty="0">
                <a:hlinkClick r:id="rId3"/>
              </a:rPr>
              <a:t>://upload.wikimedia.org/wikipedia/commons/thumb/9/97/Vysok%C3%BD_Chlumec%2C_n%C3%A1lepky_na_popelnici_%2801%29.jpg/220px-Vysok%C3%BD_Chlumec%2C_n%C3%A1lepky_na_popelnici_%</a:t>
            </a:r>
            <a:r>
              <a:rPr lang="cs-CZ" sz="2400" dirty="0" smtClean="0">
                <a:hlinkClick r:id="rId3"/>
              </a:rPr>
              <a:t>2801%29.jpg</a:t>
            </a:r>
            <a:endParaRPr lang="cs-CZ" sz="2400" dirty="0" smtClean="0"/>
          </a:p>
          <a:p>
            <a:pPr marL="68580" indent="0">
              <a:buNone/>
            </a:pPr>
            <a:endParaRPr lang="cs-CZ" sz="2000" dirty="0" smtClean="0"/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smtClean="0">
                <a:solidFill>
                  <a:schemeClr val="accent5">
                    <a:lumMod val="75000"/>
                  </a:schemeClr>
                </a:solidFill>
              </a:rPr>
              <a:t>POUŽITÉ ZDROJE </a:t>
            </a: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297423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589</TotalTime>
  <Words>273</Words>
  <Application>Microsoft Office PowerPoint</Application>
  <PresentationFormat>Předvádění na obrazovce (4:3)</PresentationFormat>
  <Paragraphs>56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Snímek 1</vt:lpstr>
      <vt:lpstr>Snímek 2</vt:lpstr>
      <vt:lpstr>Cenina </vt:lpstr>
      <vt:lpstr>ceniny k úhradě poplatků nebo daní </vt:lpstr>
      <vt:lpstr>ceniny k úhradě služeb  </vt:lpstr>
      <vt:lpstr>ceniny k platbám za zboží </vt:lpstr>
      <vt:lpstr>Vyhledej ceniny a podtrhni je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70</cp:revision>
  <dcterms:created xsi:type="dcterms:W3CDTF">2013-10-28T22:32:28Z</dcterms:created>
  <dcterms:modified xsi:type="dcterms:W3CDTF">2014-09-16T09:11:18Z</dcterms:modified>
</cp:coreProperties>
</file>