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11" r:id="rId2"/>
    <p:sldId id="323" r:id="rId3"/>
    <p:sldId id="317" r:id="rId4"/>
    <p:sldId id="319" r:id="rId5"/>
    <p:sldId id="318" r:id="rId6"/>
    <p:sldId id="320" r:id="rId7"/>
    <p:sldId id="322" r:id="rId8"/>
    <p:sldId id="32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70368740"/>
              </p:ext>
            </p:extLst>
          </p:nvPr>
        </p:nvGraphicFramePr>
        <p:xfrm>
          <a:off x="468313" y="1844675"/>
          <a:ext cx="8229600" cy="423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VY_62_FINANCNIGRAMOTNOST_13_02_druhy spoření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druhy spoření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praktických cvičení s možnostmi spoření a jeho výhodami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Druhy spoření, spořící účet, vkladní knížka, stavební spoření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7062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výklad a praktická cvičení na téma možnosti spoření a jeho výhody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Druhy spoření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vkladní </a:t>
            </a:r>
            <a:r>
              <a:rPr lang="cs-CZ" sz="3600" dirty="0"/>
              <a:t>knížky. </a:t>
            </a:r>
            <a:endParaRPr lang="cs-CZ" sz="3600" dirty="0" smtClean="0"/>
          </a:p>
          <a:p>
            <a:r>
              <a:rPr lang="cs-CZ" sz="3600" dirty="0" smtClean="0"/>
              <a:t> </a:t>
            </a:r>
            <a:r>
              <a:rPr lang="cs-CZ" sz="3600" dirty="0"/>
              <a:t>spořící účty. </a:t>
            </a:r>
            <a:endParaRPr lang="cs-CZ" sz="3600" dirty="0" smtClean="0"/>
          </a:p>
          <a:p>
            <a:r>
              <a:rPr lang="cs-CZ" sz="3600" dirty="0" smtClean="0"/>
              <a:t>termínovaných vklady, </a:t>
            </a:r>
          </a:p>
          <a:p>
            <a:r>
              <a:rPr lang="cs-CZ" sz="3600" dirty="0" smtClean="0"/>
              <a:t>stavebním </a:t>
            </a:r>
            <a:r>
              <a:rPr lang="cs-CZ" sz="3600" dirty="0"/>
              <a:t>spoření </a:t>
            </a:r>
            <a:endParaRPr lang="cs-CZ" sz="3600" dirty="0" smtClean="0"/>
          </a:p>
        </p:txBody>
      </p:sp>
      <p:pic>
        <p:nvPicPr>
          <p:cNvPr id="3074" name="Picture 2" descr="C:\Users\pc\AppData\Local\Microsoft\Windows\Temporary Internet Files\Content.IE5\LF8P3WE7\MP9004226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7054"/>
            <a:ext cx="3168352" cy="42572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035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7096634" cy="745152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chemeClr val="accent1">
                    <a:lumMod val="75000"/>
                  </a:schemeClr>
                </a:solidFill>
              </a:rPr>
              <a:t>Vkladní 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knížka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2816"/>
            <a:ext cx="7272808" cy="4752528"/>
          </a:xfrm>
        </p:spPr>
        <p:txBody>
          <a:bodyPr>
            <a:normAutofit/>
          </a:bodyPr>
          <a:lstStyle/>
          <a:p>
            <a:r>
              <a:rPr lang="cs-CZ" b="1" dirty="0" smtClean="0"/>
              <a:t>dokument evidující potvrzení peněžního ústavu</a:t>
            </a:r>
          </a:p>
          <a:p>
            <a:r>
              <a:rPr lang="cs-CZ" b="1" dirty="0" smtClean="0"/>
              <a:t> </a:t>
            </a:r>
            <a:r>
              <a:rPr lang="cs-CZ" dirty="0"/>
              <a:t>O</a:t>
            </a:r>
            <a:r>
              <a:rPr lang="cs-CZ" dirty="0" smtClean="0"/>
              <a:t> </a:t>
            </a:r>
            <a:r>
              <a:rPr lang="cs-CZ" dirty="0"/>
              <a:t>přijatém peněžním vkladu, </a:t>
            </a:r>
            <a:endParaRPr lang="cs-CZ" dirty="0" smtClean="0"/>
          </a:p>
          <a:p>
            <a:r>
              <a:rPr lang="cs-CZ" dirty="0" smtClean="0"/>
              <a:t>O výběru </a:t>
            </a:r>
            <a:r>
              <a:rPr lang="cs-CZ" dirty="0"/>
              <a:t>hotovosti, </a:t>
            </a:r>
            <a:endParaRPr lang="cs-CZ" dirty="0" smtClean="0"/>
          </a:p>
          <a:p>
            <a:r>
              <a:rPr lang="cs-CZ" dirty="0" smtClean="0"/>
              <a:t>O připsání </a:t>
            </a:r>
            <a:r>
              <a:rPr lang="cs-CZ" dirty="0"/>
              <a:t>úroku </a:t>
            </a:r>
            <a:endParaRPr lang="cs-CZ" dirty="0" smtClean="0"/>
          </a:p>
          <a:p>
            <a:endParaRPr lang="cs-CZ" dirty="0"/>
          </a:p>
          <a:p>
            <a:r>
              <a:rPr lang="cs-CZ" sz="3200" dirty="0"/>
              <a:t>Vyplacení hotovosti z vkladní knížky může být </a:t>
            </a:r>
            <a:r>
              <a:rPr lang="cs-CZ" sz="3200" dirty="0" smtClean="0"/>
              <a:t>vázáno </a:t>
            </a:r>
            <a:r>
              <a:rPr lang="cs-CZ" sz="3200" dirty="0"/>
              <a:t>na sdělením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hesla</a:t>
            </a:r>
            <a:r>
              <a:rPr lang="cs-CZ" sz="3200" dirty="0" smtClean="0"/>
              <a:t> </a:t>
            </a:r>
          </a:p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WW4W64AX\MC900311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12976"/>
            <a:ext cx="1890712" cy="1295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1003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1260" y="1056804"/>
            <a:ext cx="7776864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Spořicí </a:t>
            </a:r>
            <a:r>
              <a:rPr lang="cs-CZ" b="1" dirty="0" smtClean="0"/>
              <a:t>účet</a:t>
            </a:r>
            <a:r>
              <a:rPr lang="cs-CZ" b="1" dirty="0"/>
              <a:t> </a:t>
            </a:r>
            <a:r>
              <a:rPr lang="cs-CZ" b="1" dirty="0" smtClean="0"/>
              <a:t>- Termínovaný </a:t>
            </a:r>
            <a:r>
              <a:rPr lang="cs-CZ" b="1" dirty="0"/>
              <a:t>vklad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276872"/>
            <a:ext cx="7137241" cy="3771781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/>
              <a:t>je bankovní účet. </a:t>
            </a:r>
            <a:endParaRPr lang="cs-CZ" dirty="0" smtClean="0"/>
          </a:p>
          <a:p>
            <a:r>
              <a:rPr lang="cs-CZ" dirty="0" smtClean="0"/>
              <a:t>účelem </a:t>
            </a:r>
            <a:r>
              <a:rPr lang="cs-CZ" dirty="0"/>
              <a:t>je shromažďování finančních prostředků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o</a:t>
            </a:r>
            <a:r>
              <a:rPr lang="cs-CZ" dirty="0" smtClean="0"/>
              <a:t>dměnou </a:t>
            </a:r>
            <a:r>
              <a:rPr lang="cs-CZ" dirty="0"/>
              <a:t>za omezené možnosti využití vložených prostředků banka poskytuje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vyšší úročení než u běžných účtů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cs-CZ" dirty="0"/>
          </a:p>
          <a:p>
            <a:r>
              <a:rPr lang="cs-CZ" b="1" u="sng" dirty="0"/>
              <a:t>Termínovaný vklad </a:t>
            </a:r>
            <a:r>
              <a:rPr lang="cs-CZ" dirty="0"/>
              <a:t>je druh bankovního účtu určený ke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garantovanému zúročení vkladu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85050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908720"/>
            <a:ext cx="7019925" cy="1143000"/>
          </a:xfrm>
        </p:spPr>
        <p:txBody>
          <a:bodyPr/>
          <a:lstStyle/>
          <a:p>
            <a:r>
              <a:rPr lang="cs-CZ" dirty="0" smtClean="0"/>
              <a:t>Stavební spoření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2348880"/>
            <a:ext cx="4608513" cy="4176713"/>
          </a:xfrm>
        </p:spPr>
        <p:txBody>
          <a:bodyPr>
            <a:normAutofit/>
          </a:bodyPr>
          <a:lstStyle/>
          <a:p>
            <a:r>
              <a:rPr lang="cs-CZ" dirty="0" smtClean="0"/>
              <a:t>je </a:t>
            </a:r>
            <a:r>
              <a:rPr lang="cs-CZ" dirty="0"/>
              <a:t>typem spoření. </a:t>
            </a:r>
            <a:endParaRPr lang="cs-CZ" dirty="0" smtClean="0"/>
          </a:p>
          <a:p>
            <a:r>
              <a:rPr lang="cs-CZ" dirty="0" smtClean="0"/>
              <a:t>účelem  je umožnit , za výhodných </a:t>
            </a:r>
            <a:r>
              <a:rPr lang="cs-CZ" dirty="0"/>
              <a:t>podmínek </a:t>
            </a:r>
            <a:r>
              <a:rPr lang="cs-CZ" dirty="0" smtClean="0"/>
              <a:t>řešit </a:t>
            </a:r>
            <a:r>
              <a:rPr lang="cs-CZ" dirty="0"/>
              <a:t>a realizovat vlastní bytovou </a:t>
            </a:r>
            <a:r>
              <a:rPr lang="cs-CZ" dirty="0" smtClean="0"/>
              <a:t>otázku</a:t>
            </a:r>
          </a:p>
          <a:p>
            <a:r>
              <a:rPr lang="cs-CZ" dirty="0" smtClean="0"/>
              <a:t>výhodný úvěr</a:t>
            </a:r>
          </a:p>
          <a:p>
            <a:r>
              <a:rPr lang="cs-CZ" dirty="0"/>
              <a:t>p</a:t>
            </a:r>
            <a:r>
              <a:rPr lang="cs-CZ" dirty="0" smtClean="0"/>
              <a:t>odpora státu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YZVBMEX9\MP9004387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709" y="1700808"/>
            <a:ext cx="3312368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511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685800"/>
            <a:ext cx="7770440" cy="38862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Kolik uspoříš za 60 měsíců při vkladu 1000 </a:t>
            </a:r>
            <a:r>
              <a:rPr lang="cs-CZ" dirty="0" smtClean="0"/>
              <a:t>Kč?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60 000 </a:t>
            </a:r>
            <a:r>
              <a:rPr lang="cs-CZ" dirty="0"/>
              <a:t>K</a:t>
            </a:r>
            <a:r>
              <a:rPr lang="cs-CZ" dirty="0" smtClean="0"/>
              <a:t>č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---------------------------------------------------------</a:t>
            </a:r>
          </a:p>
          <a:p>
            <a:endParaRPr lang="cs-CZ" dirty="0"/>
          </a:p>
          <a:p>
            <a:r>
              <a:rPr lang="cs-CZ" dirty="0" smtClean="0"/>
              <a:t>Stát ti každý měsíc připíše 220 Kč, kolik ti přidá za 60 měsíců ?</a:t>
            </a:r>
          </a:p>
          <a:p>
            <a:r>
              <a:rPr lang="cs-CZ" dirty="0" smtClean="0"/>
              <a:t>13 200 Kč</a:t>
            </a:r>
          </a:p>
          <a:p>
            <a:r>
              <a:rPr lang="cs-CZ" dirty="0" smtClean="0"/>
              <a:t>---------------------------------------------------------</a:t>
            </a:r>
            <a:endParaRPr lang="cs-CZ" dirty="0"/>
          </a:p>
          <a:p>
            <a:r>
              <a:rPr lang="cs-CZ" dirty="0" smtClean="0"/>
              <a:t>Kolik Kč máš za 1 rok i se státní podporou ?</a:t>
            </a:r>
          </a:p>
          <a:p>
            <a:r>
              <a:rPr lang="cs-CZ" dirty="0" smtClean="0"/>
              <a:t>14 640 Kč</a:t>
            </a:r>
          </a:p>
          <a:p>
            <a:r>
              <a:rPr lang="cs-CZ" dirty="0" smtClean="0"/>
              <a:t>------------------------------------------------------------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0102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cs.wikipedia.org/wiki/Hlavn%C3%AD_strana</a:t>
            </a:r>
            <a:endParaRPr lang="cs-CZ" dirty="0" smtClean="0"/>
          </a:p>
          <a:p>
            <a:r>
              <a:rPr lang="cs-CZ" dirty="0" smtClean="0"/>
              <a:t>Klipart –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1989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557</TotalTime>
  <Words>277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NewsPrint</vt:lpstr>
      <vt:lpstr>Snímek 1</vt:lpstr>
      <vt:lpstr>Snímek 2</vt:lpstr>
      <vt:lpstr>Druhy spoření</vt:lpstr>
      <vt:lpstr>Vkladní knížka</vt:lpstr>
      <vt:lpstr>Spořicí účet - Termínovaný vklad  </vt:lpstr>
      <vt:lpstr>Stavební spoření</vt:lpstr>
      <vt:lpstr>Slovní úloha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71</cp:revision>
  <dcterms:created xsi:type="dcterms:W3CDTF">2013-10-28T22:32:28Z</dcterms:created>
  <dcterms:modified xsi:type="dcterms:W3CDTF">2014-09-16T10:05:42Z</dcterms:modified>
</cp:coreProperties>
</file>