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23" r:id="rId2"/>
    <p:sldId id="322" r:id="rId3"/>
    <p:sldId id="315" r:id="rId4"/>
    <p:sldId id="316" r:id="rId5"/>
    <p:sldId id="317" r:id="rId6"/>
    <p:sldId id="318" r:id="rId7"/>
    <p:sldId id="319" r:id="rId8"/>
    <p:sldId id="320" r:id="rId9"/>
    <p:sldId id="321" r:id="rId10"/>
    <p:sldId id="31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930" y="-6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541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4.wm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wmf"/><Relationship Id="rId5" Type="http://schemas.openxmlformats.org/officeDocument/2006/relationships/image" Target="../media/image13.jpeg"/><Relationship Id="rId4" Type="http://schemas.openxmlformats.org/officeDocument/2006/relationships/image" Target="../media/image12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ffice.microsoft.com/" TargetMode="External"/><Relationship Id="rId2" Type="http://schemas.openxmlformats.org/officeDocument/2006/relationships/hyperlink" Target="http://upload.wikimedia.org/wikipedia/commons/thumb/f/f1/Budova_VZP_na_Vinohradsk%C3%A9.jpg/220px-Budova_VZP_na_Vinohradsk%C3%A9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Zástupný symbol pro obsah 11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370368740"/>
              </p:ext>
            </p:extLst>
          </p:nvPr>
        </p:nvGraphicFramePr>
        <p:xfrm>
          <a:off x="468313" y="1844675"/>
          <a:ext cx="8229600" cy="426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projektu MŠMT: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CZ.1.07/1.5.00/34.0865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materiálu: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VY_62_FINANCNIGRAMOTNOST_14_02_invalidní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důchod</a:t>
                      </a:r>
                      <a:endParaRPr lang="cs-CZ" sz="1400" dirty="0" smtClean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školy: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ZŠ,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PŠ a MŠ Česká Lípa, Moskevská 679, příspěvková organizace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Ročník: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II. ročník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praktické školy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13685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Vzdělávací oblast: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Den s finanční gramotností– vzdělávací blok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Téma: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Finanční gramotnost – invalidní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důchod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autora: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Bc. Miroslav Barda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Vytvořeno dne: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Listopad 2012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baseline="0" dirty="0" smtClean="0">
                          <a:solidFill>
                            <a:srgbClr val="0070C0"/>
                          </a:solidFill>
                        </a:rPr>
                        <a:t>Anotace 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>
                          <a:solidFill>
                            <a:srgbClr val="0070C0"/>
                          </a:solidFill>
                        </a:rPr>
                        <a:t>Cílem prezentace je seznámit žáky formou výkladu a praktických cvičení  s pojmem invalidní důchod a jeho stupni.</a:t>
                      </a:r>
                      <a:endParaRPr lang="cs-CZ" sz="12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Klíčová slova: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Invalidní důchod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2"/>
          <p:cNvSpPr txBox="1">
            <a:spLocks/>
          </p:cNvSpPr>
          <p:nvPr/>
        </p:nvSpPr>
        <p:spPr>
          <a:xfrm>
            <a:off x="357188" y="1785938"/>
            <a:ext cx="8229600" cy="28575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005840" indent="-228600" algn="l" rtl="0" eaLnBrk="1" latinLnBrk="0" hangingPunct="1">
              <a:spcBef>
                <a:spcPts val="300"/>
              </a:spcBef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charset="0"/>
              <a:buNone/>
              <a:defRPr/>
            </a:pP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METODICKÝ POPIS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/>
          <p:cNvSpPr/>
          <p:nvPr/>
        </p:nvSpPr>
        <p:spPr>
          <a:xfrm>
            <a:off x="1115616" y="2420889"/>
            <a:ext cx="71287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výklad a praktické cvičení  na téma invalidní důchod a jeho stupně.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Invalidní důchod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Invalidní důchod je jedním z důchodů poskytovaných státem z českého důchodového pojištění </a:t>
            </a:r>
            <a:endParaRPr lang="cs-CZ" dirty="0" smtClean="0"/>
          </a:p>
          <a:p>
            <a:r>
              <a:rPr lang="cs-CZ" dirty="0" smtClean="0"/>
              <a:t>vedle </a:t>
            </a:r>
            <a:r>
              <a:rPr lang="cs-CZ" dirty="0"/>
              <a:t>toho existují důchody </a:t>
            </a:r>
            <a:r>
              <a:rPr lang="cs-CZ" sz="3600" b="1" dirty="0"/>
              <a:t>starobní, vdovský a vdovecký a </a:t>
            </a:r>
            <a:r>
              <a:rPr lang="cs-CZ" sz="3600" b="1" dirty="0" smtClean="0"/>
              <a:t>sirotčí</a:t>
            </a:r>
          </a:p>
        </p:txBody>
      </p:sp>
      <p:pic>
        <p:nvPicPr>
          <p:cNvPr id="1026" name="Picture 2" descr="C:\Users\pc\AppData\Local\Microsoft\Windows\Temporary Internet Files\Content.IE5\ODIJPQHP\MC9003329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725144"/>
            <a:ext cx="1813255" cy="1220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364596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692696"/>
            <a:ext cx="7024744" cy="1143000"/>
          </a:xfrm>
        </p:spPr>
        <p:txBody>
          <a:bodyPr/>
          <a:lstStyle/>
          <a:p>
            <a:r>
              <a:rPr lang="cs-CZ" dirty="0" smtClean="0"/>
              <a:t>Tři </a:t>
            </a:r>
            <a:r>
              <a:rPr lang="cs-CZ" dirty="0"/>
              <a:t>stupně invalidity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1844824"/>
            <a:ext cx="6993225" cy="3987805"/>
          </a:xfrm>
        </p:spPr>
        <p:txBody>
          <a:bodyPr>
            <a:normAutofit fontScale="92500" lnSpcReduction="10000"/>
          </a:bodyPr>
          <a:lstStyle/>
          <a:p>
            <a:r>
              <a:rPr lang="cs-CZ" sz="2600" dirty="0" smtClean="0"/>
              <a:t>1.invalidní </a:t>
            </a:r>
            <a:r>
              <a:rPr lang="cs-CZ" sz="2600" dirty="0"/>
              <a:t>důchod pro invaliditu prvního </a:t>
            </a:r>
            <a:r>
              <a:rPr lang="cs-CZ" sz="2600" dirty="0" smtClean="0"/>
              <a:t>stupně</a:t>
            </a:r>
          </a:p>
          <a:p>
            <a:r>
              <a:rPr lang="cs-CZ" sz="2600" dirty="0" smtClean="0"/>
              <a:t>2.invalidní </a:t>
            </a:r>
            <a:r>
              <a:rPr lang="cs-CZ" sz="2600" dirty="0"/>
              <a:t>důchod pro invaliditu druhého stupně </a:t>
            </a:r>
            <a:endParaRPr lang="cs-CZ" sz="2600" dirty="0" smtClean="0"/>
          </a:p>
          <a:p>
            <a:r>
              <a:rPr lang="cs-CZ" sz="2600" dirty="0" smtClean="0"/>
              <a:t>3.invalidní </a:t>
            </a:r>
            <a:r>
              <a:rPr lang="cs-CZ" sz="2600" dirty="0"/>
              <a:t>důchod pro invaliditu </a:t>
            </a:r>
            <a:r>
              <a:rPr lang="cs-CZ" sz="2600"/>
              <a:t>třetího </a:t>
            </a:r>
            <a:r>
              <a:rPr lang="cs-CZ" sz="2600" smtClean="0"/>
              <a:t>stupně</a:t>
            </a:r>
            <a:endParaRPr lang="cs-CZ" sz="2600" dirty="0" smtClean="0"/>
          </a:p>
          <a:p>
            <a:endParaRPr lang="cs-CZ" sz="2600" dirty="0" smtClean="0"/>
          </a:p>
          <a:p>
            <a:r>
              <a:rPr lang="cs-CZ" sz="2600" b="1" dirty="0" smtClean="0"/>
              <a:t>Přitom </a:t>
            </a:r>
            <a:r>
              <a:rPr lang="cs-CZ" sz="2600" b="1" dirty="0"/>
              <a:t>platí, že první stupeň invalidity je nejméně závažný, zatímco třetí stupeň invalidity je nejtěžší.</a:t>
            </a:r>
          </a:p>
          <a:p>
            <a:endParaRPr lang="cs-CZ" sz="2600" b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928296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/>
              <a:t>Podmínky nároku na invalidní </a:t>
            </a:r>
            <a:r>
              <a:rPr lang="pt-BR" dirty="0" smtClean="0"/>
              <a:t>důcho</a:t>
            </a:r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2348880"/>
            <a:ext cx="6777317" cy="3508977"/>
          </a:xfrm>
        </p:spPr>
        <p:txBody>
          <a:bodyPr>
            <a:normAutofit/>
          </a:bodyPr>
          <a:lstStyle/>
          <a:p>
            <a:r>
              <a:rPr lang="cs-CZ" dirty="0" smtClean="0"/>
              <a:t>podmínkou </a:t>
            </a:r>
            <a:r>
              <a:rPr lang="cs-CZ" dirty="0"/>
              <a:t>pro přiznání invalidního důchodu je fakt, že je pojištěnec invalidní. To vyžaduje, aby u pojištěnce z důvodu dlouhodobě nepříznivého zdravotního stavu nastal pokles jeho pracovní schopnosti </a:t>
            </a:r>
            <a:endParaRPr lang="cs-CZ" dirty="0" smtClean="0"/>
          </a:p>
          <a:p>
            <a:endParaRPr lang="cs-CZ" dirty="0" smtClean="0"/>
          </a:p>
        </p:txBody>
      </p:sp>
      <p:pic>
        <p:nvPicPr>
          <p:cNvPr id="1027" name="Picture 3" descr="C:\Users\pc\AppData\Local\Microsoft\Windows\Temporary Internet Files\Content.IE5\WW4W64AX\MC90018868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149080"/>
            <a:ext cx="1121969" cy="1829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c\AppData\Local\Microsoft\Windows\Temporary Internet Files\Content.IE5\3LN1A42O\MC90043668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437112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442520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1187624" y="1124744"/>
            <a:ext cx="6777038" cy="3508375"/>
          </a:xfrm>
        </p:spPr>
        <p:txBody>
          <a:bodyPr/>
          <a:lstStyle/>
          <a:p>
            <a:r>
              <a:rPr lang="cs-CZ" dirty="0"/>
              <a:t>pojištěnec nedosáhl 65 let věku nebo důchodového věku (pro starobní důchod), je-li důchodový věk vyšší než 65 let.</a:t>
            </a:r>
          </a:p>
          <a:p>
            <a:r>
              <a:rPr lang="cs-CZ" dirty="0"/>
              <a:t>Dalším důležitým předpokladem pro nárok </a:t>
            </a:r>
            <a:r>
              <a:rPr lang="cs-CZ" dirty="0" smtClean="0"/>
              <a:t>na invalidní </a:t>
            </a:r>
            <a:r>
              <a:rPr lang="cs-CZ" dirty="0"/>
              <a:t>důchod je, že pojištěnec získal potřebnou dobu pojištění. </a:t>
            </a:r>
          </a:p>
          <a:p>
            <a:endParaRPr lang="cs-CZ" dirty="0"/>
          </a:p>
        </p:txBody>
      </p:sp>
      <p:pic>
        <p:nvPicPr>
          <p:cNvPr id="2050" name="Picture 2" descr="C:\Users\pc\AppData\Local\Microsoft\Windows\Temporary Internet Files\Content.IE5\ZDF71663\MP90043086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221088"/>
            <a:ext cx="4139952" cy="2110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59070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1043608" y="1124744"/>
            <a:ext cx="6777038" cy="3508375"/>
          </a:xfrm>
        </p:spPr>
        <p:txBody>
          <a:bodyPr/>
          <a:lstStyle/>
          <a:p>
            <a:r>
              <a:rPr lang="cs-CZ" dirty="0"/>
              <a:t>Dalším důležitým předpokladem pro nárok na invalidní důchod je, že pojištěnec získal potřebnou dobu pojištění. </a:t>
            </a: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3463156"/>
            <a:ext cx="3895700" cy="2630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004048" y="5589240"/>
            <a:ext cx="37444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Budova VZP ČR v Praze na Vinohradech, Vinohradská 8</a:t>
            </a:r>
          </a:p>
        </p:txBody>
      </p:sp>
    </p:spTree>
    <p:extLst>
      <p:ext uri="{BB962C8B-B14F-4D97-AF65-F5344CB8AC3E}">
        <p14:creationId xmlns:p14="http://schemas.microsoft.com/office/powerpoint/2010/main" xmlns="" val="36841534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2119313" y="1022350"/>
            <a:ext cx="7024687" cy="1143000"/>
          </a:xfrm>
        </p:spPr>
        <p:txBody>
          <a:bodyPr>
            <a:normAutofit fontScale="90000"/>
          </a:bodyPr>
          <a:lstStyle/>
          <a:p>
            <a:r>
              <a:rPr lang="cs-CZ" dirty="0"/>
              <a:t>Výše dávky invalidního </a:t>
            </a:r>
            <a:r>
              <a:rPr lang="cs-CZ" dirty="0" smtClean="0"/>
              <a:t>důchodu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513056" y="2410804"/>
            <a:ext cx="6777038" cy="3508375"/>
          </a:xfrm>
        </p:spPr>
        <p:txBody>
          <a:bodyPr>
            <a:normAutofit/>
          </a:bodyPr>
          <a:lstStyle/>
          <a:p>
            <a:r>
              <a:rPr lang="cs-CZ" dirty="0" smtClean="0"/>
              <a:t>je </a:t>
            </a:r>
            <a:r>
              <a:rPr lang="cs-CZ" dirty="0"/>
              <a:t>součtem základní a </a:t>
            </a:r>
            <a:r>
              <a:rPr lang="cs-CZ" dirty="0" smtClean="0"/>
              <a:t>procentní </a:t>
            </a:r>
            <a:r>
              <a:rPr lang="cs-CZ" dirty="0"/>
              <a:t>výměry invalidního důchodu. Výše základní výměry přitom činí 9 % průměrné mzdy měsíčně </a:t>
            </a:r>
          </a:p>
          <a:p>
            <a:r>
              <a:rPr lang="cs-CZ" dirty="0" smtClean="0"/>
              <a:t>Přitom </a:t>
            </a:r>
            <a:r>
              <a:rPr lang="cs-CZ" dirty="0"/>
              <a:t>platí, čím vyšší stupeň invalidity, tím je vyšší procentní výměra invalidního důchodu</a:t>
            </a:r>
          </a:p>
        </p:txBody>
      </p:sp>
      <p:pic>
        <p:nvPicPr>
          <p:cNvPr id="3074" name="Picture 2" descr="C:\Users\pc\AppData\Local\Microsoft\Windows\Temporary Internet Files\Content.IE5\3LN1A42O\MC90029750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90094" y="4164992"/>
            <a:ext cx="1386362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pc\AppData\Local\Microsoft\Windows\Temporary Internet Files\Content.IE5\ODIJPQHP\MM900254497[1]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73700" y="2154957"/>
            <a:ext cx="819150" cy="81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2942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1115616" y="980728"/>
            <a:ext cx="7024688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Na kterém obrázku je invalidní důchodce?</a:t>
            </a:r>
            <a:endParaRPr lang="cs-CZ" dirty="0"/>
          </a:p>
        </p:txBody>
      </p:sp>
      <p:pic>
        <p:nvPicPr>
          <p:cNvPr id="5124" name="Picture 4" descr="C:\Users\pc\AppData\Local\Microsoft\Windows\Temporary Internet Files\Content.IE5\WW4W64AX\MP90043117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4221088"/>
            <a:ext cx="2736304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pc\AppData\Local\Microsoft\Windows\Temporary Internet Files\Content.IE5\WW4W64AX\MP9002622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075656"/>
            <a:ext cx="1800200" cy="1569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pc\AppData\Local\Microsoft\Windows\Temporary Internet Files\Content.IE5\ZDF71663\MC90028051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664992"/>
            <a:ext cx="2185988" cy="1345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C:\Users\pc\AppData\Local\Microsoft\Windows\Temporary Internet Files\Content.IE5\WW4W64AX\MP900448531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348880"/>
            <a:ext cx="1427302" cy="1747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C:\Users\pc\AppData\Local\Microsoft\Windows\Temporary Internet Files\Content.IE5\ZDF71663\MC90029750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221088"/>
            <a:ext cx="1069975" cy="182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31" name="Picture 11" descr="C:\Users\pc\AppData\Local\Microsoft\Windows\Temporary Internet Files\Content.IE5\3LN1A42O\MC90044652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36044" y="2369840"/>
            <a:ext cx="1794967" cy="1124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7836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13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bg2">
                <a:shade val="94000"/>
                <a:satMod val="114000"/>
                <a:lumMod val="96000"/>
              </a:schemeClr>
            </a:gs>
            <a:gs pos="62000">
              <a:schemeClr val="bg2">
                <a:tint val="92000"/>
                <a:shade val="66000"/>
                <a:satMod val="110000"/>
                <a:lumMod val="80000"/>
              </a:schemeClr>
            </a:gs>
            <a:gs pos="100000">
              <a:schemeClr val="bg2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2708920"/>
            <a:ext cx="6777317" cy="3508977"/>
          </a:xfrm>
        </p:spPr>
        <p:txBody>
          <a:bodyPr/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upload.wikimedia.org/wikipedia/commons/thumb/f/f1/Budova_VZP_na_Vinohradsk%C3%A9.jpg/220px-Budova_VZP_na_Vinohradsk%C3%A9.jpg</a:t>
            </a:r>
            <a:endParaRPr lang="cs-CZ" dirty="0" smtClean="0"/>
          </a:p>
          <a:p>
            <a:r>
              <a:rPr lang="cs-CZ" dirty="0" smtClean="0"/>
              <a:t>Klipart – </a:t>
            </a:r>
            <a:r>
              <a:rPr lang="cs-CZ" dirty="0" smtClean="0">
                <a:hlinkClick r:id="rId3"/>
              </a:rPr>
              <a:t>www.office.</a:t>
            </a:r>
            <a:r>
              <a:rPr lang="cs-CZ" dirty="0" err="1" smtClean="0">
                <a:hlinkClick r:id="rId3"/>
              </a:rPr>
              <a:t>microsoft.com</a:t>
            </a:r>
            <a:endParaRPr lang="cs-CZ" smtClean="0"/>
          </a:p>
          <a:p>
            <a:endParaRPr lang="cs-CZ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395288" y="1773238"/>
            <a:ext cx="8229600" cy="28575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005840" indent="-228600" algn="l" rtl="0" eaLnBrk="1" latinLnBrk="0" hangingPunct="1">
              <a:spcBef>
                <a:spcPts val="300"/>
              </a:spcBef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charset="0"/>
              <a:buNone/>
              <a:defRPr/>
            </a:pPr>
            <a:r>
              <a:rPr lang="cs-CZ" b="1" smtClean="0">
                <a:solidFill>
                  <a:schemeClr val="accent5">
                    <a:lumMod val="75000"/>
                  </a:schemeClr>
                </a:solidFill>
              </a:rPr>
              <a:t>POUŽITÉ ZDROJE </a:t>
            </a:r>
            <a:endParaRPr lang="cs-CZ" b="1" dirty="0" smtClean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297423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581</TotalTime>
  <Words>318</Words>
  <Application>Microsoft Office PowerPoint</Application>
  <PresentationFormat>Předvádění na obrazovce (4:3)</PresentationFormat>
  <Paragraphs>44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Austin</vt:lpstr>
      <vt:lpstr>Snímek 1</vt:lpstr>
      <vt:lpstr>Snímek 2</vt:lpstr>
      <vt:lpstr>Invalidní důchod</vt:lpstr>
      <vt:lpstr>Tři stupně invalidity</vt:lpstr>
      <vt:lpstr>Podmínky nároku na invalidní důchod</vt:lpstr>
      <vt:lpstr>Snímek 6</vt:lpstr>
      <vt:lpstr>Snímek 7</vt:lpstr>
      <vt:lpstr>Výše dávky invalidního důchodu</vt:lpstr>
      <vt:lpstr>Na kterém obrázku je invalidní důchodce?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Dum</cp:lastModifiedBy>
  <cp:revision>70</cp:revision>
  <dcterms:created xsi:type="dcterms:W3CDTF">2013-10-28T22:32:28Z</dcterms:created>
  <dcterms:modified xsi:type="dcterms:W3CDTF">2014-09-16T10:04:07Z</dcterms:modified>
</cp:coreProperties>
</file>