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97" r:id="rId2"/>
    <p:sldId id="298" r:id="rId3"/>
    <p:sldId id="295" r:id="rId4"/>
    <p:sldId id="294" r:id="rId5"/>
    <p:sldId id="293" r:id="rId6"/>
    <p:sldId id="291" r:id="rId7"/>
    <p:sldId id="296" r:id="rId8"/>
    <p:sldId id="29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541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2456F7C-ADEE-4028-BF2A-905CC928362A}" type="datetimeFigureOut">
              <a:rPr lang="cs-CZ" smtClean="0"/>
              <a:pPr/>
              <a:t>16.9.2014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5D9F5AF-CCE8-496E-B42E-1AF6CDDAE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9/CanadianChequeSample.png" TargetMode="External"/><Relationship Id="rId2" Type="http://schemas.openxmlformats.org/officeDocument/2006/relationships/hyperlink" Target="http://upload.wikimedia.org/wikipedia/commons/9/95/Hromadn%C3%A1_akcie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eg"/><Relationship Id="rId4" Type="http://schemas.openxmlformats.org/officeDocument/2006/relationships/hyperlink" Target="http://www.2opice.cekuj.net/?page_id=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70368740"/>
              </p:ext>
            </p:extLst>
          </p:nvPr>
        </p:nvGraphicFramePr>
        <p:xfrm>
          <a:off x="468313" y="1844675"/>
          <a:ext cx="8229600" cy="4414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VY_62_FINANCNIGRAMOTNOST_15_02_hotovostní a bezhotovostní platba2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13685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Den s finanční gramotností– vzdělávací blok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Finanční gramotnost – hotovostní a bezhotovostní platba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Miroslav Barda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Září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rgbClr val="0070C0"/>
                          </a:solidFill>
                        </a:rPr>
                        <a:t>Cílem prezentace je seznámit žáky formou výkladu a praktických cvičení s pojmy burza cenných papírů a cenný papír.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Cenný papír,  burza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cenných papírů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2420888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lvl="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výklad a praktická cvičení na téma </a:t>
            </a:r>
            <a:r>
              <a:rPr lang="cs-CZ" sz="2800" dirty="0" smtClean="0"/>
              <a:t>burza cenných papírů a cenný papír.</a:t>
            </a: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/>
          </a:bodyPr>
          <a:lstStyle/>
          <a:p>
            <a:r>
              <a:rPr lang="cs-CZ" dirty="0"/>
              <a:t>Cenný </a:t>
            </a:r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6921217" cy="4059813"/>
          </a:xfrm>
        </p:spPr>
        <p:txBody>
          <a:bodyPr/>
          <a:lstStyle/>
          <a:p>
            <a:r>
              <a:rPr lang="cs-CZ" dirty="0" smtClean="0"/>
              <a:t>Dokument</a:t>
            </a:r>
          </a:p>
          <a:p>
            <a:r>
              <a:rPr lang="cs-CZ" dirty="0" smtClean="0"/>
              <a:t>je s ním svázána </a:t>
            </a:r>
            <a:r>
              <a:rPr lang="cs-CZ" dirty="0"/>
              <a:t>určitá hodnota, majetek a majetkový prospěch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501008"/>
            <a:ext cx="6658620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4580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9608" y="760964"/>
            <a:ext cx="7024626" cy="1143000"/>
          </a:xfrm>
        </p:spPr>
        <p:txBody>
          <a:bodyPr>
            <a:normAutofit fontScale="90000"/>
          </a:bodyPr>
          <a:lstStyle/>
          <a:p>
            <a:r>
              <a:rPr lang="pl-PL" dirty="0"/>
              <a:t>Podoba cenných papírů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132856"/>
            <a:ext cx="7632848" cy="3600400"/>
          </a:xfrm>
        </p:spPr>
        <p:txBody>
          <a:bodyPr/>
          <a:lstStyle/>
          <a:p>
            <a:r>
              <a:rPr lang="cs-CZ" dirty="0" smtClean="0"/>
              <a:t>Listinná </a:t>
            </a:r>
            <a:r>
              <a:rPr lang="cs-CZ" dirty="0"/>
              <a:t>podoba</a:t>
            </a:r>
          </a:p>
          <a:p>
            <a:r>
              <a:rPr lang="cs-CZ" dirty="0"/>
              <a:t>Cenný papír existuje </a:t>
            </a:r>
            <a:r>
              <a:rPr lang="cs-CZ" dirty="0" smtClean="0"/>
              <a:t>jako </a:t>
            </a:r>
            <a:r>
              <a:rPr lang="cs-CZ" dirty="0"/>
              <a:t>listina, </a:t>
            </a:r>
            <a:endParaRPr lang="cs-CZ" dirty="0" smtClean="0"/>
          </a:p>
          <a:p>
            <a:r>
              <a:rPr lang="cs-CZ" dirty="0"/>
              <a:t>V</a:t>
            </a:r>
            <a:r>
              <a:rPr lang="cs-CZ" dirty="0" smtClean="0"/>
              <a:t>šechny </a:t>
            </a:r>
            <a:r>
              <a:rPr lang="cs-CZ" dirty="0"/>
              <a:t>cenné papíry mohou existovat v listinné </a:t>
            </a:r>
            <a:r>
              <a:rPr lang="cs-CZ" dirty="0" smtClean="0"/>
              <a:t>podobě</a:t>
            </a:r>
          </a:p>
          <a:p>
            <a:endParaRPr lang="cs-CZ" dirty="0" smtClean="0"/>
          </a:p>
          <a:p>
            <a:r>
              <a:rPr lang="cs-CZ" dirty="0" smtClean="0"/>
              <a:t>Zaknihovaná podoba-</a:t>
            </a:r>
            <a:r>
              <a:rPr lang="pl-PL" dirty="0"/>
              <a:t>existuje pouze jako </a:t>
            </a:r>
            <a:r>
              <a:rPr lang="pl-PL" dirty="0" smtClean="0"/>
              <a:t>záznam </a:t>
            </a:r>
            <a:r>
              <a:rPr lang="pl-PL" dirty="0"/>
              <a:t>v </a:t>
            </a:r>
            <a:r>
              <a:rPr lang="pl-PL" dirty="0" smtClean="0"/>
              <a:t>evidenci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66183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702474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Zastupitelné </a:t>
            </a:r>
            <a:r>
              <a:rPr lang="cs-CZ" dirty="0"/>
              <a:t>cenné papíry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2816"/>
            <a:ext cx="7137241" cy="4059813"/>
          </a:xfrm>
        </p:spPr>
        <p:txBody>
          <a:bodyPr/>
          <a:lstStyle/>
          <a:p>
            <a:r>
              <a:rPr lang="cs-CZ" dirty="0"/>
              <a:t> zastupitelné cenné </a:t>
            </a:r>
            <a:r>
              <a:rPr lang="cs-CZ" dirty="0" smtClean="0"/>
              <a:t>papíry</a:t>
            </a:r>
          </a:p>
          <a:p>
            <a:r>
              <a:rPr lang="cs-CZ" dirty="0" smtClean="0"/>
              <a:t> </a:t>
            </a:r>
            <a:r>
              <a:rPr lang="cs-CZ" dirty="0"/>
              <a:t>(akcie, poukázky na akcie, podílové listy, dluhopisy, kupóny a opční listy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077072"/>
            <a:ext cx="5629275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3884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064896" cy="15384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</a:t>
            </a:r>
            <a:r>
              <a:rPr lang="cs-CZ" b="0" dirty="0" smtClean="0"/>
              <a:t>Burza </a:t>
            </a:r>
            <a:r>
              <a:rPr lang="cs-CZ" b="0" dirty="0"/>
              <a:t>cenných papírů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1340768"/>
            <a:ext cx="3528393" cy="525658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Burza </a:t>
            </a:r>
            <a:r>
              <a:rPr lang="cs-CZ" dirty="0"/>
              <a:t>cenných papírů je </a:t>
            </a:r>
            <a:r>
              <a:rPr lang="cs-CZ" dirty="0" smtClean="0"/>
              <a:t>místo 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kde </a:t>
            </a:r>
            <a:r>
              <a:rPr lang="cs-CZ" dirty="0"/>
              <a:t>se střetává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nabídka a poptávka </a:t>
            </a:r>
            <a:r>
              <a:rPr lang="cs-CZ" dirty="0"/>
              <a:t>po cenných </a:t>
            </a:r>
            <a:r>
              <a:rPr lang="cs-CZ" dirty="0" smtClean="0"/>
              <a:t>papírech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12776"/>
            <a:ext cx="4464496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5508104" y="284023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013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18092" y="2285552"/>
            <a:ext cx="6777317" cy="3508977"/>
          </a:xfrm>
        </p:spPr>
        <p:txBody>
          <a:bodyPr>
            <a:normAutofit/>
          </a:bodyPr>
          <a:lstStyle/>
          <a:p>
            <a:r>
              <a:rPr lang="pl-PL" sz="4800" dirty="0" smtClean="0"/>
              <a:t>Ak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ie</a:t>
            </a:r>
            <a:r>
              <a:rPr lang="pl-PL" sz="4800" dirty="0"/>
              <a:t>, </a:t>
            </a:r>
            <a:r>
              <a:rPr lang="pl-PL" sz="4800" dirty="0" smtClean="0"/>
              <a:t>pouká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ky </a:t>
            </a:r>
            <a:r>
              <a:rPr lang="pl-PL" sz="4800" dirty="0"/>
              <a:t>na </a:t>
            </a:r>
            <a:endParaRPr lang="pl-PL" sz="4800" dirty="0" smtClean="0"/>
          </a:p>
          <a:p>
            <a:pPr marL="0" indent="0">
              <a:buNone/>
            </a:pPr>
            <a:r>
              <a:rPr lang="pl-PL" sz="4800" dirty="0"/>
              <a:t> </a:t>
            </a:r>
            <a:r>
              <a:rPr lang="pl-PL" sz="4800" dirty="0" smtClean="0"/>
              <a:t> a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cie</a:t>
            </a:r>
            <a:r>
              <a:rPr lang="pl-PL" sz="4800" dirty="0"/>
              <a:t>, </a:t>
            </a:r>
            <a:r>
              <a:rPr lang="pl-PL" sz="4800" dirty="0" smtClean="0"/>
              <a:t>podí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ové li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ty</a:t>
            </a:r>
            <a:r>
              <a:rPr lang="pl-PL" sz="4800" dirty="0"/>
              <a:t>, </a:t>
            </a:r>
            <a:endParaRPr lang="pl-PL" sz="4800" dirty="0" smtClean="0"/>
          </a:p>
          <a:p>
            <a:pPr marL="0" indent="0">
              <a:buNone/>
            </a:pPr>
            <a:r>
              <a:rPr lang="pl-PL" sz="4800" dirty="0"/>
              <a:t> </a:t>
            </a:r>
            <a:r>
              <a:rPr lang="pl-PL" sz="4800" dirty="0" smtClean="0"/>
              <a:t> dlu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opis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, kupó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y </a:t>
            </a:r>
            <a:r>
              <a:rPr lang="pl-PL" sz="4800" dirty="0"/>
              <a:t>a </a:t>
            </a:r>
            <a:endParaRPr lang="pl-PL" sz="4800" dirty="0" smtClean="0"/>
          </a:p>
          <a:p>
            <a:pPr marL="0" indent="0">
              <a:buNone/>
            </a:pPr>
            <a:r>
              <a:rPr lang="pl-PL" sz="4800" dirty="0"/>
              <a:t> </a:t>
            </a:r>
            <a:r>
              <a:rPr lang="pl-PL" sz="4800" dirty="0" smtClean="0"/>
              <a:t> op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ní lis</a:t>
            </a:r>
            <a:r>
              <a:rPr lang="pl-PL" sz="4800" b="1" dirty="0" smtClean="0">
                <a:solidFill>
                  <a:schemeClr val="accent1">
                    <a:lumMod val="50000"/>
                  </a:schemeClr>
                </a:solidFill>
              </a:rPr>
              <a:t>-</a:t>
            </a:r>
            <a:r>
              <a:rPr lang="pl-PL" sz="4800" dirty="0" smtClean="0"/>
              <a:t>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7096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7137241" cy="3843789"/>
          </a:xfrm>
        </p:spPr>
        <p:txBody>
          <a:bodyPr/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upload.wikimedia.org/wikipedia/commons/9/95/Hromadn%C3%A1_akcie1.JPG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upload.wikimedia.org/wikipedia/commons/b/b9/CanadianChequeSample.png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http://www.2opice.cekuj.net/?</a:t>
            </a:r>
            <a:r>
              <a:rPr lang="cs-CZ" sz="2000" dirty="0" err="1" smtClean="0">
                <a:hlinkClick r:id="rId4"/>
              </a:rPr>
              <a:t>page</a:t>
            </a:r>
            <a:r>
              <a:rPr lang="cs-CZ" sz="2000" smtClean="0">
                <a:hlinkClick r:id="rId4"/>
              </a:rPr>
              <a:t>_id=10</a:t>
            </a:r>
            <a:endParaRPr lang="cs-CZ" sz="2000" smtClean="0"/>
          </a:p>
          <a:p>
            <a:pPr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  <a:endParaRPr lang="cs-CZ" b="1" dirty="0" smtClean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3061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554</TotalTime>
  <Words>226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Snímek 2</vt:lpstr>
      <vt:lpstr>Cenný papír</vt:lpstr>
      <vt:lpstr>Podoba cenných papírů v ČR</vt:lpstr>
      <vt:lpstr>Zastupitelné cenné papíry </vt:lpstr>
      <vt:lpstr>       Burza cenných papírů </vt:lpstr>
      <vt:lpstr>Doplň chybějící písmena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69</cp:revision>
  <dcterms:created xsi:type="dcterms:W3CDTF">2013-10-28T22:32:28Z</dcterms:created>
  <dcterms:modified xsi:type="dcterms:W3CDTF">2014-09-16T10:01:18Z</dcterms:modified>
</cp:coreProperties>
</file>