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325" r:id="rId2"/>
    <p:sldId id="324" r:id="rId3"/>
    <p:sldId id="261" r:id="rId4"/>
    <p:sldId id="262" r:id="rId5"/>
    <p:sldId id="263" r:id="rId6"/>
    <p:sldId id="264" r:id="rId7"/>
    <p:sldId id="284" r:id="rId8"/>
    <p:sldId id="285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4" y="-5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541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zlate-mince.cz/m/5_1999_1s.jpg" TargetMode="External"/><Relationship Id="rId3" Type="http://schemas.openxmlformats.org/officeDocument/2006/relationships/hyperlink" Target="http://cs.wikipedia.org/wiki/Soubor:Coins.jpg" TargetMode="External"/><Relationship Id="rId7" Type="http://schemas.openxmlformats.org/officeDocument/2006/relationships/hyperlink" Target="http://cs.wikipedia.org/wiki/Soubor:Coin-1-Kc-reverse.jpg" TargetMode="External"/><Relationship Id="rId2" Type="http://schemas.openxmlformats.org/officeDocument/2006/relationships/hyperlink" Target="http://cs.wikipedia.org/wiki/Soubor:KyrgyzstanP13-5Som-1997_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ince_10K%C4%8D_vzor_2003_rubov%C3%A1_strana.jpg" TargetMode="External"/><Relationship Id="rId11" Type="http://schemas.openxmlformats.org/officeDocument/2006/relationships/image" Target="../media/image2.jpeg"/><Relationship Id="rId5" Type="http://schemas.openxmlformats.org/officeDocument/2006/relationships/hyperlink" Target="http://www.sberatel.com/diskuse/sberatel/prodam-bankovky-cr-1993-1994-1995-1996-6624" TargetMode="External"/><Relationship Id="rId10" Type="http://schemas.openxmlformats.org/officeDocument/2006/relationships/hyperlink" Target="http://www.zlate-mince.cz/m/50_1999_1s.jpg" TargetMode="External"/><Relationship Id="rId4" Type="http://schemas.openxmlformats.org/officeDocument/2006/relationships/hyperlink" Target="http://cs.wikipedia.org/wiki/Soubor:Mince-dukat-1923.jpg" TargetMode="External"/><Relationship Id="rId9" Type="http://schemas.openxmlformats.org/officeDocument/2006/relationships/hyperlink" Target="http://www.zlate-mince.cz/m/20_2004_3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370368740"/>
              </p:ext>
            </p:extLst>
          </p:nvPr>
        </p:nvGraphicFramePr>
        <p:xfrm>
          <a:off x="468313" y="1844675"/>
          <a:ext cx="8229600" cy="426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VY_62_FINANCNIGRAMOTNOST_16_02_hotovostní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platba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13685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Den s finanční gramotností– vzdělávací blok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Finanční gramotnost – hotovostní platba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Bc. Miroslav Barda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Září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Cílem prezentace je seznámit žáky formou výkladu a praktických cvičení se způsobem platby – hotovostí a významem mincí a bankovek v historii a dnes.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Hotovostní platba, mince, bankovky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výklad a praktická cvičení na téma platby – hotovostí a významem mincí a bankovek v historii a dnes.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683568" y="320675"/>
            <a:ext cx="6555432" cy="1143000"/>
          </a:xfrm>
        </p:spPr>
        <p:txBody>
          <a:bodyPr/>
          <a:lstStyle/>
          <a:p>
            <a:r>
              <a:rPr lang="cs-CZ" dirty="0" smtClean="0"/>
              <a:t>Hotovostní platba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33772" y="1628800"/>
            <a:ext cx="5940152" cy="4846638"/>
          </a:xfrm>
        </p:spPr>
        <p:txBody>
          <a:bodyPr/>
          <a:lstStyle/>
          <a:p>
            <a:r>
              <a:rPr lang="cs-CZ" sz="4000" dirty="0"/>
              <a:t>Hotovost</a:t>
            </a:r>
            <a:r>
              <a:rPr lang="cs-CZ" dirty="0"/>
              <a:t>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4000" dirty="0" smtClean="0"/>
              <a:t>označení </a:t>
            </a:r>
            <a:r>
              <a:rPr lang="cs-CZ" sz="4000" dirty="0"/>
              <a:t>pro hotové peníze, lépe řečeno pro fyzické oběživo, tedy bankovky, státovky a mince</a:t>
            </a:r>
          </a:p>
        </p:txBody>
      </p:sp>
      <p:sp>
        <p:nvSpPr>
          <p:cNvPr id="4" name="Šipka dolů 3"/>
          <p:cNvSpPr/>
          <p:nvPr/>
        </p:nvSpPr>
        <p:spPr>
          <a:xfrm>
            <a:off x="3203848" y="2060848"/>
            <a:ext cx="484632" cy="720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pc\AppData\Local\Microsoft\Windows\Temporary Internet Files\Content.IE5\ZDF71663\MP9003987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06642"/>
            <a:ext cx="2525216" cy="35084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284884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749550" y="274638"/>
            <a:ext cx="6394450" cy="777875"/>
          </a:xfrm>
        </p:spPr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mince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76263" y="1125538"/>
            <a:ext cx="7308105" cy="2951162"/>
          </a:xfrm>
        </p:spPr>
        <p:txBody>
          <a:bodyPr>
            <a:normAutofit lnSpcReduction="10000"/>
          </a:bodyPr>
          <a:lstStyle/>
          <a:p>
            <a:r>
              <a:rPr lang="cs-CZ" dirty="0"/>
              <a:t> jsou jeden z nejdéle trvajících prostředků </a:t>
            </a:r>
            <a:r>
              <a:rPr lang="cs-CZ" dirty="0" smtClean="0"/>
              <a:t>směny</a:t>
            </a:r>
          </a:p>
          <a:p>
            <a:r>
              <a:rPr lang="cs-CZ" dirty="0" smtClean="0"/>
              <a:t> </a:t>
            </a:r>
            <a:r>
              <a:rPr lang="cs-CZ" dirty="0"/>
              <a:t>první zmínky o nich se objevují již před 4500 </a:t>
            </a:r>
            <a:r>
              <a:rPr lang="cs-CZ" dirty="0" smtClean="0"/>
              <a:t>lety</a:t>
            </a:r>
          </a:p>
          <a:p>
            <a:r>
              <a:rPr lang="cs-CZ" dirty="0" smtClean="0"/>
              <a:t>V </a:t>
            </a:r>
            <a:r>
              <a:rPr lang="cs-CZ" dirty="0"/>
              <a:t>dnešní době jsou mince stále nepostradatelnou částí měnového systému, ovšem jejich úloha se podstatně změnila. 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58680">
            <a:off x="2551634" y="4634344"/>
            <a:ext cx="4388846" cy="14271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46184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779912" y="692696"/>
            <a:ext cx="4402137" cy="4525962"/>
          </a:xfrm>
        </p:spPr>
        <p:txBody>
          <a:bodyPr>
            <a:normAutofit/>
          </a:bodyPr>
          <a:lstStyle/>
          <a:p>
            <a:endParaRPr lang="cs-CZ" dirty="0"/>
          </a:p>
          <a:p>
            <a:r>
              <a:rPr lang="cs-CZ" dirty="0"/>
              <a:t>pokud by se za ni nezaručil stát, tak by se jednalo o pouhý kus plechu. V minulosti tomu bylo naopak, neboť byly mince raženy především z drahých kovů (zlato, stříbro) 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00808"/>
            <a:ext cx="3312368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687709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Bankovky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Bankovka -</a:t>
            </a:r>
            <a:r>
              <a:rPr lang="cs-CZ" dirty="0" smtClean="0"/>
              <a:t> </a:t>
            </a:r>
            <a:r>
              <a:rPr lang="cs-CZ" dirty="0"/>
              <a:t>cenný papír s určitou peněžní částkou 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/>
              <a:t>bezúročný platební prostředek, vydávaný centrální bankou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293096"/>
            <a:ext cx="4314056" cy="14592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067514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817563"/>
            <a:ext cx="8172450" cy="4492625"/>
          </a:xfrm>
        </p:spPr>
        <p:txBody>
          <a:bodyPr/>
          <a:lstStyle/>
          <a:p>
            <a:r>
              <a:rPr lang="cs-CZ" dirty="0"/>
              <a:t>Na bankovkách se používá řada technických prvků, </a:t>
            </a:r>
            <a:r>
              <a:rPr lang="cs-CZ" dirty="0" smtClean="0"/>
              <a:t>které </a:t>
            </a:r>
            <a:r>
              <a:rPr lang="cs-CZ" dirty="0"/>
              <a:t>mají zabránit jejich padělání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Padělání </a:t>
            </a:r>
            <a:r>
              <a:rPr lang="cs-CZ" dirty="0"/>
              <a:t>peněz (neboli penězokazectví) je nezákonné</a:t>
            </a:r>
          </a:p>
        </p:txBody>
      </p:sp>
      <p:sp>
        <p:nvSpPr>
          <p:cNvPr id="5" name="Šipka dolů 4"/>
          <p:cNvSpPr/>
          <p:nvPr/>
        </p:nvSpPr>
        <p:spPr>
          <a:xfrm>
            <a:off x="3707904" y="1873796"/>
            <a:ext cx="916680" cy="10081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852465"/>
            <a:ext cx="3143250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445973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95536" y="1125538"/>
            <a:ext cx="7418139" cy="1320800"/>
          </a:xfrm>
        </p:spPr>
        <p:txBody>
          <a:bodyPr>
            <a:normAutofit/>
          </a:bodyPr>
          <a:lstStyle/>
          <a:p>
            <a:r>
              <a:rPr lang="cs-CZ" dirty="0" smtClean="0"/>
              <a:t>Česká mince s nevětší hodnotou je 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780928"/>
            <a:ext cx="1335782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0100" y="4378796"/>
            <a:ext cx="1656183" cy="1299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623" y="4149080"/>
            <a:ext cx="1479798" cy="1314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492896"/>
            <a:ext cx="1481186" cy="1418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2002" y="2831728"/>
            <a:ext cx="1479798" cy="1533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348187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10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564904"/>
            <a:ext cx="7065233" cy="4131821"/>
          </a:xfrm>
        </p:spPr>
        <p:txBody>
          <a:bodyPr>
            <a:normAutofit fontScale="92500" lnSpcReduction="10000"/>
          </a:bodyPr>
          <a:lstStyle/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cs.wikipedia.org/wiki/Soubor:KyrgyzstanP13-5Som-1997_a.jpg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>
                <a:hlinkClick r:id="rId3"/>
              </a:rPr>
              <a:t> </a:t>
            </a:r>
            <a:r>
              <a:rPr lang="cs-CZ" sz="2000" dirty="0" smtClean="0">
                <a:hlinkClick r:id="rId3"/>
              </a:rPr>
              <a:t>   http</a:t>
            </a:r>
            <a:r>
              <a:rPr lang="cs-CZ" sz="2000" dirty="0">
                <a:hlinkClick r:id="rId3"/>
              </a:rPr>
              <a:t>://</a:t>
            </a:r>
            <a:r>
              <a:rPr lang="cs-CZ" sz="2000" dirty="0" smtClean="0">
                <a:hlinkClick r:id="rId3"/>
              </a:rPr>
              <a:t>cs.wikipedia.org/wiki/Soubor:Coins.jpg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cs.wikipedia.org/wiki/Soubor:Mince-dukat-1923.jpg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</a:t>
            </a:r>
            <a:r>
              <a:rPr lang="cs-CZ" sz="2000" dirty="0">
                <a:hlinkClick r:id="rId5"/>
              </a:rPr>
              <a:t>://</a:t>
            </a:r>
            <a:r>
              <a:rPr lang="cs-CZ" sz="2000" dirty="0" smtClean="0">
                <a:hlinkClick r:id="rId5"/>
              </a:rPr>
              <a:t>www.sberatel.com/diskuse/sberatel/prodam-bankovky-cr-1993-1994-1995-1996-6624</a:t>
            </a:r>
            <a:endParaRPr lang="cs-CZ" sz="2000" dirty="0" smtClean="0"/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cs.wikipedia.org/wiki/Soubor:Mince_10K%C4%8D_vzor_2003_rubov%C3%A1_strana.jpg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</a:t>
            </a:r>
            <a:r>
              <a:rPr lang="cs-CZ" sz="2000" dirty="0">
                <a:hlinkClick r:id="rId7"/>
              </a:rPr>
              <a:t>://</a:t>
            </a:r>
            <a:r>
              <a:rPr lang="cs-CZ" sz="2000" dirty="0" smtClean="0">
                <a:hlinkClick r:id="rId7"/>
              </a:rPr>
              <a:t>cs.wikipedia.org/wiki/Soubor:Coin-1-Kc-reverse.jpg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</a:t>
            </a:r>
            <a:r>
              <a:rPr lang="cs-CZ" sz="2000" dirty="0">
                <a:hlinkClick r:id="rId8"/>
              </a:rPr>
              <a:t>://</a:t>
            </a:r>
            <a:r>
              <a:rPr lang="cs-CZ" sz="2000" dirty="0" smtClean="0">
                <a:hlinkClick r:id="rId8"/>
              </a:rPr>
              <a:t>www.zlate-mince.cz/m/5_1999_1s.jpg</a:t>
            </a:r>
            <a:endParaRPr lang="cs-CZ" sz="2000" dirty="0" smtClean="0"/>
          </a:p>
          <a:p>
            <a:r>
              <a:rPr lang="cs-CZ" sz="2000" dirty="0" smtClean="0">
                <a:hlinkClick r:id="rId9"/>
              </a:rPr>
              <a:t>http</a:t>
            </a:r>
            <a:r>
              <a:rPr lang="cs-CZ" sz="2000" dirty="0">
                <a:hlinkClick r:id="rId9"/>
              </a:rPr>
              <a:t>://</a:t>
            </a:r>
            <a:r>
              <a:rPr lang="cs-CZ" sz="2000" dirty="0" smtClean="0">
                <a:hlinkClick r:id="rId9"/>
              </a:rPr>
              <a:t>www.zlate-mince.cz/m/20_2004_3s.jpg</a:t>
            </a:r>
            <a:endParaRPr lang="cs-CZ" sz="2000" dirty="0" smtClean="0"/>
          </a:p>
          <a:p>
            <a:r>
              <a:rPr lang="cs-CZ" sz="2000" dirty="0">
                <a:hlinkClick r:id="rId10"/>
              </a:rPr>
              <a:t>http://</a:t>
            </a:r>
            <a:r>
              <a:rPr lang="cs-CZ" sz="2000" dirty="0" smtClean="0">
                <a:hlinkClick r:id="rId10"/>
              </a:rPr>
              <a:t>www.zlate-mince.cz/m/50_1999_1s.jpg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459557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548</TotalTime>
  <Words>288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Snímek 1</vt:lpstr>
      <vt:lpstr>Snímek 2</vt:lpstr>
      <vt:lpstr>Hotovostní platba</vt:lpstr>
      <vt:lpstr>mince</vt:lpstr>
      <vt:lpstr>Snímek 5</vt:lpstr>
      <vt:lpstr>Bankovky</vt:lpstr>
      <vt:lpstr>Snímek 7</vt:lpstr>
      <vt:lpstr>Česká mince s nevětší hodnotou je ?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66</cp:revision>
  <dcterms:created xsi:type="dcterms:W3CDTF">2013-10-28T22:32:28Z</dcterms:created>
  <dcterms:modified xsi:type="dcterms:W3CDTF">2014-09-16T09:14:57Z</dcterms:modified>
</cp:coreProperties>
</file>