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8" r:id="rId2"/>
    <p:sldId id="300" r:id="rId3"/>
    <p:sldId id="304" r:id="rId4"/>
    <p:sldId id="274" r:id="rId5"/>
    <p:sldId id="271" r:id="rId6"/>
    <p:sldId id="272" r:id="rId7"/>
    <p:sldId id="273" r:id="rId8"/>
    <p:sldId id="298" r:id="rId9"/>
    <p:sldId id="301" r:id="rId10"/>
    <p:sldId id="302" r:id="rId11"/>
    <p:sldId id="303" r:id="rId12"/>
    <p:sldId id="27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://cs.wikipedia.org/wiki/Soubor:Cajero_Banelco.jpg" TargetMode="External"/><Relationship Id="rId7" Type="http://schemas.openxmlformats.org/officeDocument/2006/relationships/hyperlink" Target="http://www.office.microsoft.com/" TargetMode="External"/><Relationship Id="rId2" Type="http://schemas.openxmlformats.org/officeDocument/2006/relationships/hyperlink" Target="http://upload.wikimedia.org/wikipedia/commons/7/76/CCardFront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lle-karten.gif" TargetMode="External"/><Relationship Id="rId5" Type="http://schemas.openxmlformats.org/officeDocument/2006/relationships/hyperlink" Target="http://cs.wikipedia.org/wiki/Soubor:CCardBack.svg" TargetMode="External"/><Relationship Id="rId4" Type="http://schemas.openxmlformats.org/officeDocument/2006/relationships/hyperlink" Target="http://cs.wikipedia.org/wiki/Soubor:Credit-card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70368740"/>
              </p:ext>
            </p:extLst>
          </p:nvPr>
        </p:nvGraphicFramePr>
        <p:xfrm>
          <a:off x="468313" y="1844675"/>
          <a:ext cx="8229600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VY_62_FINANCNIGRAMOTNOST_17_02_platební karty1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13685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Den s finanční gramotností– vzdělávací blok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Finanční gramotnost – platební karty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Miroslav Barda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Září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Cílem prezentace je seznámit  žáky formou výkladu a praktických cvičení se způsobem placení platební kartou a výběrem hotovosti v bankomatu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Platební karty, bankomat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9742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Cílem prezentace je seznámit  žáky formou výkladu a praktických cvičení se způsobem placení platební kartou a výběrem hotovosti v bankomatu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498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výklad a praktická cvičení na téma placení platební kartou a výběrem hotovosti v bankomatu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Bankomat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4660857" cy="424847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 bankomat </a:t>
            </a:r>
            <a:r>
              <a:rPr lang="cs-CZ" sz="3600" dirty="0"/>
              <a:t>je samoobslužné </a:t>
            </a:r>
            <a:r>
              <a:rPr lang="cs-CZ" sz="3600" dirty="0" smtClean="0"/>
              <a:t>zařízení</a:t>
            </a:r>
          </a:p>
          <a:p>
            <a:r>
              <a:rPr lang="cs-CZ" sz="3600" dirty="0" smtClean="0"/>
              <a:t>  </a:t>
            </a:r>
            <a:r>
              <a:rPr lang="cs-CZ" sz="3600" dirty="0"/>
              <a:t>vydává držitelům platebních karet peněžní </a:t>
            </a:r>
            <a:r>
              <a:rPr lang="cs-CZ" sz="3600" dirty="0" smtClean="0"/>
              <a:t>hotovost</a:t>
            </a:r>
          </a:p>
          <a:p>
            <a:r>
              <a:rPr lang="cs-CZ" sz="3600" dirty="0" smtClean="0"/>
              <a:t>popřípadě </a:t>
            </a:r>
            <a:r>
              <a:rPr lang="cs-CZ" sz="3600" dirty="0"/>
              <a:t>poskytuje další služby.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556792"/>
            <a:ext cx="2736304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118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908050"/>
            <a:ext cx="6877050" cy="1503363"/>
          </a:xfrm>
        </p:spPr>
        <p:txBody>
          <a:bodyPr/>
          <a:lstStyle/>
          <a:p>
            <a:r>
              <a:rPr lang="cs-CZ" dirty="0" smtClean="0"/>
              <a:t>Platební karty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150938" y="2924175"/>
            <a:ext cx="7993062" cy="3643313"/>
          </a:xfrm>
        </p:spPr>
        <p:txBody>
          <a:bodyPr>
            <a:normAutofit/>
          </a:bodyPr>
          <a:lstStyle/>
          <a:p>
            <a:r>
              <a:rPr lang="cs-CZ" dirty="0" smtClean="0"/>
              <a:t>karty </a:t>
            </a:r>
            <a:r>
              <a:rPr lang="cs-CZ" dirty="0"/>
              <a:t>jsou nástroje </a:t>
            </a:r>
            <a:r>
              <a:rPr lang="cs-CZ" dirty="0" smtClean="0"/>
              <a:t>určené k bezhotovostním </a:t>
            </a:r>
            <a:r>
              <a:rPr lang="cs-CZ" dirty="0"/>
              <a:t>platbám, </a:t>
            </a:r>
            <a:endParaRPr lang="cs-CZ" dirty="0" smtClean="0"/>
          </a:p>
          <a:p>
            <a:r>
              <a:rPr lang="cs-CZ" dirty="0" smtClean="0"/>
              <a:t> jsou vydávány bankou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/>
              <a:t>z</a:t>
            </a:r>
            <a:r>
              <a:rPr lang="cs-CZ" dirty="0" smtClean="0"/>
              <a:t>a </a:t>
            </a:r>
            <a:r>
              <a:rPr lang="cs-CZ" dirty="0"/>
              <a:t>vystavení se platí poplatky </a:t>
            </a:r>
            <a:endParaRPr lang="cs-CZ" dirty="0" smtClean="0"/>
          </a:p>
          <a:p>
            <a:r>
              <a:rPr lang="cs-CZ" dirty="0"/>
              <a:t>z</a:t>
            </a:r>
            <a:r>
              <a:rPr lang="cs-CZ" dirty="0" smtClean="0"/>
              <a:t>a </a:t>
            </a:r>
            <a:r>
              <a:rPr lang="cs-CZ" dirty="0"/>
              <a:t>výběry hotovosti z </a:t>
            </a:r>
            <a:r>
              <a:rPr lang="cs-CZ" dirty="0" smtClean="0"/>
              <a:t>bankomatu se </a:t>
            </a:r>
            <a:r>
              <a:rPr lang="cs-CZ" dirty="0"/>
              <a:t>platí </a:t>
            </a:r>
            <a:r>
              <a:rPr lang="cs-CZ" dirty="0" smtClean="0"/>
              <a:t>poplatky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48680"/>
            <a:ext cx="3456384" cy="214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7424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303463" y="750888"/>
            <a:ext cx="6840537" cy="5211762"/>
          </a:xfrm>
        </p:spPr>
        <p:txBody>
          <a:bodyPr/>
          <a:lstStyle/>
          <a:p>
            <a:r>
              <a:rPr lang="cs-CZ" dirty="0" smtClean="0"/>
              <a:t> malá plastová karta je opatřena </a:t>
            </a:r>
            <a:r>
              <a:rPr lang="cs-CZ" dirty="0"/>
              <a:t>identifikačními údaji jejího majitele.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861048"/>
            <a:ext cx="2886075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8256" y="3810496"/>
            <a:ext cx="2886075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1238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223963" y="836613"/>
            <a:ext cx="7920037" cy="4706937"/>
          </a:xfrm>
        </p:spPr>
        <p:txBody>
          <a:bodyPr/>
          <a:lstStyle/>
          <a:p>
            <a:r>
              <a:rPr lang="cs-CZ" dirty="0"/>
              <a:t>Součástí může být nadstandardní cestovní pojištění, </a:t>
            </a:r>
            <a:endParaRPr lang="cs-CZ" dirty="0" smtClean="0"/>
          </a:p>
          <a:p>
            <a:r>
              <a:rPr lang="cs-CZ" dirty="0" smtClean="0"/>
              <a:t>bezplatné </a:t>
            </a:r>
            <a:r>
              <a:rPr lang="cs-CZ" dirty="0"/>
              <a:t>vstupy do letištních salónků, slevy a další služby. </a:t>
            </a:r>
            <a:endParaRPr lang="cs-CZ" dirty="0" smtClean="0"/>
          </a:p>
          <a:p>
            <a:r>
              <a:rPr lang="cs-CZ" dirty="0" smtClean="0"/>
              <a:t>Největší </a:t>
            </a:r>
            <a:r>
              <a:rPr lang="cs-CZ" dirty="0"/>
              <a:t>asociace platebních karet jsou </a:t>
            </a:r>
            <a:r>
              <a:rPr lang="cs-CZ" dirty="0" err="1"/>
              <a:t>Diners</a:t>
            </a:r>
            <a:r>
              <a:rPr lang="cs-CZ" dirty="0"/>
              <a:t> Club, Visa, </a:t>
            </a:r>
            <a:r>
              <a:rPr lang="cs-CZ" dirty="0" err="1"/>
              <a:t>MasterCard</a:t>
            </a:r>
            <a:r>
              <a:rPr lang="cs-CZ" dirty="0"/>
              <a:t>, </a:t>
            </a:r>
            <a:r>
              <a:rPr lang="cs-CZ" dirty="0" err="1"/>
              <a:t>American</a:t>
            </a:r>
            <a:r>
              <a:rPr lang="cs-CZ" dirty="0"/>
              <a:t> Express, JCB ad.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293096"/>
            <a:ext cx="2808312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38872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476250"/>
            <a:ext cx="7488238" cy="4852988"/>
          </a:xfrm>
        </p:spPr>
        <p:txBody>
          <a:bodyPr>
            <a:normAutofit/>
          </a:bodyPr>
          <a:lstStyle/>
          <a:p>
            <a:r>
              <a:rPr lang="cs-CZ" dirty="0"/>
              <a:t>Před rozšířením bankomatů byl bezproblémový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výběr hotovosti </a:t>
            </a:r>
            <a:r>
              <a:rPr lang="cs-CZ" dirty="0"/>
              <a:t>možný pouze na pobočkách </a:t>
            </a:r>
            <a:r>
              <a:rPr lang="cs-CZ" dirty="0" smtClean="0"/>
              <a:t> </a:t>
            </a:r>
            <a:r>
              <a:rPr lang="cs-CZ" dirty="0"/>
              <a:t>banky, u které měl klient </a:t>
            </a:r>
            <a:r>
              <a:rPr lang="cs-CZ" dirty="0" smtClean="0"/>
              <a:t>účet</a:t>
            </a:r>
            <a:r>
              <a:rPr lang="cs-CZ" dirty="0"/>
              <a:t>. 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 descr="C:\Users\pc\AppData\Local\Microsoft\Windows\Temporary Internet Files\Content.IE5\ZDF71663\MP9001490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0" y="3629025"/>
            <a:ext cx="3657600" cy="244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3LN1A42O\MC90044038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6700" y="33782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86969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47056" y="620688"/>
            <a:ext cx="849694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Klient tak byl omezen úředními hodinami a rozmístěním poboček banky. </a:t>
            </a: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/>
              <a:t> </a:t>
            </a:r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3200" dirty="0"/>
              <a:t>V</a:t>
            </a:r>
            <a:r>
              <a:rPr lang="cs-CZ" sz="3200" dirty="0" smtClean="0"/>
              <a:t>ětšina </a:t>
            </a:r>
            <a:r>
              <a:rPr lang="cs-CZ" sz="3200" dirty="0"/>
              <a:t>současných bank umožňuje </a:t>
            </a:r>
            <a:endParaRPr lang="cs-CZ" sz="3200" dirty="0" smtClean="0"/>
          </a:p>
          <a:p>
            <a:r>
              <a:rPr lang="cs-CZ" sz="3200" dirty="0" smtClean="0"/>
              <a:t>vybírat </a:t>
            </a:r>
            <a:r>
              <a:rPr lang="cs-CZ" sz="3200" dirty="0"/>
              <a:t>peníze v libovolnou denní i noční </a:t>
            </a:r>
            <a:r>
              <a:rPr lang="cs-CZ" sz="3200" dirty="0" smtClean="0"/>
              <a:t>dobu       </a:t>
            </a:r>
            <a:r>
              <a:rPr lang="cs-CZ" sz="3200" dirty="0"/>
              <a:t>z </a:t>
            </a:r>
            <a:r>
              <a:rPr lang="cs-CZ" sz="3200" dirty="0" smtClean="0"/>
              <a:t>jakéhokoliv </a:t>
            </a:r>
            <a:r>
              <a:rPr lang="cs-CZ" sz="3200" dirty="0" smtClean="0"/>
              <a:t>bankomatu</a:t>
            </a:r>
            <a:endParaRPr lang="cs-CZ" sz="3200" dirty="0"/>
          </a:p>
        </p:txBody>
      </p:sp>
      <p:pic>
        <p:nvPicPr>
          <p:cNvPr id="1027" name="Picture 3" descr="C:\Users\pc\AppData\Local\Microsoft\Windows\Temporary Internet Files\Content.IE5\3LN1A42O\MC9002876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261840"/>
            <a:ext cx="3405188" cy="238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3065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1. </a:t>
            </a:r>
            <a:r>
              <a:rPr lang="cs-CZ" sz="2400" dirty="0" smtClean="0">
                <a:solidFill>
                  <a:schemeClr val="tx1"/>
                </a:solidFill>
              </a:rPr>
              <a:t>Jak se jmenuje zařízení k výběru peněz?</a:t>
            </a:r>
          </a:p>
          <a:p>
            <a:r>
              <a:rPr lang="cs-CZ" sz="2400" dirty="0" smtClean="0"/>
              <a:t>2. Kde je možné si peníze z účtu </a:t>
            </a:r>
            <a:r>
              <a:rPr lang="cs-CZ" sz="2400" dirty="0" smtClean="0"/>
              <a:t>vybrat, pokud </a:t>
            </a:r>
            <a:r>
              <a:rPr lang="cs-CZ" sz="2400" dirty="0" smtClean="0"/>
              <a:t>nefunguje samoobslužné zařízení ?</a:t>
            </a:r>
          </a:p>
          <a:p>
            <a:r>
              <a:rPr lang="cs-CZ" sz="2400" dirty="0" smtClean="0"/>
              <a:t>3.Z jakého materiálu je vyrobena platební karta?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Z plastu</a:t>
            </a:r>
          </a:p>
          <a:p>
            <a:endParaRPr lang="cs-CZ" dirty="0"/>
          </a:p>
          <a:p>
            <a:r>
              <a:rPr lang="cs-CZ" dirty="0" smtClean="0"/>
              <a:t>Na pobočce banky ,ve které je veden účet</a:t>
            </a:r>
          </a:p>
          <a:p>
            <a:endParaRPr lang="cs-CZ" dirty="0"/>
          </a:p>
          <a:p>
            <a:r>
              <a:rPr lang="cs-CZ" dirty="0"/>
              <a:t>B</a:t>
            </a:r>
            <a:r>
              <a:rPr lang="cs-CZ" smtClean="0"/>
              <a:t>ankomat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9232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1. </a:t>
            </a:r>
            <a:r>
              <a:rPr lang="cs-CZ" sz="2400" dirty="0">
                <a:solidFill>
                  <a:srgbClr val="FF0000"/>
                </a:solidFill>
              </a:rPr>
              <a:t>Jak se jmenuje zařízení k výběru peněz?</a:t>
            </a:r>
          </a:p>
          <a:p>
            <a:r>
              <a:rPr lang="cs-CZ" sz="2400" dirty="0">
                <a:solidFill>
                  <a:srgbClr val="00B0F0"/>
                </a:solidFill>
              </a:rPr>
              <a:t>2. Kde je možné si peníze z účtu </a:t>
            </a:r>
            <a:r>
              <a:rPr lang="cs-CZ" sz="2400" dirty="0" smtClean="0">
                <a:solidFill>
                  <a:srgbClr val="00B0F0"/>
                </a:solidFill>
              </a:rPr>
              <a:t>vybrat, pokud </a:t>
            </a:r>
            <a:r>
              <a:rPr lang="cs-CZ" sz="2400" dirty="0">
                <a:solidFill>
                  <a:srgbClr val="00B0F0"/>
                </a:solidFill>
              </a:rPr>
              <a:t>nefunguje samoobslužné zařízení ?</a:t>
            </a:r>
          </a:p>
          <a:p>
            <a:r>
              <a:rPr lang="cs-CZ" sz="2400" dirty="0">
                <a:solidFill>
                  <a:srgbClr val="00B050"/>
                </a:solidFill>
              </a:rPr>
              <a:t>3.Z jakého materiálu je vyrobena platební karta?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sz="half" idx="2"/>
          </p:nvPr>
        </p:nvSpPr>
        <p:spPr>
          <a:xfrm>
            <a:off x="4643326" y="620688"/>
            <a:ext cx="3657600" cy="3767328"/>
          </a:xfrm>
        </p:spPr>
        <p:txBody>
          <a:bodyPr>
            <a:normAutofit/>
          </a:bodyPr>
          <a:lstStyle/>
          <a:p>
            <a:r>
              <a:rPr lang="pl-PL" dirty="0">
                <a:solidFill>
                  <a:srgbClr val="00B050"/>
                </a:solidFill>
              </a:rPr>
              <a:t>Z plastu</a:t>
            </a:r>
          </a:p>
          <a:p>
            <a:endParaRPr lang="pl-PL" dirty="0"/>
          </a:p>
          <a:p>
            <a:r>
              <a:rPr lang="pl-PL" dirty="0">
                <a:solidFill>
                  <a:srgbClr val="00B0F0"/>
                </a:solidFill>
              </a:rPr>
              <a:t>Na pobočce banky ,ve které je veden účet</a:t>
            </a:r>
          </a:p>
          <a:p>
            <a:endParaRPr lang="pl-PL" dirty="0"/>
          </a:p>
          <a:p>
            <a:r>
              <a:rPr lang="pl-PL" dirty="0" smtClean="0">
                <a:solidFill>
                  <a:srgbClr val="FF0000"/>
                </a:solidFill>
              </a:rPr>
              <a:t>Bankomat</a:t>
            </a:r>
            <a:endParaRPr lang="pl-PL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4021088" y="1124744"/>
            <a:ext cx="1399592" cy="23736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4055982" y="2167964"/>
            <a:ext cx="1080120" cy="1427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3944516" y="1196752"/>
            <a:ext cx="1476164" cy="25922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9387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988840"/>
            <a:ext cx="7065233" cy="3843789"/>
          </a:xfrm>
        </p:spPr>
        <p:txBody>
          <a:bodyPr>
            <a:normAutofit/>
          </a:bodyPr>
          <a:lstStyle/>
          <a:p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upload.wikimedia.org/wikipedia/commons/7/76/CCardFront.svg</a:t>
            </a:r>
            <a:endParaRPr lang="cs-CZ" sz="2000" dirty="0" smtClean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cs.wikipedia.org/wiki/Soubor:Cajero_Banelco.jpg</a:t>
            </a:r>
            <a:endParaRPr lang="cs-CZ" sz="2000" dirty="0" smtClean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cs.wikipedia.org/wiki/Soubor:Credit-cards.jpg</a:t>
            </a:r>
            <a:endParaRPr lang="cs-CZ" sz="2000" dirty="0" smtClean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cs.wikipedia.org/wiki/Soubor:CCardBack.svg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</a:t>
            </a:r>
            <a:r>
              <a:rPr lang="cs-CZ" sz="2000" dirty="0">
                <a:hlinkClick r:id="rId6"/>
              </a:rPr>
              <a:t>://</a:t>
            </a:r>
            <a:r>
              <a:rPr lang="cs-CZ" sz="2000" dirty="0" smtClean="0">
                <a:hlinkClick r:id="rId6"/>
              </a:rPr>
              <a:t>cs.wikipedia.org/wiki/Soubor:Alle-karten.gif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www.office.</a:t>
            </a:r>
            <a:r>
              <a:rPr lang="cs-CZ" sz="2000" dirty="0" err="1" smtClean="0">
                <a:hlinkClick r:id="rId7"/>
              </a:rPr>
              <a:t>microsoft.com</a:t>
            </a:r>
            <a:endParaRPr lang="cs-CZ" sz="2000" smtClean="0"/>
          </a:p>
          <a:p>
            <a:pPr>
              <a:buNone/>
            </a:pPr>
            <a:endParaRPr lang="cs-CZ" sz="2000" dirty="0" smtClean="0"/>
          </a:p>
          <a:p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1658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586</TotalTime>
  <Words>380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NewsPrint</vt:lpstr>
      <vt:lpstr>Snímek 1</vt:lpstr>
      <vt:lpstr>anotace</vt:lpstr>
      <vt:lpstr>Snímek 3</vt:lpstr>
      <vt:lpstr>Bankomat</vt:lpstr>
      <vt:lpstr>Platební karty</vt:lpstr>
      <vt:lpstr>Snímek 6</vt:lpstr>
      <vt:lpstr>Snímek 7</vt:lpstr>
      <vt:lpstr>Snímek 8</vt:lpstr>
      <vt:lpstr>Snímek 9</vt:lpstr>
      <vt:lpstr>Spoj správnou odpověď</vt:lpstr>
      <vt:lpstr>kontrola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74</cp:revision>
  <dcterms:created xsi:type="dcterms:W3CDTF">2013-10-28T22:32:28Z</dcterms:created>
  <dcterms:modified xsi:type="dcterms:W3CDTF">2014-09-16T09:56:00Z</dcterms:modified>
</cp:coreProperties>
</file>