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344" r:id="rId2"/>
    <p:sldId id="345" r:id="rId3"/>
    <p:sldId id="276" r:id="rId4"/>
    <p:sldId id="277" r:id="rId5"/>
    <p:sldId id="340" r:id="rId6"/>
    <p:sldId id="341" r:id="rId7"/>
    <p:sldId id="342" r:id="rId8"/>
    <p:sldId id="343" r:id="rId9"/>
    <p:sldId id="28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541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cs.wikipedia.org/wiki/Soubor:Ec-bankkart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2370368740"/>
              </p:ext>
            </p:extLst>
          </p:nvPr>
        </p:nvGraphicFramePr>
        <p:xfrm>
          <a:off x="468313" y="1844675"/>
          <a:ext cx="8229600" cy="426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VY_62_FINANCNIGRAMOTNOST_18_02_platební karty2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13685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Den s finanční gramotností– vzdělávací blok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Finanční gramotnost – platební karty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Miroslav Barda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Březen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Cílem prezentace je seznámit žáky formou výkladu a praktického cvičení  s druhy platebních karet u nás a způsobem jejich využití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Platební karta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267744" y="3212976"/>
            <a:ext cx="47307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výklad a praktické cvičení na téma platební karty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7312658" cy="936104"/>
          </a:xfrm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Druhy platebních karet</a:t>
            </a:r>
            <a:endParaRPr lang="cs-CZ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1" y="1412776"/>
            <a:ext cx="6264696" cy="4419853"/>
          </a:xfrm>
        </p:spPr>
        <p:txBody>
          <a:bodyPr>
            <a:normAutofit lnSpcReduction="10000"/>
          </a:bodyPr>
          <a:lstStyle/>
          <a:p>
            <a:endParaRPr lang="cs-CZ" dirty="0"/>
          </a:p>
          <a:p>
            <a:r>
              <a:rPr lang="cs-CZ" sz="2600" b="1" dirty="0"/>
              <a:t>debetní </a:t>
            </a:r>
            <a:r>
              <a:rPr lang="cs-CZ" dirty="0"/>
              <a:t>– při platbě klient čerpá vlastní prostředky; </a:t>
            </a:r>
            <a:endParaRPr lang="cs-CZ" dirty="0" smtClean="0"/>
          </a:p>
          <a:p>
            <a:r>
              <a:rPr lang="cs-CZ" sz="2600" b="1" dirty="0" smtClean="0"/>
              <a:t>kreditní </a:t>
            </a:r>
            <a:r>
              <a:rPr lang="cs-CZ" dirty="0"/>
              <a:t>– při platbě klient automaticky čerpá </a:t>
            </a:r>
            <a:r>
              <a:rPr lang="cs-CZ" dirty="0" smtClean="0"/>
              <a:t>úvěr</a:t>
            </a:r>
          </a:p>
          <a:p>
            <a:r>
              <a:rPr lang="cs-CZ" b="1" u="sng" dirty="0" err="1" smtClean="0"/>
              <a:t>charge</a:t>
            </a:r>
            <a:r>
              <a:rPr lang="cs-CZ" dirty="0" smtClean="0"/>
              <a:t> </a:t>
            </a:r>
            <a:r>
              <a:rPr lang="cs-CZ" dirty="0"/>
              <a:t>– obdoba kreditní karty, bezúročný úvěr je ovšem klient povinen zaplatit v daném </a:t>
            </a:r>
            <a:r>
              <a:rPr lang="cs-CZ" dirty="0" smtClean="0"/>
              <a:t>období</a:t>
            </a:r>
          </a:p>
          <a:p>
            <a:r>
              <a:rPr lang="cs-CZ" b="1" u="sng" dirty="0" smtClean="0"/>
              <a:t>elektronická </a:t>
            </a:r>
            <a:r>
              <a:rPr lang="cs-CZ" b="1" u="sng" dirty="0"/>
              <a:t>peněženka </a:t>
            </a:r>
            <a:r>
              <a:rPr lang="cs-CZ" dirty="0"/>
              <a:t>– kartou lze čerpat jen vyhrazený objem prostředků, </a:t>
            </a:r>
            <a:r>
              <a:rPr lang="cs-CZ" dirty="0" smtClean="0"/>
              <a:t>který </a:t>
            </a:r>
            <a:r>
              <a:rPr lang="cs-CZ" dirty="0"/>
              <a:t>byl předem „do karty“ </a:t>
            </a:r>
            <a:r>
              <a:rPr lang="cs-CZ" dirty="0" smtClean="0"/>
              <a:t>vložen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8276" y="1412776"/>
            <a:ext cx="2095500" cy="271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22313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7528682" cy="864096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bg2">
                    <a:lumMod val="75000"/>
                  </a:schemeClr>
                </a:solidFill>
              </a:rPr>
              <a:t>Druhy karet dle materiálu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700808"/>
            <a:ext cx="7209249" cy="3843789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Papírové karty </a:t>
            </a:r>
            <a:r>
              <a:rPr lang="cs-CZ" dirty="0"/>
              <a:t>– přestaly se vyrábět z důvodu snadného padělání</a:t>
            </a:r>
          </a:p>
          <a:p>
            <a:r>
              <a:rPr lang="cs-CZ" dirty="0">
                <a:solidFill>
                  <a:srgbClr val="FF0000"/>
                </a:solidFill>
              </a:rPr>
              <a:t>Plastové karty </a:t>
            </a:r>
            <a:r>
              <a:rPr lang="cs-CZ" dirty="0"/>
              <a:t>– PVC, ABS, PETG, polykarbonát (použití zejména pro karty s dlouhou životností - např. řidičský průkaz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00B0F0"/>
                </a:solidFill>
              </a:rPr>
              <a:t>Rozměr 85,6 x 54 mm </a:t>
            </a:r>
            <a:r>
              <a:rPr lang="cs-CZ" dirty="0" smtClean="0"/>
              <a:t>u platebních </a:t>
            </a:r>
            <a:r>
              <a:rPr lang="cs-CZ" dirty="0"/>
              <a:t>karet určuje mezinárodní norma ISO 3554.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7" name="Picture 3" descr="C:\Users\pc\AppData\Local\Microsoft\Windows\Temporary Internet Files\Content.IE5\WW4W64AX\MP9004423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653136"/>
            <a:ext cx="2736304" cy="1235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01537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Blokace platební karty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5872696" cy="4656584"/>
          </a:xfrm>
        </p:spPr>
        <p:txBody>
          <a:bodyPr>
            <a:normAutofit/>
          </a:bodyPr>
          <a:lstStyle/>
          <a:p>
            <a:r>
              <a:rPr lang="cs-CZ" dirty="0"/>
              <a:t>Blokace platební karty je jednorázový úkon, kterým </a:t>
            </a:r>
            <a:r>
              <a:rPr lang="cs-CZ" b="1" u="sng" dirty="0"/>
              <a:t>se zamezí použití </a:t>
            </a:r>
            <a:r>
              <a:rPr lang="cs-CZ" dirty="0"/>
              <a:t>platební karty v obchodní síti, bankomatech či na internetu. </a:t>
            </a:r>
            <a:endParaRPr lang="cs-CZ" dirty="0" smtClean="0"/>
          </a:p>
          <a:p>
            <a:r>
              <a:rPr lang="cs-CZ" dirty="0" smtClean="0"/>
              <a:t>Kartu </a:t>
            </a:r>
            <a:r>
              <a:rPr lang="cs-CZ" dirty="0"/>
              <a:t>lze zablokovat osobně </a:t>
            </a:r>
            <a:r>
              <a:rPr lang="cs-CZ" dirty="0" smtClean="0"/>
              <a:t>v bance) </a:t>
            </a:r>
            <a:r>
              <a:rPr lang="cs-CZ" dirty="0"/>
              <a:t>nebo telefonicky. </a:t>
            </a:r>
            <a:endParaRPr lang="cs-CZ" dirty="0" smtClean="0"/>
          </a:p>
          <a:p>
            <a:r>
              <a:rPr lang="cs-CZ" dirty="0" smtClean="0"/>
              <a:t>Telefonická </a:t>
            </a:r>
            <a:r>
              <a:rPr lang="cs-CZ" dirty="0"/>
              <a:t>blokace je rychlejší a tím pádem efektivnější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700808"/>
            <a:ext cx="1807468" cy="185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4690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827584" y="1052736"/>
            <a:ext cx="7497762" cy="3719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Zablokovat </a:t>
            </a:r>
            <a:r>
              <a:rPr lang="cs-CZ" dirty="0"/>
              <a:t>platební kartu proti zneužití je doporučeno při: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644650" y="1447800"/>
            <a:ext cx="7499350" cy="48006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3200" dirty="0" smtClean="0"/>
              <a:t>ztrátě </a:t>
            </a:r>
            <a:r>
              <a:rPr lang="cs-CZ" sz="3200" dirty="0"/>
              <a:t>platební karty</a:t>
            </a:r>
          </a:p>
          <a:p>
            <a:r>
              <a:rPr lang="cs-CZ" sz="3200" dirty="0"/>
              <a:t>krádeži platební karty</a:t>
            </a:r>
          </a:p>
          <a:p>
            <a:r>
              <a:rPr lang="cs-CZ" sz="3200" dirty="0"/>
              <a:t>ztrátě či vyzrazení PIN kódu karty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804885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Navrhni </a:t>
            </a:r>
            <a:r>
              <a:rPr lang="cs-CZ" dirty="0" smtClean="0"/>
              <a:t>vzhled </a:t>
            </a:r>
            <a:r>
              <a:rPr lang="cs-CZ" dirty="0" smtClean="0"/>
              <a:t>svojí bankovní karty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03648" y="1124744"/>
            <a:ext cx="5976664" cy="3096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2220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jmenuje karta kterou používám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/>
              <a:t>S touto kartou automaticky čerpám úvěr, protože na účtu nemám dostatek peněz k pokrytí nákupu</a:t>
            </a:r>
            <a:r>
              <a:rPr lang="cs-CZ" dirty="0" smtClean="0"/>
              <a:t>.</a:t>
            </a:r>
          </a:p>
          <a:p>
            <a:r>
              <a:rPr lang="cs-CZ" sz="4800" b="1" dirty="0">
                <a:solidFill>
                  <a:srgbClr val="C00000"/>
                </a:solidFill>
              </a:rPr>
              <a:t>KREDITNÍ KARTA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 descr="C:\Users\pc\AppData\Local\Microsoft\Windows\Temporary Internet Files\Content.IE5\ODIJPQHP\MC9004061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941168"/>
            <a:ext cx="2216894" cy="1567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71627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cs.wikipedia.org/wiki/Soubor:Ec-bankkarte.jpg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www.office.</a:t>
            </a:r>
            <a:r>
              <a:rPr lang="cs-CZ" dirty="0" err="1" smtClean="0">
                <a:hlinkClick r:id="rId3"/>
              </a:rPr>
              <a:t>microsoft.com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35542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569</TotalTime>
  <Words>298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NewsPrint</vt:lpstr>
      <vt:lpstr>Snímek 1</vt:lpstr>
      <vt:lpstr>Snímek 2</vt:lpstr>
      <vt:lpstr>Druhy platebních karet</vt:lpstr>
      <vt:lpstr>Druhy karet dle materiálu</vt:lpstr>
      <vt:lpstr>Blokace platební karty</vt:lpstr>
      <vt:lpstr>     Zablokovat platební kartu proti zneužití je doporučeno při:  </vt:lpstr>
      <vt:lpstr>Navrhni vzhled svojí bankovní karty</vt:lpstr>
      <vt:lpstr>Jak se jmenuje karta kterou používám ?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70</cp:revision>
  <dcterms:created xsi:type="dcterms:W3CDTF">2013-10-28T22:32:28Z</dcterms:created>
  <dcterms:modified xsi:type="dcterms:W3CDTF">2014-09-16T09:53:06Z</dcterms:modified>
</cp:coreProperties>
</file>