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54" r:id="rId2"/>
    <p:sldId id="355" r:id="rId3"/>
    <p:sldId id="282" r:id="rId4"/>
    <p:sldId id="304" r:id="rId5"/>
    <p:sldId id="305" r:id="rId6"/>
    <p:sldId id="308" r:id="rId7"/>
    <p:sldId id="35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4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fora.biz/gospodarka/Przy-bankomatach-Polakow-latwo-okrasc-a33354" TargetMode="External"/><Relationship Id="rId2" Type="http://schemas.openxmlformats.org/officeDocument/2006/relationships/hyperlink" Target="http://www.haberler.com/atm-dolandiriciligi-operasyonunda-7-kisi-4911178-haberi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hyperlink" Target="http://officeimg.vo.msecnd.net/en-us/images/MH900149068.jpg" TargetMode="External"/><Relationship Id="rId4" Type="http://schemas.openxmlformats.org/officeDocument/2006/relationships/hyperlink" Target="http://officeimg.vo.msecnd.net/en-us/images/MH9004277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70368740"/>
              </p:ext>
            </p:extLst>
          </p:nvPr>
        </p:nvGraphicFramePr>
        <p:xfrm>
          <a:off x="468313" y="1844675"/>
          <a:ext cx="8229600" cy="441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VY_62_FINANCNIGRAMOTNOST_19_02_bezpečné užívání platební karty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1368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Den s finanční gramotností– vzdělávací blok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Finanční gramotnost – bezpečné užívání platební karty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Miroslav Barda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Březen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Cílem prezentace je seznámit žáky formou výkladu a praktických cvičeních s pravidly bezpečného výběru.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Platební karta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výklad a praktické cvičení na téma bezpečné užívání platební karty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Bezpečné</a:t>
            </a:r>
            <a:br>
              <a:rPr lang="cs-CZ" dirty="0" smtClean="0"/>
            </a:br>
            <a:r>
              <a:rPr lang="cs-CZ" dirty="0" smtClean="0"/>
              <a:t>užití </a:t>
            </a:r>
            <a:r>
              <a:rPr lang="cs-CZ" dirty="0"/>
              <a:t>platebních </a:t>
            </a:r>
            <a:r>
              <a:rPr lang="cs-CZ" dirty="0" smtClean="0"/>
              <a:t>karet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2"/>
            <a:ext cx="3960556" cy="3769644"/>
          </a:xfrm>
        </p:spPr>
        <p:txBody>
          <a:bodyPr>
            <a:normAutofit/>
          </a:bodyPr>
          <a:lstStyle/>
          <a:p>
            <a:r>
              <a:rPr lang="cs-CZ" dirty="0" smtClean="0"/>
              <a:t>nikomu </a:t>
            </a:r>
            <a:r>
              <a:rPr lang="cs-CZ" dirty="0"/>
              <a:t>nepůjčujte</a:t>
            </a:r>
          </a:p>
          <a:p>
            <a:r>
              <a:rPr lang="cs-CZ" dirty="0"/>
              <a:t>nikomu nesdělujte svůj PIN (ani policistům či zaměstnancům banky)</a:t>
            </a:r>
          </a:p>
          <a:p>
            <a:r>
              <a:rPr lang="cs-CZ" dirty="0"/>
              <a:t>PIN nezaznamenávejte a nenechávejte v blízkosti Vaší karty</a:t>
            </a:r>
          </a:p>
          <a:p>
            <a:r>
              <a:rPr lang="cs-CZ" dirty="0"/>
              <a:t>k bankomatu přistupujte </a:t>
            </a:r>
            <a:r>
              <a:rPr lang="cs-CZ" dirty="0" smtClean="0"/>
              <a:t>jednotlivě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7687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8502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1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71600" y="764704"/>
            <a:ext cx="7560840" cy="5067771"/>
          </a:xfrm>
        </p:spPr>
        <p:txBody>
          <a:bodyPr>
            <a:normAutofit/>
          </a:bodyPr>
          <a:lstStyle/>
          <a:p>
            <a:r>
              <a:rPr lang="cs-CZ" dirty="0"/>
              <a:t>v noci si vybírejte bankomat, který je dobře osvětlen</a:t>
            </a:r>
          </a:p>
          <a:p>
            <a:r>
              <a:rPr lang="cs-CZ" dirty="0"/>
              <a:t>kartu nevystavujte mechanickým vlivům (ke zmagnetizování, může dojít např. mobilním telefonem, magnetickým zapínáním kabelek či počítačem)</a:t>
            </a:r>
          </a:p>
          <a:p>
            <a:r>
              <a:rPr lang="cs-CZ" dirty="0"/>
              <a:t>provádějte pravidelnou kontrolu výpisů z účtů, </a:t>
            </a:r>
            <a:r>
              <a:rPr lang="cs-CZ" dirty="0" smtClean="0"/>
              <a:t>transakce </a:t>
            </a:r>
            <a:r>
              <a:rPr lang="cs-CZ" dirty="0"/>
              <a:t>(pro případnou reklamaci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8800" y="4005064"/>
            <a:ext cx="2383160" cy="2383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05064"/>
            <a:ext cx="2836912" cy="2383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95115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340768"/>
            <a:ext cx="7920880" cy="4491707"/>
          </a:xfrm>
        </p:spPr>
        <p:txBody>
          <a:bodyPr>
            <a:normAutofit/>
          </a:bodyPr>
          <a:lstStyle/>
          <a:p>
            <a:r>
              <a:rPr lang="cs-CZ" dirty="0"/>
              <a:t>ztrátu karty nahlaste co nejdříve (zabráníte tak její případné zneužití)</a:t>
            </a:r>
          </a:p>
          <a:p>
            <a:r>
              <a:rPr lang="cs-CZ" dirty="0"/>
              <a:t>personál restaurace či prodejny by nikdy neměl s Vaší kartou odcházet </a:t>
            </a:r>
            <a:endParaRPr lang="cs-CZ" dirty="0" smtClean="0"/>
          </a:p>
          <a:p>
            <a:r>
              <a:rPr lang="cs-CZ" dirty="0" smtClean="0"/>
              <a:t>Zkontrolujte </a:t>
            </a:r>
            <a:r>
              <a:rPr lang="cs-CZ" dirty="0"/>
              <a:t>také, zda Vám personál vrátil Vaši kartu</a:t>
            </a:r>
          </a:p>
          <a:p>
            <a:r>
              <a:rPr lang="cs-CZ" dirty="0"/>
              <a:t>při platbě na internetu zjistěte důvěryhodnost serveru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5718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klávesnici pro výběr z konta vyťukám…………..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1.rodné číslo</a:t>
            </a:r>
          </a:p>
          <a:p>
            <a:r>
              <a:rPr lang="cs-CZ" dirty="0" smtClean="0"/>
              <a:t>2.PIN</a:t>
            </a:r>
          </a:p>
          <a:p>
            <a:r>
              <a:rPr lang="cs-CZ" dirty="0" smtClean="0"/>
              <a:t>3.číslo bytu</a:t>
            </a:r>
          </a:p>
          <a:p>
            <a:r>
              <a:rPr lang="cs-CZ" dirty="0" smtClean="0"/>
              <a:t>4.telefonní číslo</a:t>
            </a:r>
          </a:p>
          <a:p>
            <a:r>
              <a:rPr lang="cs-CZ" dirty="0" smtClean="0"/>
              <a:t>5. je to jedno…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76872"/>
            <a:ext cx="345638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rdce 3"/>
          <p:cNvSpPr/>
          <p:nvPr/>
        </p:nvSpPr>
        <p:spPr>
          <a:xfrm>
            <a:off x="7380312" y="1123628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02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3230235"/>
            <a:ext cx="6921217" cy="3627765"/>
          </a:xfrm>
        </p:spPr>
        <p:txBody>
          <a:bodyPr/>
          <a:lstStyle/>
          <a:p>
            <a:r>
              <a:rPr lang="cs-CZ" sz="2000" dirty="0" smtClean="0">
                <a:solidFill>
                  <a:srgbClr val="002060"/>
                </a:solidFill>
                <a:hlinkClick r:id="rId2"/>
              </a:rPr>
              <a:t>http://www.</a:t>
            </a:r>
            <a:r>
              <a:rPr lang="cs-CZ" sz="2000" dirty="0" err="1" smtClean="0">
                <a:solidFill>
                  <a:srgbClr val="002060"/>
                </a:solidFill>
                <a:hlinkClick r:id="rId2"/>
              </a:rPr>
              <a:t>haberler.com</a:t>
            </a:r>
            <a:r>
              <a:rPr lang="cs-CZ" sz="2000" dirty="0" smtClean="0">
                <a:solidFill>
                  <a:srgbClr val="002060"/>
                </a:solidFill>
                <a:hlinkClick r:id="rId2"/>
              </a:rPr>
              <a:t>/</a:t>
            </a:r>
            <a:r>
              <a:rPr lang="cs-CZ" sz="2000" dirty="0" err="1" smtClean="0">
                <a:solidFill>
                  <a:srgbClr val="002060"/>
                </a:solidFill>
                <a:hlinkClick r:id="rId2"/>
              </a:rPr>
              <a:t>atm</a:t>
            </a:r>
            <a:r>
              <a:rPr lang="cs-CZ" sz="2000" dirty="0" smtClean="0">
                <a:solidFill>
                  <a:srgbClr val="002060"/>
                </a:solidFill>
                <a:hlinkClick r:id="rId2"/>
              </a:rPr>
              <a:t>-</a:t>
            </a:r>
            <a:r>
              <a:rPr lang="cs-CZ" sz="2000" dirty="0" err="1" smtClean="0">
                <a:solidFill>
                  <a:srgbClr val="002060"/>
                </a:solidFill>
                <a:hlinkClick r:id="rId2"/>
              </a:rPr>
              <a:t>dolandiriciligi</a:t>
            </a:r>
            <a:r>
              <a:rPr lang="cs-CZ" sz="2000" dirty="0" smtClean="0">
                <a:solidFill>
                  <a:srgbClr val="002060"/>
                </a:solidFill>
                <a:hlinkClick r:id="rId2"/>
              </a:rPr>
              <a:t>-</a:t>
            </a:r>
            <a:r>
              <a:rPr lang="cs-CZ" sz="2000" dirty="0" err="1" smtClean="0">
                <a:solidFill>
                  <a:srgbClr val="002060"/>
                </a:solidFill>
                <a:hlinkClick r:id="rId2"/>
              </a:rPr>
              <a:t>operasyonunda</a:t>
            </a:r>
            <a:r>
              <a:rPr lang="cs-CZ" sz="2000" dirty="0" smtClean="0">
                <a:solidFill>
                  <a:srgbClr val="002060"/>
                </a:solidFill>
                <a:hlinkClick r:id="rId2"/>
              </a:rPr>
              <a:t>-7-</a:t>
            </a:r>
            <a:r>
              <a:rPr lang="cs-CZ" sz="2000" dirty="0" err="1" smtClean="0">
                <a:solidFill>
                  <a:srgbClr val="002060"/>
                </a:solidFill>
                <a:hlinkClick r:id="rId2"/>
              </a:rPr>
              <a:t>kisi</a:t>
            </a:r>
            <a:r>
              <a:rPr lang="cs-CZ" sz="2000" dirty="0" smtClean="0">
                <a:solidFill>
                  <a:srgbClr val="002060"/>
                </a:solidFill>
                <a:hlinkClick r:id="rId2"/>
              </a:rPr>
              <a:t>-4911178-</a:t>
            </a:r>
            <a:r>
              <a:rPr lang="cs-CZ" sz="2000" dirty="0" err="1" smtClean="0">
                <a:solidFill>
                  <a:srgbClr val="002060"/>
                </a:solidFill>
                <a:hlinkClick r:id="rId2"/>
              </a:rPr>
              <a:t>haberi</a:t>
            </a:r>
            <a:r>
              <a:rPr lang="cs-CZ" sz="2000" smtClean="0">
                <a:solidFill>
                  <a:srgbClr val="002060"/>
                </a:solidFill>
                <a:hlinkClick r:id="rId2"/>
              </a:rPr>
              <a:t>/</a:t>
            </a:r>
            <a:endParaRPr lang="cs-CZ" sz="2000" smtClean="0">
              <a:solidFill>
                <a:srgbClr val="002060"/>
              </a:solidFill>
            </a:endParaRPr>
          </a:p>
          <a:p>
            <a:r>
              <a:rPr lang="cs-CZ" sz="2000" smtClean="0">
                <a:solidFill>
                  <a:srgbClr val="002060"/>
                </a:solidFill>
                <a:hlinkClick r:id="rId3"/>
              </a:rPr>
              <a:t>http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://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www.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sfora.biz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/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gospodarka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/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Przy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-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bankomatach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-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Polakow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-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latwo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-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okrasc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-a33354</a:t>
            </a:r>
            <a:endParaRPr lang="cs-CZ" sz="2000" dirty="0" smtClean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  <a:hlinkClick r:id="rId4"/>
              </a:rPr>
              <a:t>http</a:t>
            </a:r>
            <a:r>
              <a:rPr lang="cs-CZ" sz="2000" dirty="0">
                <a:solidFill>
                  <a:srgbClr val="002060"/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rgbClr val="002060"/>
                </a:solidFill>
                <a:hlinkClick r:id="rId4"/>
              </a:rPr>
              <a:t>officeimg.vo.msecnd.net/en-us/images/MH900427702.jpg</a:t>
            </a:r>
            <a:endParaRPr lang="cs-CZ" sz="2000" dirty="0" smtClean="0">
              <a:solidFill>
                <a:srgbClr val="002060"/>
              </a:solidFill>
            </a:endParaRPr>
          </a:p>
          <a:p>
            <a:r>
              <a:rPr lang="cs-CZ" sz="2000" dirty="0">
                <a:solidFill>
                  <a:srgbClr val="002060"/>
                </a:solidFill>
                <a:hlinkClick r:id="rId5"/>
              </a:rPr>
              <a:t>http://</a:t>
            </a:r>
            <a:r>
              <a:rPr lang="cs-CZ" sz="2000" dirty="0" smtClean="0">
                <a:solidFill>
                  <a:srgbClr val="002060"/>
                </a:solidFill>
                <a:hlinkClick r:id="rId5"/>
              </a:rPr>
              <a:t>officeimg.vo.msecnd.net/en-us/images/MH900149068.jpg</a:t>
            </a:r>
            <a:endParaRPr lang="cs-CZ" sz="2000" dirty="0" smtClean="0">
              <a:solidFill>
                <a:srgbClr val="002060"/>
              </a:solidFill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9002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543</TotalTime>
  <Words>244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Snímek 1</vt:lpstr>
      <vt:lpstr>Snímek 2</vt:lpstr>
      <vt:lpstr>Bezpečné užití platebních karet</vt:lpstr>
      <vt:lpstr>Snímek 4</vt:lpstr>
      <vt:lpstr>Snímek 5</vt:lpstr>
      <vt:lpstr>Na klávesnici pro výběr z konta vyťukám…………..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65</cp:revision>
  <dcterms:created xsi:type="dcterms:W3CDTF">2013-10-28T22:32:28Z</dcterms:created>
  <dcterms:modified xsi:type="dcterms:W3CDTF">2014-09-16T09:50:44Z</dcterms:modified>
</cp:coreProperties>
</file>