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91" r:id="rId2"/>
    <p:sldId id="292" r:id="rId3"/>
    <p:sldId id="266" r:id="rId4"/>
    <p:sldId id="267" r:id="rId5"/>
    <p:sldId id="268" r:id="rId6"/>
    <p:sldId id="269" r:id="rId7"/>
    <p:sldId id="289" r:id="rId8"/>
    <p:sldId id="290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5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541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yrrus.cz/modules/stockorders/?h=cart&amp;a=congratulation" TargetMode="External"/><Relationship Id="rId2" Type="http://schemas.openxmlformats.org/officeDocument/2006/relationships/hyperlink" Target="http://cs.wikipedia.org/wiki/Soubor:Promissory_note_-_2nd_Bank_of_US_$1000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2370368740"/>
              </p:ext>
            </p:extLst>
          </p:nvPr>
        </p:nvGraphicFramePr>
        <p:xfrm>
          <a:off x="468313" y="1844675"/>
          <a:ext cx="8229600" cy="4084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VY_62_FINANCNIGRAMOTNOST_20_02_bezhotovostní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platba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13685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Den s finanční gramotností– vzdělávací blok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Finanční gramotnost - bezhotovostní platba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Miroslav Barda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Březen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Cílem prezentace je seznámit žáky formou výkladu a praktických cvičení se způsobem platby – bez hotovosti.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bezhotovostní platba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63688" y="3212976"/>
            <a:ext cx="60308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výklad a praktické cvičení na téma bezhotovostní platba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Bezhotovostní platební styk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Moderní a v současnosti stále využívanější forma platebního styku. </a:t>
            </a:r>
            <a:endParaRPr lang="cs-CZ" dirty="0" smtClean="0"/>
          </a:p>
          <a:p>
            <a:r>
              <a:rPr lang="cs-CZ" dirty="0" smtClean="0"/>
              <a:t>Jde </a:t>
            </a:r>
            <a:r>
              <a:rPr lang="cs-CZ" dirty="0"/>
              <a:t>o takové platby, které probíhají prostřednictvím převodů peněžních prostředků bez fyzické potřeby peněz mezi klienty na jejich účtech u bank</a:t>
            </a:r>
          </a:p>
        </p:txBody>
      </p:sp>
    </p:spTree>
    <p:extLst>
      <p:ext uri="{BB962C8B-B14F-4D97-AF65-F5344CB8AC3E}">
        <p14:creationId xmlns:p14="http://schemas.microsoft.com/office/powerpoint/2010/main" xmlns="" val="714485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981075"/>
            <a:ext cx="7383463" cy="4895850"/>
          </a:xfrm>
        </p:spPr>
        <p:txBody>
          <a:bodyPr>
            <a:normAutofit/>
          </a:bodyPr>
          <a:lstStyle/>
          <a:p>
            <a:r>
              <a:rPr lang="cs-CZ" dirty="0"/>
              <a:t>Bezhotovostní platební styk je možné také dělit do dvou kategorií, a to na nedokumentární a dokumentární platební styk. </a:t>
            </a:r>
          </a:p>
        </p:txBody>
      </p:sp>
    </p:spTree>
    <p:extLst>
      <p:ext uri="{BB962C8B-B14F-4D97-AF65-F5344CB8AC3E}">
        <p14:creationId xmlns:p14="http://schemas.microsoft.com/office/powerpoint/2010/main" xmlns="" val="4110339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29816"/>
            <a:ext cx="5112568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Nedokumentární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988841"/>
            <a:ext cx="3672524" cy="400506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Příkaz </a:t>
            </a:r>
            <a:r>
              <a:rPr lang="cs-CZ" sz="2800" dirty="0"/>
              <a:t>k </a:t>
            </a:r>
            <a:r>
              <a:rPr lang="cs-CZ" sz="2800" dirty="0" smtClean="0"/>
              <a:t>úhradě</a:t>
            </a:r>
          </a:p>
          <a:p>
            <a:r>
              <a:rPr lang="cs-CZ" sz="2800" dirty="0" smtClean="0"/>
              <a:t>Příkaz </a:t>
            </a:r>
            <a:r>
              <a:rPr lang="cs-CZ" sz="2800" dirty="0"/>
              <a:t>k </a:t>
            </a:r>
            <a:r>
              <a:rPr lang="cs-CZ" sz="2800" dirty="0" smtClean="0"/>
              <a:t>inkasu</a:t>
            </a:r>
          </a:p>
          <a:p>
            <a:r>
              <a:rPr lang="cs-CZ" sz="2800" dirty="0" smtClean="0"/>
              <a:t>Trvalý </a:t>
            </a:r>
            <a:r>
              <a:rPr lang="cs-CZ" sz="2800" dirty="0"/>
              <a:t>příkaz k úhradě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772816"/>
            <a:ext cx="3816424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41800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4941168"/>
            <a:ext cx="6512511" cy="1143000"/>
          </a:xfrm>
        </p:spPr>
        <p:txBody>
          <a:bodyPr/>
          <a:lstStyle/>
          <a:p>
            <a:r>
              <a:rPr lang="cs-CZ" dirty="0" smtClean="0"/>
              <a:t>dokumentární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Dokumentární inkaso</a:t>
            </a:r>
            <a:endParaRPr lang="cs-CZ" dirty="0"/>
          </a:p>
          <a:p>
            <a:r>
              <a:rPr lang="cs-CZ" dirty="0"/>
              <a:t>Směnky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844824"/>
            <a:ext cx="3757389" cy="17941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691680" y="3861048"/>
            <a:ext cx="602513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Předtištěná americká směnka na 1000 USD z roku 1840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4991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větu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………………………..platební </a:t>
            </a:r>
            <a:r>
              <a:rPr lang="cs-CZ" sz="3600" dirty="0"/>
              <a:t>styk je možné také dělit do </a:t>
            </a:r>
            <a:r>
              <a:rPr lang="cs-CZ" sz="3600" dirty="0" smtClean="0"/>
              <a:t>……… </a:t>
            </a:r>
            <a:r>
              <a:rPr lang="cs-CZ" sz="3600" dirty="0"/>
              <a:t>kategorií, a to na </a:t>
            </a:r>
            <a:r>
              <a:rPr lang="cs-CZ" sz="3600" dirty="0" smtClean="0"/>
              <a:t>………..a ………………platební </a:t>
            </a:r>
            <a:r>
              <a:rPr lang="cs-CZ" sz="3600" dirty="0"/>
              <a:t>styk. </a:t>
            </a:r>
          </a:p>
        </p:txBody>
      </p:sp>
    </p:spTree>
    <p:extLst>
      <p:ext uri="{BB962C8B-B14F-4D97-AF65-F5344CB8AC3E}">
        <p14:creationId xmlns:p14="http://schemas.microsoft.com/office/powerpoint/2010/main" xmlns="" val="3717415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731838"/>
            <a:ext cx="7488238" cy="5000625"/>
          </a:xfrm>
        </p:spPr>
        <p:txBody>
          <a:bodyPr/>
          <a:lstStyle/>
          <a:p>
            <a:r>
              <a:rPr lang="pl-PL" sz="4800" dirty="0" smtClean="0">
                <a:solidFill>
                  <a:srgbClr val="FF0000"/>
                </a:solidFill>
              </a:rPr>
              <a:t>Bezhotovostní</a:t>
            </a:r>
            <a:r>
              <a:rPr lang="pl-PL" sz="4800" dirty="0"/>
              <a:t> </a:t>
            </a:r>
            <a:r>
              <a:rPr lang="pl-PL" sz="4800" dirty="0" smtClean="0"/>
              <a:t>platební </a:t>
            </a:r>
            <a:r>
              <a:rPr lang="pl-PL" sz="4800" dirty="0"/>
              <a:t>styk je možné také dělit </a:t>
            </a:r>
            <a:r>
              <a:rPr lang="pl-PL" sz="4800" dirty="0" smtClean="0"/>
              <a:t>do </a:t>
            </a:r>
            <a:r>
              <a:rPr lang="pl-PL" sz="4800" dirty="0" smtClean="0">
                <a:solidFill>
                  <a:srgbClr val="FF0000"/>
                </a:solidFill>
              </a:rPr>
              <a:t>2</a:t>
            </a:r>
            <a:r>
              <a:rPr lang="pl-PL" sz="4800" dirty="0" smtClean="0"/>
              <a:t> </a:t>
            </a:r>
            <a:r>
              <a:rPr lang="pl-PL" sz="4800" dirty="0"/>
              <a:t>kategorií, a to na </a:t>
            </a:r>
            <a:r>
              <a:rPr lang="pl-PL" sz="4800" dirty="0" smtClean="0">
                <a:solidFill>
                  <a:srgbClr val="FF0000"/>
                </a:solidFill>
              </a:rPr>
              <a:t>dokumentární </a:t>
            </a:r>
            <a:r>
              <a:rPr lang="pl-PL" sz="4800" dirty="0"/>
              <a:t>a </a:t>
            </a:r>
            <a:r>
              <a:rPr lang="pl-PL" sz="4800" dirty="0" smtClean="0">
                <a:solidFill>
                  <a:srgbClr val="FF0000"/>
                </a:solidFill>
              </a:rPr>
              <a:t>nedokumentární</a:t>
            </a:r>
            <a:r>
              <a:rPr lang="pl-PL" sz="4800" dirty="0" smtClean="0"/>
              <a:t> platební </a:t>
            </a:r>
            <a:r>
              <a:rPr lang="pl-PL" sz="4800" dirty="0"/>
              <a:t>styk.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48263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3284984"/>
            <a:ext cx="7065233" cy="3843789"/>
          </a:xfrm>
        </p:spPr>
        <p:txBody>
          <a:bodyPr/>
          <a:lstStyle/>
          <a:p>
            <a:r>
              <a:rPr lang="cs-CZ" sz="2000" dirty="0">
                <a:hlinkClick r:id="rId2"/>
              </a:rPr>
              <a:t>http://cs.wikipedia.org/wiki/Soubor:Promissory_note_-_2nd_Bank_of_US_$</a:t>
            </a:r>
            <a:r>
              <a:rPr lang="cs-CZ" sz="2000" dirty="0" smtClean="0">
                <a:hlinkClick r:id="rId2"/>
              </a:rPr>
              <a:t>1000.jpg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://www.cyrrus.cz/modules/stockorders/?</a:t>
            </a:r>
            <a:r>
              <a:rPr lang="cs-CZ" sz="2000" dirty="0" smtClean="0">
                <a:hlinkClick r:id="rId3"/>
              </a:rPr>
              <a:t>h=cart&amp;a=congratulation</a:t>
            </a:r>
            <a:endParaRPr lang="cs-CZ" sz="2000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83502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590</TotalTime>
  <Words>230</Words>
  <Application>Microsoft Office PowerPoint</Application>
  <PresentationFormat>Předvádění na obrazovce (4:3)</PresentationFormat>
  <Paragraphs>40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Snímek 1</vt:lpstr>
      <vt:lpstr>Snímek 2</vt:lpstr>
      <vt:lpstr>Bezhotovostní platební styk</vt:lpstr>
      <vt:lpstr>Bezhotovostní platební styk je možné také dělit do dvou kategorií, a to na nedokumentární a dokumentární platební styk. </vt:lpstr>
      <vt:lpstr>Nedokumentární</vt:lpstr>
      <vt:lpstr>dokumentární</vt:lpstr>
      <vt:lpstr>Doplň větu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72</cp:revision>
  <dcterms:created xsi:type="dcterms:W3CDTF">2013-10-28T22:32:28Z</dcterms:created>
  <dcterms:modified xsi:type="dcterms:W3CDTF">2014-09-16T08:55:56Z</dcterms:modified>
</cp:coreProperties>
</file>