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0"/>
  </p:notesMasterIdLst>
  <p:sldIdLst>
    <p:sldId id="271" r:id="rId2"/>
    <p:sldId id="260" r:id="rId3"/>
    <p:sldId id="256" r:id="rId4"/>
    <p:sldId id="258" r:id="rId5"/>
    <p:sldId id="259" r:id="rId6"/>
    <p:sldId id="262" r:id="rId7"/>
    <p:sldId id="264" r:id="rId8"/>
    <p:sldId id="261" r:id="rId9"/>
    <p:sldId id="263" r:id="rId10"/>
    <p:sldId id="265" r:id="rId11"/>
    <p:sldId id="266" r:id="rId12"/>
    <p:sldId id="267" r:id="rId13"/>
    <p:sldId id="269" r:id="rId14"/>
    <p:sldId id="268" r:id="rId15"/>
    <p:sldId id="270" r:id="rId16"/>
    <p:sldId id="272" r:id="rId17"/>
    <p:sldId id="273" r:id="rId18"/>
    <p:sldId id="25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741AEE-A1FA-435C-BAC2-479A037B791D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4B7B95-C3D1-406B-8AB0-FD2754A229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3333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3D37-B94C-4599-ABE3-DF6F97C45E78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73F6-BEF5-4A72-9ADB-7D5FF30D93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3D37-B94C-4599-ABE3-DF6F97C45E78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73F6-BEF5-4A72-9ADB-7D5FF30D93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3D37-B94C-4599-ABE3-DF6F97C45E78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73F6-BEF5-4A72-9ADB-7D5FF30D93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3D37-B94C-4599-ABE3-DF6F97C45E78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73F6-BEF5-4A72-9ADB-7D5FF30D93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3D37-B94C-4599-ABE3-DF6F97C45E78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73F6-BEF5-4A72-9ADB-7D5FF30D93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3D37-B94C-4599-ABE3-DF6F97C45E78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73F6-BEF5-4A72-9ADB-7D5FF30D93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3D37-B94C-4599-ABE3-DF6F97C45E78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73F6-BEF5-4A72-9ADB-7D5FF30D93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3D37-B94C-4599-ABE3-DF6F97C45E78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73F6-BEF5-4A72-9ADB-7D5FF30D93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3D37-B94C-4599-ABE3-DF6F97C45E78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FB273F6-BEF5-4A72-9ADB-7D5FF30D939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3D37-B94C-4599-ABE3-DF6F97C45E78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73F6-BEF5-4A72-9ADB-7D5FF30D93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E23D37-B94C-4599-ABE3-DF6F97C45E78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273F6-BEF5-4A72-9ADB-7D5FF30D939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EE23D37-B94C-4599-ABE3-DF6F97C45E78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FB273F6-BEF5-4A72-9ADB-7D5FF30D9397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gi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z-air.cz/vyhlidkovy-let-nad-jihoceske-rybniky-pro-4-osoby-p17" TargetMode="External"/><Relationship Id="rId2" Type="http://schemas.openxmlformats.org/officeDocument/2006/relationships/hyperlink" Target="http://www.google.cz/imgres?q=jiho&#269;esk&#253;+kraj&amp;num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%C4%8Cesk%C3%BD_Krumlov" TargetMode="External"/><Relationship Id="rId5" Type="http://schemas.openxmlformats.org/officeDocument/2006/relationships/hyperlink" Target="http://www.kudyznudy.cz/Aktivity-a-akce/Aktivity/Vlakem-Boubinskym-pralesem.aspx" TargetMode="External"/><Relationship Id="rId4" Type="http://schemas.openxmlformats.org/officeDocument/2006/relationships/hyperlink" Target="http://cs.wikipedia.org/wiki/Ro%C5%BEmber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72416756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VY_12_INOVACE_253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Gregorová Vladana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Jihočeský kraj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Seznámení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 Jihočeským krajem, jeho povrchem, vodstvem, zemědělstvím,… Prezentace je doplněna obrázky ke každé kapitole, zajímavostmi. Doporučená je práce s mapou. Texty na podporu čtenářské gramotnosti.</a:t>
                      </a:r>
                      <a:endParaRPr lang="cs-CZ" sz="1400" b="1" dirty="0" smtClean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21.3.2013</a:t>
                      </a:r>
                      <a:endParaRPr lang="cs-CZ" sz="1400" b="1" dirty="0">
                        <a:solidFill>
                          <a:schemeClr val="bg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571480"/>
            <a:ext cx="6957610" cy="280076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isometricOffAxis1Right"/>
              <a:lightRig rig="threePt" dir="t"/>
            </a:scene3d>
          </a:bodyPr>
          <a:lstStyle/>
          <a:p>
            <a:pPr algn="ctr"/>
            <a:r>
              <a:rPr lang="cs-CZ" sz="8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JIHOČESKÝ  </a:t>
            </a:r>
          </a:p>
          <a:p>
            <a:pPr algn="ctr"/>
            <a:r>
              <a:rPr lang="cs-CZ" sz="8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KRAJ</a:t>
            </a:r>
            <a:endParaRPr lang="cs-CZ" sz="8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http://www.superchalupy.cz/obr/mapy-okresu/jihocesky-kraj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3500438"/>
            <a:ext cx="3714750" cy="2819401"/>
          </a:xfrm>
          <a:prstGeom prst="rect">
            <a:avLst/>
          </a:prstGeom>
          <a:noFill/>
        </p:spPr>
      </p:pic>
      <p:pic>
        <p:nvPicPr>
          <p:cNvPr id="1028" name="Picture 4" descr="http://www.az-air.cz/files/vyhlidky/L-200/_640x480/trebo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3429000"/>
            <a:ext cx="4310050" cy="309111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6">
                <a:lumMod val="75000"/>
              </a:schemeClr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42845" y="214290"/>
            <a:ext cx="8858312" cy="2308324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bg1">
                    <a:lumMod val="10000"/>
                  </a:schemeClr>
                </a:solidFill>
              </a:rPr>
              <a:t>Pojmy na mapě:</a:t>
            </a:r>
          </a:p>
          <a:p>
            <a:r>
              <a:rPr lang="cs-CZ" sz="2400" b="1" u="sng" dirty="0" smtClean="0">
                <a:solidFill>
                  <a:schemeClr val="bg1">
                    <a:lumMod val="10000"/>
                  </a:schemeClr>
                </a:solidFill>
              </a:rPr>
              <a:t>města</a:t>
            </a:r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</a:rPr>
              <a:t>: Tábor, Písek, Jindřichův Hradec, Strakonice, Český Krumlov, Prachatice</a:t>
            </a:r>
          </a:p>
          <a:p>
            <a:r>
              <a:rPr lang="cs-CZ" sz="2400" b="1" u="sng" dirty="0">
                <a:solidFill>
                  <a:schemeClr val="bg1">
                    <a:lumMod val="10000"/>
                  </a:schemeClr>
                </a:solidFill>
              </a:rPr>
              <a:t>p</a:t>
            </a:r>
            <a:r>
              <a:rPr lang="cs-CZ" sz="2400" b="1" u="sng" dirty="0" smtClean="0">
                <a:solidFill>
                  <a:schemeClr val="bg1">
                    <a:lumMod val="10000"/>
                  </a:schemeClr>
                </a:solidFill>
              </a:rPr>
              <a:t>ovrch</a:t>
            </a:r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</a:rPr>
              <a:t>: Středočeská pahorkatina, Šumava – Plechý, Novohradské hory, Třeboňská a Českobudějovická pánev</a:t>
            </a:r>
          </a:p>
          <a:p>
            <a:r>
              <a:rPr lang="cs-CZ" sz="2400" b="1" u="sng" dirty="0">
                <a:solidFill>
                  <a:schemeClr val="bg1">
                    <a:lumMod val="10000"/>
                  </a:schemeClr>
                </a:solidFill>
              </a:rPr>
              <a:t>v</a:t>
            </a:r>
            <a:r>
              <a:rPr lang="cs-CZ" sz="2400" b="1" u="sng" dirty="0" smtClean="0">
                <a:solidFill>
                  <a:schemeClr val="bg1">
                    <a:lumMod val="10000"/>
                  </a:schemeClr>
                </a:solidFill>
              </a:rPr>
              <a:t>odstvo</a:t>
            </a:r>
            <a:r>
              <a:rPr lang="cs-CZ" sz="2400" b="1" dirty="0" smtClean="0">
                <a:solidFill>
                  <a:schemeClr val="bg1">
                    <a:lumMod val="10000"/>
                  </a:schemeClr>
                </a:solidFill>
              </a:rPr>
              <a:t>: Vltava, Lipno, Orlík, Lužnice, Rožmberk</a:t>
            </a:r>
            <a:endParaRPr lang="cs-CZ" sz="2400" b="1" dirty="0">
              <a:solidFill>
                <a:schemeClr val="bg1">
                  <a:lumMod val="1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48956" y="2571744"/>
            <a:ext cx="5846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České Budějovice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3500438"/>
            <a:ext cx="892971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nechal založit Přemysl Otakar II.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leží na soutoku Malše a Vltavy- pravidelné problémy s povodněmi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klíčovým podnikem pro město je Budvar</a:t>
            </a:r>
          </a:p>
          <a:p>
            <a:pPr algn="ctr">
              <a:buFontTx/>
              <a:buChar char="-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na náměstí, které patří mezi jedno z největších 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 Evropě, najdeme Černou věž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s výškou 72 m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00034" y="214290"/>
            <a:ext cx="4714876" cy="1446550"/>
          </a:xfrm>
          <a:prstGeom prst="rect">
            <a:avLst/>
          </a:prstGeom>
          <a:noFill/>
          <a:scene3d>
            <a:camera prst="perspectiveFron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perspectiveContrastingRightFacing"/>
              <a:lightRig rig="threePt" dir="t"/>
            </a:scene3d>
          </a:bodyPr>
          <a:lstStyle/>
          <a:p>
            <a:pPr algn="ctr"/>
            <a:r>
              <a:rPr lang="cs-CZ" sz="8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Povrch</a:t>
            </a:r>
            <a:endParaRPr lang="cs-CZ" sz="8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4" name="Picture 2" descr="http://www.regionalni-znacky.cz/images/intro/img-intro-sumav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1500174"/>
            <a:ext cx="4500594" cy="321471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6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ovéPole 3"/>
          <p:cNvSpPr txBox="1"/>
          <p:nvPr/>
        </p:nvSpPr>
        <p:spPr>
          <a:xfrm>
            <a:off x="0" y="2071678"/>
            <a:ext cx="428628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Středočeská pahorkatina</a:t>
            </a:r>
          </a:p>
          <a:p>
            <a:pPr algn="ctr"/>
            <a:endParaRPr lang="cs-CZ" sz="3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Českobudějovická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 a Třeboňská pánev</a:t>
            </a:r>
          </a:p>
          <a:p>
            <a:pPr algn="ctr"/>
            <a:endParaRPr lang="cs-CZ" sz="3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Šumava – Plechý</a:t>
            </a:r>
          </a:p>
          <a:p>
            <a:pPr algn="ctr"/>
            <a:endParaRPr lang="cs-CZ" sz="32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56732" y="5214950"/>
            <a:ext cx="608726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Novohradské hory</a:t>
            </a:r>
          </a:p>
          <a:p>
            <a:pPr algn="ctr"/>
            <a:endParaRPr lang="cs-CZ" sz="3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Českomoravská vrchovina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2852"/>
            <a:ext cx="441274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perspectiveContrastingRightFacing"/>
              <a:lightRig rig="threePt" dir="t"/>
            </a:scene3d>
          </a:bodyPr>
          <a:lstStyle/>
          <a:p>
            <a:pPr algn="ctr"/>
            <a:r>
              <a:rPr lang="cs-CZ" sz="8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Vodstvo</a:t>
            </a:r>
            <a:endParaRPr lang="cs-CZ" sz="8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upload.wikimedia.org/wikipedia/commons/5/5f/Rybn%C3%ADk_Ro%C5%BEmberk_zabran%C3%BD_z_oblasti_reten%C4%8Dn%C3%ADho_prostor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4000504"/>
            <a:ext cx="8429684" cy="263842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6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1357290" y="1571612"/>
            <a:ext cx="64294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Vltava – nádrž Lipno, Orlík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Lužnice</a:t>
            </a: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 Třeboň velké množství rybníků – největší Rožmberk</a:t>
            </a:r>
          </a:p>
        </p:txBody>
      </p:sp>
      <p:sp>
        <p:nvSpPr>
          <p:cNvPr id="6" name="Šipka dolů 5"/>
          <p:cNvSpPr/>
          <p:nvPr/>
        </p:nvSpPr>
        <p:spPr>
          <a:xfrm>
            <a:off x="4000496" y="3643314"/>
            <a:ext cx="341756" cy="714380"/>
          </a:xfrm>
          <a:prstGeom prst="downArrow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17556" y="142852"/>
            <a:ext cx="6708888" cy="1446550"/>
          </a:xfrm>
          <a:prstGeom prst="rect">
            <a:avLst/>
          </a:prstGeom>
          <a:noFill/>
          <a:scene3d>
            <a:camera prst="perspectiveFront"/>
            <a:lightRig rig="threePt" dir="t"/>
          </a:scene3d>
        </p:spPr>
        <p:txBody>
          <a:bodyPr wrap="none" lIns="91440" tIns="45720" rIns="91440" bIns="45720">
            <a:spAutoFit/>
            <a:scene3d>
              <a:camera prst="perspectiveContrastingRightFacing"/>
              <a:lightRig rig="threePt" dir="t"/>
            </a:scene3d>
          </a:bodyPr>
          <a:lstStyle/>
          <a:p>
            <a:pPr algn="ctr"/>
            <a:r>
              <a:rPr lang="cs-CZ" sz="8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Zemědělství</a:t>
            </a:r>
            <a:endParaRPr lang="cs-CZ" sz="8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596" y="3441680"/>
            <a:ext cx="850109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r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ybníkářství, chov </a:t>
            </a:r>
            <a:endParaRPr lang="cs-CZ" sz="3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r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yb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a kachen</a:t>
            </a:r>
          </a:p>
          <a:p>
            <a:pPr algn="ctr"/>
            <a:endParaRPr lang="cs-CZ" sz="3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ěstování obilovin, olejnin a brambor</a:t>
            </a:r>
          </a:p>
          <a:p>
            <a:pPr algn="ctr"/>
            <a:endParaRPr lang="cs-CZ" sz="3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c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hov skotu a prasat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3314" name="Picture 2" descr="https://upload.wikimedia.org/wikipedia/commons/1/12/Zouteland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678769"/>
            <a:ext cx="4143405" cy="31075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6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71948" y="0"/>
            <a:ext cx="4600105" cy="1446550"/>
          </a:xfrm>
          <a:prstGeom prst="rect">
            <a:avLst/>
          </a:prstGeom>
          <a:noFill/>
          <a:scene3d>
            <a:camera prst="perspectiveFront"/>
            <a:lightRig rig="threePt" dir="t"/>
          </a:scene3d>
        </p:spPr>
        <p:txBody>
          <a:bodyPr wrap="none" lIns="91440" tIns="45720" rIns="91440" bIns="45720">
            <a:spAutoFit/>
            <a:scene3d>
              <a:camera prst="perspectiveContrastingRightFacing"/>
              <a:lightRig rig="threePt" dir="t"/>
            </a:scene3d>
          </a:bodyPr>
          <a:lstStyle/>
          <a:p>
            <a:pPr algn="ctr"/>
            <a:r>
              <a:rPr lang="cs-CZ" sz="8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Průmysl</a:t>
            </a:r>
            <a:endParaRPr lang="cs-CZ" sz="8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00496" y="1500174"/>
            <a:ext cx="500066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t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ěžba štěrkopísku, stavebního kamene </a:t>
            </a: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a cihlářské hlíny</a:t>
            </a:r>
          </a:p>
          <a:p>
            <a:pPr algn="ctr"/>
            <a:endParaRPr lang="cs-CZ" sz="3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z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pracovatelský průmysl</a:t>
            </a:r>
          </a:p>
          <a:p>
            <a:endParaRPr lang="cs-CZ" dirty="0" smtClean="0"/>
          </a:p>
        </p:txBody>
      </p:sp>
      <p:pic>
        <p:nvPicPr>
          <p:cNvPr id="20482" name="Picture 2" descr="http://www.ceiba.cz/new/img/product/1914811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357298"/>
            <a:ext cx="3179848" cy="37147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6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0" y="5143512"/>
            <a:ext cx="486941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dřevozpracující průmysl</a:t>
            </a:r>
          </a:p>
          <a:p>
            <a:pPr algn="ctr">
              <a:buFontTx/>
              <a:buChar char="-"/>
            </a:pPr>
            <a:r>
              <a:rPr lang="cs-CZ" sz="3200" b="1" dirty="0">
                <a:solidFill>
                  <a:schemeClr val="accent6">
                    <a:lumMod val="50000"/>
                  </a:schemeClr>
                </a:solidFill>
              </a:rPr>
              <a:t>t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užky Koh-i-noor</a:t>
            </a:r>
          </a:p>
          <a:p>
            <a:pPr algn="ctr">
              <a:buFontTx/>
              <a:buChar char="-"/>
            </a:pP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nábytek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s://upload.wikimedia.org/wikipedia/commons/thumb/1/13/JETE-panorama.jpg/1280px-JETE-panoram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25003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6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9458" name="Picture 2" descr="http://www.cb-info.cz/cz/mesto-zazitku/gastronomicke-zazitky/PublishingImages/Varna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714752"/>
            <a:ext cx="4314810" cy="287654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chemeClr val="accent6">
                <a:lumMod val="75000"/>
              </a:schemeClr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TextovéPole 2"/>
          <p:cNvSpPr txBox="1"/>
          <p:nvPr/>
        </p:nvSpPr>
        <p:spPr>
          <a:xfrm>
            <a:off x="428596" y="3786190"/>
            <a:ext cx="396159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České Budějovice</a:t>
            </a: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- </a:t>
            </a: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</a:rPr>
              <a:t>p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ivo Budvar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9460" name="Picture 4" descr="http://www.spaceboss.net/wp-content/uploads/old/img/budvar_party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5214950"/>
            <a:ext cx="3857620" cy="1000108"/>
          </a:xfrm>
          <a:prstGeom prst="rect">
            <a:avLst/>
          </a:prstGeom>
          <a:noFill/>
          <a:scene3d>
            <a:camera prst="perspectiveContrastingRightFacing"/>
            <a:lightRig rig="threePt" dir="t"/>
          </a:scene3d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42359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Temelín </a:t>
            </a: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jaderná elektrárna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85728"/>
            <a:ext cx="9057865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Památky a zajímavosti</a:t>
            </a:r>
            <a:endParaRPr lang="cs-CZ" sz="6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42976" y="1643050"/>
            <a:ext cx="70899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Hluboká nad Vltavou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1506" name="Picture 2" descr="http://www.bohemiahotel.cz/uploads/images/Hlubok%C3%A1%20nad%20Vltavo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52513" y="2643182"/>
            <a:ext cx="7038975" cy="39528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6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2760" y="857232"/>
            <a:ext cx="849848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- zámek </a:t>
            </a:r>
            <a:r>
              <a:rPr lang="da-DK" sz="2800" b="1" dirty="0" smtClean="0">
                <a:solidFill>
                  <a:schemeClr val="accent6">
                    <a:lumMod val="50000"/>
                  </a:schemeClr>
                </a:solidFill>
              </a:rPr>
              <a:t>založený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da-DK" sz="2800" b="1" dirty="0" smtClean="0">
                <a:solidFill>
                  <a:schemeClr val="accent6">
                    <a:lumMod val="50000"/>
                  </a:schemeClr>
                </a:solidFill>
              </a:rPr>
              <a:t>ve 13. století Václavem I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- jeden z nejkrásnějších panských sídel v Čechách</a:t>
            </a:r>
          </a:p>
          <a:p>
            <a:pPr algn="ctr"/>
            <a:r>
              <a:rPr lang="pl-PL" sz="2800" b="1" dirty="0" smtClean="0">
                <a:solidFill>
                  <a:schemeClr val="accent6">
                    <a:lumMod val="50000"/>
                  </a:schemeClr>
                </a:solidFill>
              </a:rPr>
              <a:t>- v zámku najdeme 120 komnat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2530" name="Picture 2" descr="http://www.npu.cz/download/1110901533/hluboka3%5B1%5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428868"/>
            <a:ext cx="6019800" cy="41195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6">
                <a:lumMod val="75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857852" y="1928802"/>
            <a:ext cx="328614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kamenný most </a:t>
            </a: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postaven ve 13.stol.</a:t>
            </a:r>
          </a:p>
          <a:p>
            <a:pPr algn="ctr"/>
            <a:endParaRPr lang="cs-CZ" sz="36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 nejstarší v ČR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143240" y="714356"/>
            <a:ext cx="3090911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Písek</a:t>
            </a:r>
            <a:endParaRPr lang="cs-CZ" sz="8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8194" name="Picture 2" descr="http://upload.wikimedia.org/wikipedia/commons/thumb/4/42/P%C3%ADsek%2C_Kamenn%C3%BD_most_a_n%C3%A1b%C5%99e%C5%BE%C3%AD.JPG/1280px-P%C3%ADsek%2C_Kamenn%C3%BD_most_a_n%C3%A1b%C5%99e%C5%BE%C3%A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214554"/>
            <a:ext cx="4929222" cy="3428972"/>
          </a:xfrm>
          <a:prstGeom prst="rect">
            <a:avLst/>
          </a:prstGeom>
          <a:ln w="190500" cap="sq">
            <a:solidFill>
              <a:schemeClr val="accent2">
                <a:lumMod val="50000"/>
              </a:schemeClr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7158" y="357166"/>
            <a:ext cx="862973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Pramen řeky Vltavy</a:t>
            </a:r>
            <a:endParaRPr lang="cs-CZ" sz="7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3143248"/>
            <a:ext cx="28575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nachází se na Šumavě</a:t>
            </a:r>
          </a:p>
          <a:p>
            <a:endParaRPr lang="cs-CZ" dirty="0"/>
          </a:p>
        </p:txBody>
      </p:sp>
      <p:pic>
        <p:nvPicPr>
          <p:cNvPr id="7170" name="Picture 2" descr="https://upload.wikimedia.org/wikipedia/commons/thumb/0/04/Moldau.jpg/800px-Molda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2" y="1714488"/>
            <a:ext cx="4262414" cy="46566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accent6">
                <a:lumMod val="50000"/>
              </a:schemeClr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8" y="642918"/>
            <a:ext cx="8238024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Český Krumlov</a:t>
            </a:r>
            <a:endParaRPr lang="cs-CZ" sz="8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4429132"/>
            <a:ext cx="77153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Unesco</a:t>
            </a: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město </a:t>
            </a: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s hradem </a:t>
            </a:r>
          </a:p>
          <a:p>
            <a:pPr algn="ctr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a zámkem</a:t>
            </a:r>
            <a:endParaRPr lang="cs-CZ" sz="36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146" name="Picture 2" descr="Panorama m&amp;ecaron;sta, pohled ze zámecké zahrady.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2071678"/>
            <a:ext cx="8572500" cy="2276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s://upload.wikimedia.org/wikipedia/commons/thumb/4/41/National_nature_reserve_Boubinsky_prales_in_2011_%286%29.JPG/1280px-National_nature_reserve_Boubinsky_prales_in_2011_%286%2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357563"/>
            <a:ext cx="4595352" cy="3500438"/>
          </a:xfrm>
          <a:prstGeom prst="rect">
            <a:avLst/>
          </a:prstGeom>
          <a:noFill/>
        </p:spPr>
      </p:pic>
      <p:pic>
        <p:nvPicPr>
          <p:cNvPr id="1026" name="Picture 2" descr="http://www.boubinsky-prales.cz/fotky/jezirko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5072066" cy="3363973"/>
          </a:xfrm>
          <a:prstGeom prst="rect">
            <a:avLst/>
          </a:prstGeom>
          <a:noFill/>
        </p:spPr>
      </p:pic>
      <p:pic>
        <p:nvPicPr>
          <p:cNvPr id="1028" name="Picture 4" descr="http://www.cechy.net/foto/foto_clanek.html?im=1097609132_0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90997" y="3143248"/>
            <a:ext cx="4953003" cy="3714752"/>
          </a:xfrm>
          <a:prstGeom prst="rect">
            <a:avLst/>
          </a:prstGeom>
          <a:noFill/>
        </p:spPr>
      </p:pic>
      <p:pic>
        <p:nvPicPr>
          <p:cNvPr id="1032" name="Picture 8" descr="http://www.kudyznudy.cz/getmedia/78645f27-db5a-4e27-9eda-d7e6f0e37731/foto.aspx?width=800&amp;height=522&amp;crop=1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48" y="0"/>
            <a:ext cx="4857752" cy="321468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714480" y="2857496"/>
            <a:ext cx="5814029" cy="92333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Boubínský prales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42844" y="428604"/>
            <a:ext cx="8786874" cy="56938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Boubínský prales je unikátní rezervace v samém srdci Šumavy. Některé stromy jsou zde staré až 400 let, ale samotný prales je starší než lidský rod. Dříve byl prales vlastně všude, ale člověk lesy kácel a znovu osazoval. Dnes jsou chráněny nejpřísnějšími zákony. Prales je zázrak, který se děje bez našeho přičinění. Žije sám sebou a díky tomu je neskonale zajímavější, složitější a zdravější než všechny lesy v okolí. Je divoký a nespoutaný. Ze starých pařezů rostou mladé stromky a smrky dosahují výšky až 50 m. Kmeny jsou všelijak pokroucené, kořeny propletené a kůra stromů vrásčitá a plná podivných útvarů.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643306" y="714356"/>
            <a:ext cx="18293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KVÍZ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45" y="1571612"/>
            <a:ext cx="9001156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Největší rybník v Třeboňské pánvi: </a:t>
            </a:r>
          </a:p>
          <a:p>
            <a:pPr marL="457200" indent="-457200"/>
            <a:r>
              <a:rPr lang="cs-CZ" sz="2400" dirty="0" smtClean="0">
                <a:solidFill>
                  <a:schemeClr val="bg2">
                    <a:lumMod val="10000"/>
                  </a:schemeClr>
                </a:solidFill>
              </a:rPr>
              <a:t>  a, Slapy          b, Rožmberk        c, Svět</a:t>
            </a: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2. Vltava má pramen :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 a, na Šumavě   b, v Novohradských horách   c, Krušných horách</a:t>
            </a: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3. Stromy  v Boubínském pralese jsou staré až:</a:t>
            </a:r>
          </a:p>
          <a:p>
            <a:r>
              <a:rPr lang="cs-CZ" sz="2400" dirty="0" smtClean="0">
                <a:solidFill>
                  <a:srgbClr val="7030A0"/>
                </a:solidFill>
              </a:rPr>
              <a:t>  a, 600 let            b, 200 let               c, 400 let</a:t>
            </a:r>
          </a:p>
          <a:p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4.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Koh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-i-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noor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je značka : a, zápalek    b, tužek      c, nábytku</a:t>
            </a: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5. Nejstarší kamenný most najdeme v : </a:t>
            </a:r>
          </a:p>
          <a:p>
            <a:r>
              <a:rPr lang="cs-CZ" sz="2400" b="1" dirty="0" smtClean="0">
                <a:solidFill>
                  <a:schemeClr val="tx2">
                    <a:lumMod val="50000"/>
                  </a:schemeClr>
                </a:solidFill>
              </a:rPr>
              <a:t>  a, Písku                b, Praze                c, Olomouci</a:t>
            </a:r>
          </a:p>
          <a:p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1357298"/>
            <a:ext cx="2514856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Správné řešení: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1.b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2.a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3.c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4.b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5.a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28670"/>
            <a:ext cx="9144000" cy="1123384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  <a:hlinkClick r:id="rId2"/>
              </a:rPr>
              <a:t>http://www.</a:t>
            </a:r>
            <a:r>
              <a:rPr lang="cs-CZ" sz="1600" b="1" dirty="0" err="1" smtClean="0">
                <a:solidFill>
                  <a:srgbClr val="FF0000"/>
                </a:solidFill>
                <a:hlinkClick r:id="rId2"/>
              </a:rPr>
              <a:t>google.cz</a:t>
            </a:r>
            <a:r>
              <a:rPr lang="cs-CZ" sz="1600" b="1" dirty="0" smtClean="0">
                <a:solidFill>
                  <a:srgbClr val="FF0000"/>
                </a:solidFill>
                <a:hlinkClick r:id="rId2"/>
              </a:rPr>
              <a:t>/</a:t>
            </a:r>
            <a:r>
              <a:rPr lang="cs-CZ" sz="1600" b="1" dirty="0" err="1" smtClean="0">
                <a:solidFill>
                  <a:srgbClr val="FF0000"/>
                </a:solidFill>
                <a:hlinkClick r:id="rId2"/>
              </a:rPr>
              <a:t>imgres</a:t>
            </a:r>
            <a:r>
              <a:rPr lang="cs-CZ" sz="1600" b="1" dirty="0" smtClean="0">
                <a:solidFill>
                  <a:srgbClr val="FF0000"/>
                </a:solidFill>
                <a:hlinkClick r:id="rId2"/>
              </a:rPr>
              <a:t>?q=jihočeský+kraj&amp;</a:t>
            </a:r>
            <a:r>
              <a:rPr lang="cs-CZ" sz="1600" b="1" dirty="0" err="1" smtClean="0">
                <a:solidFill>
                  <a:srgbClr val="FF0000"/>
                </a:solidFill>
                <a:hlinkClick r:id="rId2"/>
              </a:rPr>
              <a:t>num</a:t>
            </a:r>
            <a:r>
              <a:rPr lang="cs-CZ" sz="1600" b="1" dirty="0" smtClean="0">
                <a:solidFill>
                  <a:srgbClr val="FF0000"/>
                </a:solidFill>
              </a:rPr>
              <a:t>=</a:t>
            </a:r>
          </a:p>
          <a:p>
            <a:r>
              <a:rPr lang="cs-CZ" sz="1600" b="1" dirty="0" smtClean="0">
                <a:solidFill>
                  <a:srgbClr val="FF0000"/>
                </a:solidFill>
              </a:rPr>
              <a:t>https://cs.wikipedia.org/wiki/Jadern%C3%A1_elektr%C3%A1rna_Temel%C3%ADn#mediaviewer/File:JETE-panorama.jpg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r>
              <a:rPr lang="cs-CZ" sz="1600" b="1" dirty="0" smtClean="0">
                <a:solidFill>
                  <a:srgbClr val="FF0000"/>
                </a:solidFill>
              </a:rPr>
              <a:t>https://cs.wikipedia.org/wiki/Rybolov#mediaviewer/File:Zoutelande.jpg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r>
              <a:rPr lang="cs-CZ" sz="1600" b="1" dirty="0" smtClean="0">
                <a:solidFill>
                  <a:srgbClr val="FF0000"/>
                </a:solidFill>
              </a:rPr>
              <a:t>http://www.superchalupy.cz/ubytovani-jihocesky-kraj</a:t>
            </a:r>
          </a:p>
          <a:p>
            <a:r>
              <a:rPr lang="cs-CZ" sz="1600" b="1" dirty="0" smtClean="0">
                <a:solidFill>
                  <a:srgbClr val="FF0000"/>
                </a:solidFill>
                <a:hlinkClick r:id="rId3"/>
              </a:rPr>
              <a:t>http://www.</a:t>
            </a:r>
            <a:r>
              <a:rPr lang="cs-CZ" sz="1600" b="1" dirty="0" err="1" smtClean="0">
                <a:solidFill>
                  <a:srgbClr val="FF0000"/>
                </a:solidFill>
                <a:hlinkClick r:id="rId3"/>
              </a:rPr>
              <a:t>az</a:t>
            </a:r>
            <a:r>
              <a:rPr lang="cs-CZ" sz="1600" b="1" dirty="0" smtClean="0">
                <a:solidFill>
                  <a:srgbClr val="FF0000"/>
                </a:solidFill>
                <a:hlinkClick r:id="rId3"/>
              </a:rPr>
              <a:t>-</a:t>
            </a:r>
            <a:r>
              <a:rPr lang="cs-CZ" sz="1600" b="1" dirty="0" err="1" smtClean="0">
                <a:solidFill>
                  <a:srgbClr val="FF0000"/>
                </a:solidFill>
                <a:hlinkClick r:id="rId3"/>
              </a:rPr>
              <a:t>air.cz</a:t>
            </a:r>
            <a:r>
              <a:rPr lang="cs-CZ" sz="1600" b="1" dirty="0" smtClean="0">
                <a:solidFill>
                  <a:srgbClr val="FF0000"/>
                </a:solidFill>
                <a:hlinkClick r:id="rId3"/>
              </a:rPr>
              <a:t>/</a:t>
            </a:r>
            <a:r>
              <a:rPr lang="cs-CZ" sz="1600" b="1" dirty="0" err="1" smtClean="0">
                <a:solidFill>
                  <a:srgbClr val="FF0000"/>
                </a:solidFill>
                <a:hlinkClick r:id="rId3"/>
              </a:rPr>
              <a:t>vyhlidkovy</a:t>
            </a:r>
            <a:r>
              <a:rPr lang="cs-CZ" sz="1600" b="1" dirty="0" smtClean="0">
                <a:solidFill>
                  <a:srgbClr val="FF0000"/>
                </a:solidFill>
                <a:hlinkClick r:id="rId3"/>
              </a:rPr>
              <a:t>-let-nad-</a:t>
            </a:r>
            <a:r>
              <a:rPr lang="cs-CZ" sz="1600" b="1" dirty="0" err="1" smtClean="0">
                <a:solidFill>
                  <a:srgbClr val="FF0000"/>
                </a:solidFill>
                <a:hlinkClick r:id="rId3"/>
              </a:rPr>
              <a:t>jihoceske</a:t>
            </a:r>
            <a:r>
              <a:rPr lang="cs-CZ" sz="1600" b="1" dirty="0" smtClean="0">
                <a:solidFill>
                  <a:srgbClr val="FF0000"/>
                </a:solidFill>
                <a:hlinkClick r:id="rId3"/>
              </a:rPr>
              <a:t>-</a:t>
            </a:r>
            <a:r>
              <a:rPr lang="cs-CZ" sz="1600" b="1" dirty="0" err="1" smtClean="0">
                <a:solidFill>
                  <a:srgbClr val="FF0000"/>
                </a:solidFill>
                <a:hlinkClick r:id="rId3"/>
              </a:rPr>
              <a:t>rybniky</a:t>
            </a:r>
            <a:r>
              <a:rPr lang="cs-CZ" sz="1600" b="1" dirty="0" smtClean="0">
                <a:solidFill>
                  <a:srgbClr val="FF0000"/>
                </a:solidFill>
                <a:hlinkClick r:id="rId3"/>
              </a:rPr>
              <a:t>-pro-4-osoby-p17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r>
              <a:rPr lang="cs-CZ" sz="1600" b="1" dirty="0" smtClean="0">
                <a:solidFill>
                  <a:srgbClr val="FF0000"/>
                </a:solidFill>
              </a:rPr>
              <a:t>http://cs.wikipedia.org/wiki/Kamenn%C3%BD_most_v_P%C3%ADsku#mediaviewer/Soubor:P%C3%ADsek,_Kamenn%C3%BD_most_a_n%C3%A1b%C5%99e%C5%BE%C3%AD.JPG</a:t>
            </a:r>
          </a:p>
          <a:p>
            <a:r>
              <a:rPr lang="cs-CZ" sz="1600" b="1" dirty="0" smtClean="0">
                <a:solidFill>
                  <a:srgbClr val="FF0000"/>
                </a:solidFill>
              </a:rPr>
              <a:t>http://www.regionalni-znacky.cz/sumava/</a:t>
            </a:r>
          </a:p>
          <a:p>
            <a:r>
              <a:rPr lang="cs-CZ" sz="1600" b="1" dirty="0" smtClean="0">
                <a:solidFill>
                  <a:srgbClr val="FF0000"/>
                </a:solidFill>
                <a:hlinkClick r:id="rId4"/>
              </a:rPr>
              <a:t>http://cs.wikipedia.org/wiki/Ro%C5%BEmberk#mediaviewer/Soubor:Rybn%C3%ADk_Ro%C5%BEmberk_zabran%C3%BD_z_oblasti_reten%C4%8Dn%C3%ADho_prostoru.jpg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r>
              <a:rPr lang="cs-CZ" sz="1600" b="1" dirty="0" smtClean="0">
                <a:solidFill>
                  <a:srgbClr val="FF0000"/>
                </a:solidFill>
              </a:rPr>
              <a:t>http</a:t>
            </a:r>
            <a:r>
              <a:rPr lang="cs-CZ" sz="1600" b="1" dirty="0" smtClean="0">
                <a:solidFill>
                  <a:srgbClr val="FF0000"/>
                </a:solidFill>
              </a:rPr>
              <a:t>://www.ceiba.cz/new/produkt.php?id=380</a:t>
            </a:r>
          </a:p>
          <a:p>
            <a:r>
              <a:rPr lang="cs-CZ" sz="1600" b="1" dirty="0" smtClean="0">
                <a:solidFill>
                  <a:srgbClr val="FF0000"/>
                </a:solidFill>
              </a:rPr>
              <a:t>http://www.cb-info.cz/cz/mesto-zazitku/gastronomicke-zazitky/stranky/</a:t>
            </a:r>
          </a:p>
          <a:p>
            <a:r>
              <a:rPr lang="cs-CZ" sz="1600" b="1" dirty="0" smtClean="0">
                <a:solidFill>
                  <a:srgbClr val="FF0000"/>
                </a:solidFill>
              </a:rPr>
              <a:t>http://www.spaceboss.net/party/budvar-factory-party-9</a:t>
            </a:r>
          </a:p>
          <a:p>
            <a:r>
              <a:rPr lang="cs-CZ" sz="1600" b="1" dirty="0" smtClean="0">
                <a:solidFill>
                  <a:srgbClr val="FF0000"/>
                </a:solidFill>
              </a:rPr>
              <a:t>http</a:t>
            </a:r>
            <a:r>
              <a:rPr lang="cs-CZ" sz="1600" b="1" dirty="0" smtClean="0">
                <a:solidFill>
                  <a:srgbClr val="FF0000"/>
                </a:solidFill>
              </a:rPr>
              <a:t>://www.bohemiahotel.cz/index.php/hotel/vylety/zamek-hluboka-nad-vltavou</a:t>
            </a:r>
          </a:p>
          <a:p>
            <a:r>
              <a:rPr lang="cs-CZ" sz="1600" b="1" dirty="0" smtClean="0">
                <a:solidFill>
                  <a:srgbClr val="FF0000"/>
                </a:solidFill>
              </a:rPr>
              <a:t>http://www.npu.cz/sights/zamek-hluboka/</a:t>
            </a:r>
          </a:p>
          <a:p>
            <a:r>
              <a:rPr lang="cs-CZ" sz="1600" b="1" dirty="0" smtClean="0">
                <a:solidFill>
                  <a:srgbClr val="FF0000"/>
                </a:solidFill>
              </a:rPr>
              <a:t>http</a:t>
            </a:r>
            <a:r>
              <a:rPr lang="cs-CZ" sz="1600" b="1" dirty="0" smtClean="0">
                <a:solidFill>
                  <a:srgbClr val="FF0000"/>
                </a:solidFill>
              </a:rPr>
              <a:t>://www.boubinsky-prales.cz/boubinska-stezka.php</a:t>
            </a:r>
          </a:p>
          <a:p>
            <a:r>
              <a:rPr lang="cs-CZ" sz="1600" b="1" dirty="0" smtClean="0">
                <a:solidFill>
                  <a:srgbClr val="FF0000"/>
                </a:solidFill>
              </a:rPr>
              <a:t>http://www.cechy.net/?id=&amp;qid=90</a:t>
            </a:r>
          </a:p>
          <a:p>
            <a:r>
              <a:rPr lang="cs-CZ" sz="1600" b="1" dirty="0" smtClean="0">
                <a:solidFill>
                  <a:srgbClr val="FF0000"/>
                </a:solidFill>
                <a:hlinkClick r:id="rId5"/>
              </a:rPr>
              <a:t>https://cs.wikipedia.org/wiki/Boub%C3%ADnsk%C3%BD_prales#mediaviewer/File:National_nature_reserve_Boubinsky_prales_in_2011_(6).JPG </a:t>
            </a:r>
            <a:endParaRPr lang="cs-CZ" sz="1600" b="1" dirty="0" smtClean="0">
              <a:solidFill>
                <a:srgbClr val="FF0000"/>
              </a:solidFill>
              <a:hlinkClick r:id="rId5"/>
            </a:endParaRPr>
          </a:p>
          <a:p>
            <a:r>
              <a:rPr lang="cs-CZ" sz="1600" b="1" dirty="0" smtClean="0">
                <a:solidFill>
                  <a:srgbClr val="FF0000"/>
                </a:solidFill>
                <a:hlinkClick r:id="rId5"/>
              </a:rPr>
              <a:t>http</a:t>
            </a:r>
            <a:r>
              <a:rPr lang="cs-CZ" sz="1600" b="1" dirty="0" smtClean="0">
                <a:solidFill>
                  <a:srgbClr val="FF0000"/>
                </a:solidFill>
                <a:hlinkClick r:id="rId5"/>
              </a:rPr>
              <a:t>://www.</a:t>
            </a:r>
            <a:r>
              <a:rPr lang="cs-CZ" sz="1600" b="1" dirty="0" err="1" smtClean="0">
                <a:solidFill>
                  <a:srgbClr val="FF0000"/>
                </a:solidFill>
                <a:hlinkClick r:id="rId5"/>
              </a:rPr>
              <a:t>kudyznudy.cz</a:t>
            </a:r>
            <a:r>
              <a:rPr lang="cs-CZ" sz="1600" b="1" dirty="0" smtClean="0">
                <a:solidFill>
                  <a:srgbClr val="FF0000"/>
                </a:solidFill>
                <a:hlinkClick r:id="rId5"/>
              </a:rPr>
              <a:t>/Aktivity-a-akce/Aktivity/Vlakem-</a:t>
            </a:r>
            <a:r>
              <a:rPr lang="cs-CZ" sz="1600" b="1" dirty="0" err="1" smtClean="0">
                <a:solidFill>
                  <a:srgbClr val="FF0000"/>
                </a:solidFill>
                <a:hlinkClick r:id="rId5"/>
              </a:rPr>
              <a:t>Boubinskym</a:t>
            </a:r>
            <a:r>
              <a:rPr lang="cs-CZ" sz="1600" b="1" dirty="0" smtClean="0">
                <a:solidFill>
                  <a:srgbClr val="FF0000"/>
                </a:solidFill>
                <a:hlinkClick r:id="rId5"/>
              </a:rPr>
              <a:t>-pralesem.</a:t>
            </a:r>
            <a:r>
              <a:rPr lang="cs-CZ" sz="1600" b="1" dirty="0" err="1" smtClean="0">
                <a:solidFill>
                  <a:srgbClr val="FF0000"/>
                </a:solidFill>
                <a:hlinkClick r:id="rId5"/>
              </a:rPr>
              <a:t>aspx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r>
              <a:rPr lang="cs-CZ" sz="1600" b="1" dirty="0" smtClean="0">
                <a:solidFill>
                  <a:srgbClr val="FF0000"/>
                </a:solidFill>
                <a:hlinkClick r:id="rId6"/>
              </a:rPr>
              <a:t>http://cs.wikipedia.org/wiki/%</a:t>
            </a:r>
            <a:r>
              <a:rPr lang="cs-CZ" sz="1600" b="1" dirty="0" smtClean="0">
                <a:solidFill>
                  <a:srgbClr val="FF0000"/>
                </a:solidFill>
                <a:hlinkClick r:id="rId6"/>
              </a:rPr>
              <a:t>C4%8Cesk%C3%BD_Krumlov#mediaviewer/Soubor:Krumlov20%28js%29panoramic.jpg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r>
              <a:rPr lang="cs-CZ" sz="1600" b="1" dirty="0" smtClean="0">
                <a:solidFill>
                  <a:srgbClr val="FF0000"/>
                </a:solidFill>
              </a:rPr>
              <a:t>https://cs.wikipedia.org/wiki/Vltava#mediaviewer/File:Moldau.jpg</a:t>
            </a:r>
            <a:endParaRPr lang="cs-CZ" sz="1600" b="1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44" y="500042"/>
            <a:ext cx="307744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Použité odkazy</a:t>
            </a:r>
            <a:r>
              <a:rPr lang="cs-CZ" dirty="0" smtClean="0"/>
              <a:t>: fotky: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6">
      <a:dk1>
        <a:srgbClr val="CCCCFF"/>
      </a:dk1>
      <a:lt1>
        <a:srgbClr val="CCCCFF"/>
      </a:lt1>
      <a:dk2>
        <a:srgbClr val="CCCCFF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323</TotalTime>
  <Words>631</Words>
  <Application>Microsoft Office PowerPoint</Application>
  <PresentationFormat>Předvádění na obrazovce (4:3)</PresentationFormat>
  <Paragraphs>149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Vladka</cp:lastModifiedBy>
  <cp:revision>41</cp:revision>
  <dcterms:created xsi:type="dcterms:W3CDTF">2013-01-17T09:20:46Z</dcterms:created>
  <dcterms:modified xsi:type="dcterms:W3CDTF">2014-09-16T12:26:59Z</dcterms:modified>
</cp:coreProperties>
</file>