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2" r:id="rId2"/>
    <p:sldId id="256" r:id="rId3"/>
    <p:sldId id="262" r:id="rId4"/>
    <p:sldId id="261" r:id="rId5"/>
    <p:sldId id="260" r:id="rId6"/>
    <p:sldId id="258" r:id="rId7"/>
    <p:sldId id="259" r:id="rId8"/>
    <p:sldId id="264" r:id="rId9"/>
    <p:sldId id="266" r:id="rId10"/>
    <p:sldId id="265" r:id="rId11"/>
    <p:sldId id="267" r:id="rId12"/>
    <p:sldId id="263" r:id="rId13"/>
    <p:sldId id="269" r:id="rId14"/>
    <p:sldId id="268" r:id="rId15"/>
    <p:sldId id="274" r:id="rId16"/>
    <p:sldId id="275" r:id="rId17"/>
    <p:sldId id="257" r:id="rId1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103" d="100"/>
          <a:sy n="103" d="100"/>
        </p:scale>
        <p:origin x="-204" y="-8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bg>
      <p:bgRef idx="1002">
        <a:schemeClr val="bg2"/>
      </p:bgRef>
    </p:bg>
    <p:spTree>
      <p:nvGrpSpPr>
        <p:cNvPr id="1" name=""/>
        <p:cNvGrpSpPr/>
        <p:nvPr/>
      </p:nvGrpSpPr>
      <p:grpSpPr>
        <a:xfrm>
          <a:off x="0" y="0"/>
          <a:ext cx="0" cy="0"/>
          <a:chOff x="0" y="0"/>
          <a:chExt cx="0" cy="0"/>
        </a:xfrm>
      </p:grpSpPr>
      <p:sp>
        <p:nvSpPr>
          <p:cNvPr id="9" name="Nadpis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cs-CZ" smtClean="0"/>
              <a:t>Klepnutím lze upravit styl předlohy nadpisů.</a:t>
            </a:r>
            <a:endParaRPr kumimoji="0" lang="en-US"/>
          </a:p>
        </p:txBody>
      </p:sp>
      <p:sp>
        <p:nvSpPr>
          <p:cNvPr id="17" name="Podnadpis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30" name="Zástupný symbol pro datum 29"/>
          <p:cNvSpPr>
            <a:spLocks noGrp="1"/>
          </p:cNvSpPr>
          <p:nvPr>
            <p:ph type="dt" sz="half" idx="10"/>
          </p:nvPr>
        </p:nvSpPr>
        <p:spPr/>
        <p:txBody>
          <a:bodyPr/>
          <a:lstStyle/>
          <a:p>
            <a:fld id="{2BE3E495-3EDF-4749-8E2A-F16E9363B13C}" type="datetimeFigureOut">
              <a:rPr lang="cs-CZ" smtClean="0"/>
              <a:pPr/>
              <a:t>16.9.2014</a:t>
            </a:fld>
            <a:endParaRPr lang="cs-CZ" dirty="0"/>
          </a:p>
        </p:txBody>
      </p:sp>
      <p:sp>
        <p:nvSpPr>
          <p:cNvPr id="19" name="Zástupný symbol pro zápatí 18"/>
          <p:cNvSpPr>
            <a:spLocks noGrp="1"/>
          </p:cNvSpPr>
          <p:nvPr>
            <p:ph type="ftr" sz="quarter" idx="11"/>
          </p:nvPr>
        </p:nvSpPr>
        <p:spPr/>
        <p:txBody>
          <a:bodyPr/>
          <a:lstStyle/>
          <a:p>
            <a:endParaRPr lang="cs-CZ" dirty="0"/>
          </a:p>
        </p:txBody>
      </p:sp>
      <p:sp>
        <p:nvSpPr>
          <p:cNvPr id="27" name="Zástupný symbol pro číslo snímku 26"/>
          <p:cNvSpPr>
            <a:spLocks noGrp="1"/>
          </p:cNvSpPr>
          <p:nvPr>
            <p:ph type="sldNum" sz="quarter" idx="12"/>
          </p:nvPr>
        </p:nvSpPr>
        <p:spPr/>
        <p:txBody>
          <a:bodyPr/>
          <a:lstStyle/>
          <a:p>
            <a:fld id="{6883513D-1325-4578-9051-7EAD1BA9E930}" type="slidenum">
              <a:rPr lang="cs-CZ" smtClean="0"/>
              <a:pPr/>
              <a:t>‹#›</a:t>
            </a:fld>
            <a:endParaRPr lang="cs-CZ"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obsah 2"/>
          <p:cNvSpPr>
            <a:spLocks noGrp="1"/>
          </p:cNvSpPr>
          <p:nvPr>
            <p:ph idx="1"/>
          </p:nvPr>
        </p:nvSpPr>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2BE3E495-3EDF-4749-8E2A-F16E9363B13C}" type="datetimeFigureOut">
              <a:rPr lang="cs-CZ" smtClean="0"/>
              <a:pPr/>
              <a:t>16.9.2014</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6883513D-1325-4578-9051-7EAD1BA9E930}" type="slidenum">
              <a:rPr lang="cs-CZ" smtClean="0"/>
              <a:pPr/>
              <a:t>‹#›</a:t>
            </a:fld>
            <a:endParaRPr lang="cs-CZ"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bg>
      <p:bgRef idx="1002">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p>
            <a:fld id="{2BE3E495-3EDF-4749-8E2A-F16E9363B13C}" type="datetimeFigureOut">
              <a:rPr lang="cs-CZ" smtClean="0"/>
              <a:pPr/>
              <a:t>16.9.2014</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6883513D-1325-4578-9051-7EAD1BA9E930}" type="slidenum">
              <a:rPr lang="cs-CZ" smtClean="0"/>
              <a:pPr/>
              <a:t>‹#›</a:t>
            </a:fld>
            <a:endParaRPr lang="cs-CZ"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a:xfrm>
            <a:off x="457200" y="704088"/>
            <a:ext cx="8229600" cy="1143000"/>
          </a:xfrm>
        </p:spPr>
        <p:txBody>
          <a:bodyPr/>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2BE3E495-3EDF-4749-8E2A-F16E9363B13C}" type="datetimeFigureOut">
              <a:rPr lang="cs-CZ" smtClean="0"/>
              <a:pPr/>
              <a:t>16.9.2014</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p:txBody>
          <a:bodyPr/>
          <a:lstStyle/>
          <a:p>
            <a:fld id="{6883513D-1325-4578-9051-7EAD1BA9E930}" type="slidenum">
              <a:rPr lang="cs-CZ" smtClean="0"/>
              <a:pPr/>
              <a:t>‹#›</a:t>
            </a:fld>
            <a:endParaRPr lang="cs-CZ"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704088"/>
            <a:ext cx="8229600" cy="1143000"/>
          </a:xfrm>
        </p:spPr>
        <p:txBody>
          <a:bodyPr tIns="45720" anchor="b"/>
          <a:lstStyle>
            <a:lvl1pPr>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p>
            <a:fld id="{2BE3E495-3EDF-4749-8E2A-F16E9363B13C}" type="datetimeFigureOut">
              <a:rPr lang="cs-CZ" smtClean="0"/>
              <a:pPr/>
              <a:t>16.9.2014</a:t>
            </a:fld>
            <a:endParaRPr lang="cs-CZ" dirty="0"/>
          </a:p>
        </p:txBody>
      </p:sp>
      <p:sp>
        <p:nvSpPr>
          <p:cNvPr id="8" name="Zástupný symbol pro zápatí 7"/>
          <p:cNvSpPr>
            <a:spLocks noGrp="1"/>
          </p:cNvSpPr>
          <p:nvPr>
            <p:ph type="ftr" sz="quarter" idx="11"/>
          </p:nvPr>
        </p:nvSpPr>
        <p:spPr/>
        <p:txBody>
          <a:bodyPr/>
          <a:lstStyle/>
          <a:p>
            <a:endParaRPr lang="cs-CZ" dirty="0"/>
          </a:p>
        </p:txBody>
      </p:sp>
      <p:sp>
        <p:nvSpPr>
          <p:cNvPr id="9" name="Zástupný symbol pro číslo snímku 8"/>
          <p:cNvSpPr>
            <a:spLocks noGrp="1"/>
          </p:cNvSpPr>
          <p:nvPr>
            <p:ph type="sldNum" sz="quarter" idx="12"/>
          </p:nvPr>
        </p:nvSpPr>
        <p:spPr/>
        <p:txBody>
          <a:bodyPr/>
          <a:lstStyle/>
          <a:p>
            <a:fld id="{6883513D-1325-4578-9051-7EAD1BA9E930}" type="slidenum">
              <a:rPr lang="cs-CZ" smtClean="0"/>
              <a:pPr/>
              <a:t>‹#›</a:t>
            </a:fld>
            <a:endParaRPr lang="cs-CZ"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p>
            <a:fld id="{2BE3E495-3EDF-4749-8E2A-F16E9363B13C}" type="datetimeFigureOut">
              <a:rPr lang="cs-CZ" smtClean="0"/>
              <a:pPr/>
              <a:t>16.9.2014</a:t>
            </a:fld>
            <a:endParaRPr lang="cs-CZ" dirty="0"/>
          </a:p>
        </p:txBody>
      </p:sp>
      <p:sp>
        <p:nvSpPr>
          <p:cNvPr id="4" name="Zástupný symbol pro zápatí 3"/>
          <p:cNvSpPr>
            <a:spLocks noGrp="1"/>
          </p:cNvSpPr>
          <p:nvPr>
            <p:ph type="ftr" sz="quarter" idx="11"/>
          </p:nvPr>
        </p:nvSpPr>
        <p:spPr/>
        <p:txBody>
          <a:bodyPr/>
          <a:lstStyle/>
          <a:p>
            <a:endParaRPr lang="cs-CZ" dirty="0"/>
          </a:p>
        </p:txBody>
      </p:sp>
      <p:sp>
        <p:nvSpPr>
          <p:cNvPr id="5" name="Zástupný symbol pro číslo snímku 4"/>
          <p:cNvSpPr>
            <a:spLocks noGrp="1"/>
          </p:cNvSpPr>
          <p:nvPr>
            <p:ph type="sldNum" sz="quarter" idx="12"/>
          </p:nvPr>
        </p:nvSpPr>
        <p:spPr/>
        <p:txBody>
          <a:bodyPr/>
          <a:lstStyle/>
          <a:p>
            <a:fld id="{6883513D-1325-4578-9051-7EAD1BA9E930}" type="slidenum">
              <a:rPr lang="cs-CZ" smtClean="0"/>
              <a:pPr/>
              <a:t>‹#›</a:t>
            </a:fld>
            <a:endParaRPr lang="cs-CZ"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2BE3E495-3EDF-4749-8E2A-F16E9363B13C}" type="datetimeFigureOut">
              <a:rPr lang="cs-CZ" smtClean="0"/>
              <a:pPr/>
              <a:t>16.9.2014</a:t>
            </a:fld>
            <a:endParaRPr lang="cs-CZ" dirty="0"/>
          </a:p>
        </p:txBody>
      </p:sp>
      <p:sp>
        <p:nvSpPr>
          <p:cNvPr id="3" name="Zástupný symbol pro zápatí 2"/>
          <p:cNvSpPr>
            <a:spLocks noGrp="1"/>
          </p:cNvSpPr>
          <p:nvPr>
            <p:ph type="ftr" sz="quarter" idx="11"/>
          </p:nvPr>
        </p:nvSpPr>
        <p:spPr/>
        <p:txBody>
          <a:bodyPr/>
          <a:lstStyle/>
          <a:p>
            <a:endParaRPr lang="cs-CZ" dirty="0"/>
          </a:p>
        </p:txBody>
      </p:sp>
      <p:sp>
        <p:nvSpPr>
          <p:cNvPr id="4" name="Zástupný symbol pro číslo snímku 3"/>
          <p:cNvSpPr>
            <a:spLocks noGrp="1"/>
          </p:cNvSpPr>
          <p:nvPr>
            <p:ph type="sldNum" sz="quarter" idx="12"/>
          </p:nvPr>
        </p:nvSpPr>
        <p:spPr/>
        <p:txBody>
          <a:bodyPr/>
          <a:lstStyle/>
          <a:p>
            <a:fld id="{6883513D-1325-4578-9051-7EAD1BA9E930}" type="slidenum">
              <a:rPr lang="cs-CZ" smtClean="0"/>
              <a:pPr/>
              <a:t>‹#›</a:t>
            </a:fld>
            <a:endParaRPr lang="cs-CZ"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2BE3E495-3EDF-4749-8E2A-F16E9363B13C}" type="datetimeFigureOut">
              <a:rPr lang="cs-CZ" smtClean="0"/>
              <a:pPr/>
              <a:t>16.9.2014</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p:txBody>
          <a:bodyPr/>
          <a:lstStyle/>
          <a:p>
            <a:fld id="{6883513D-1325-4578-9051-7EAD1BA9E930}" type="slidenum">
              <a:rPr lang="cs-CZ" smtClean="0"/>
              <a:pPr/>
              <a:t>‹#›</a:t>
            </a:fld>
            <a:endParaRPr lang="cs-CZ"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9" name="Obdélník s odříznutým a zakulaceným jedním rohem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12" name="Pravoúhlý trojúhelník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2" name="Nadpis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cs-CZ" smtClean="0"/>
              <a:t>Klepnutím lze upravit styl předlohy nadpisů.</a:t>
            </a:r>
            <a:endParaRPr kumimoji="0" lang="en-US"/>
          </a:p>
        </p:txBody>
      </p:sp>
      <p:sp>
        <p:nvSpPr>
          <p:cNvPr id="4" name="Zástupný symbol pro text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p:txBody>
          <a:bodyPr/>
          <a:lstStyle/>
          <a:p>
            <a:fld id="{2BE3E495-3EDF-4749-8E2A-F16E9363B13C}" type="datetimeFigureOut">
              <a:rPr lang="cs-CZ" smtClean="0"/>
              <a:pPr/>
              <a:t>16.9.2014</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a:xfrm>
            <a:off x="8077200" y="6356350"/>
            <a:ext cx="609600" cy="365125"/>
          </a:xfrm>
        </p:spPr>
        <p:txBody>
          <a:bodyPr/>
          <a:lstStyle/>
          <a:p>
            <a:fld id="{6883513D-1325-4578-9051-7EAD1BA9E930}" type="slidenum">
              <a:rPr lang="cs-CZ" smtClean="0"/>
              <a:pPr/>
              <a:t>‹#›</a:t>
            </a:fld>
            <a:endParaRPr lang="cs-CZ" dirty="0"/>
          </a:p>
        </p:txBody>
      </p:sp>
      <p:sp>
        <p:nvSpPr>
          <p:cNvPr id="3" name="Zástupný symbol pro obrázek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cs-CZ" dirty="0" smtClean="0"/>
              <a:t>Klepnutím na ikonu přidáte obrázek.</a:t>
            </a:r>
            <a:endParaRPr kumimoji="0" lang="en-US" dirty="0"/>
          </a:p>
        </p:txBody>
      </p:sp>
      <p:sp>
        <p:nvSpPr>
          <p:cNvPr id="10" name="Volný tvar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11" name="Volný tvar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2BE3E495-3EDF-4749-8E2A-F16E9363B13C}" type="datetimeFigureOut">
              <a:rPr lang="cs-CZ" smtClean="0"/>
              <a:pPr/>
              <a:t>16.9.2014</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6883513D-1325-4578-9051-7EAD1BA9E930}" type="slidenum">
              <a:rPr lang="cs-CZ" smtClean="0"/>
              <a:pPr/>
              <a:t>‹#›</a:t>
            </a:fld>
            <a:endParaRPr lang="cs-CZ"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914401"/>
            <a:ext cx="2057400" cy="5211763"/>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914401"/>
            <a:ext cx="6019800" cy="5211763"/>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2BE3E495-3EDF-4749-8E2A-F16E9363B13C}" type="datetimeFigureOut">
              <a:rPr lang="cs-CZ" smtClean="0"/>
              <a:pPr/>
              <a:t>16.9.2014</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6883513D-1325-4578-9051-7EAD1BA9E930}" type="slidenum">
              <a:rPr lang="cs-CZ" smtClean="0"/>
              <a:pPr/>
              <a:t>‹#›</a:t>
            </a:fld>
            <a:endParaRPr lang="cs-CZ"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Volný tvar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8" name="Volný tvar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9" name="Zástupný symbol pro nadpis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cs-CZ" smtClean="0"/>
              <a:t>Klepnutím lze upravit styl předlohy nadpisů.</a:t>
            </a:r>
            <a:endParaRPr kumimoji="0" lang="en-US"/>
          </a:p>
        </p:txBody>
      </p:sp>
      <p:sp>
        <p:nvSpPr>
          <p:cNvPr id="30" name="Zástupný symbol pro text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0" name="Zástupný symbol pro datum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2BE3E495-3EDF-4749-8E2A-F16E9363B13C}" type="datetimeFigureOut">
              <a:rPr lang="cs-CZ" smtClean="0"/>
              <a:pPr/>
              <a:t>16.9.2014</a:t>
            </a:fld>
            <a:endParaRPr lang="cs-CZ" dirty="0"/>
          </a:p>
        </p:txBody>
      </p:sp>
      <p:sp>
        <p:nvSpPr>
          <p:cNvPr id="22" name="Zástupný symbol pro zápatí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cs-CZ" dirty="0"/>
          </a:p>
        </p:txBody>
      </p:sp>
      <p:sp>
        <p:nvSpPr>
          <p:cNvPr id="18" name="Zástupný symbol pro číslo snímku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6883513D-1325-4578-9051-7EAD1BA9E930}" type="slidenum">
              <a:rPr lang="cs-CZ" smtClean="0"/>
              <a:pPr/>
              <a:t>‹#›</a:t>
            </a:fld>
            <a:endParaRPr lang="cs-CZ" dirty="0"/>
          </a:p>
        </p:txBody>
      </p:sp>
      <p:grpSp>
        <p:nvGrpSpPr>
          <p:cNvPr id="2" name="Skupina 1"/>
          <p:cNvGrpSpPr/>
          <p:nvPr/>
        </p:nvGrpSpPr>
        <p:grpSpPr>
          <a:xfrm>
            <a:off x="-19017" y="202408"/>
            <a:ext cx="9180548" cy="649224"/>
            <a:chOff x="-19045" y="216550"/>
            <a:chExt cx="9180548" cy="649224"/>
          </a:xfrm>
        </p:grpSpPr>
        <p:sp>
          <p:nvSpPr>
            <p:cNvPr id="12" name="Volný tvar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3" name="Volný tvar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hyperlink" Target="http://wiki.rvp.cz/Kabinet/Mapy/Mapa_%C4%8CR/Mapy_kraj%C5%AF_%C4%8CR" TargetMode="External"/><Relationship Id="rId2" Type="http://schemas.openxmlformats.org/officeDocument/2006/relationships/hyperlink" Target="https://cs.wikipedia.org/wiki/Jihomoravsk%C3%BD_kraj" TargetMode="External"/><Relationship Id="rId1" Type="http://schemas.openxmlformats.org/officeDocument/2006/relationships/slideLayout" Target="../slideLayouts/slideLayout1.xml"/><Relationship Id="rId4" Type="http://schemas.openxmlformats.org/officeDocument/2006/relationships/hyperlink" Target="https://cs.wikipedia.org/wiki/Lednice_(z%C3%A1me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Obrázek 8"/>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1835696" y="166216"/>
            <a:ext cx="5741670" cy="1395730"/>
          </a:xfrm>
          <a:prstGeom prst="rect">
            <a:avLst/>
          </a:prstGeom>
          <a:solidFill>
            <a:srgbClr val="FFFFFF"/>
          </a:solidFill>
        </p:spPr>
      </p:pic>
      <p:graphicFrame>
        <p:nvGraphicFramePr>
          <p:cNvPr id="10" name="Tabulka 9"/>
          <p:cNvGraphicFramePr>
            <a:graphicFrameLocks noGrp="1"/>
          </p:cNvGraphicFramePr>
          <p:nvPr>
            <p:extLst>
              <p:ext uri="{D42A27DB-BD31-4B8C-83A1-F6EECF244321}">
                <p14:modId xmlns="" xmlns:p14="http://schemas.microsoft.com/office/powerpoint/2010/main" val="3998707215"/>
              </p:ext>
            </p:extLst>
          </p:nvPr>
        </p:nvGraphicFramePr>
        <p:xfrm>
          <a:off x="539552" y="1691774"/>
          <a:ext cx="8064896" cy="5132812"/>
        </p:xfrm>
        <a:graphic>
          <a:graphicData uri="http://schemas.openxmlformats.org/drawingml/2006/table">
            <a:tbl>
              <a:tblPr firstRow="1" bandRow="1">
                <a:tableStyleId>{69CF1AB2-1976-4502-BF36-3FF5EA218861}</a:tableStyleId>
              </a:tblPr>
              <a:tblGrid>
                <a:gridCol w="2376264"/>
                <a:gridCol w="5688632"/>
              </a:tblGrid>
              <a:tr h="365760">
                <a:tc>
                  <a:txBody>
                    <a:bodyPr/>
                    <a:lstStyle/>
                    <a:p>
                      <a:r>
                        <a:rPr lang="cs-CZ" sz="1400" b="1" kern="1200" dirty="0" smtClean="0">
                          <a:solidFill>
                            <a:schemeClr val="dk1"/>
                          </a:solidFill>
                          <a:effectLst/>
                          <a:latin typeface="+mn-lt"/>
                          <a:ea typeface="+mn-ea"/>
                          <a:cs typeface="+mn-cs"/>
                        </a:rPr>
                        <a:t>Název projektu:</a:t>
                      </a:r>
                      <a:endParaRPr lang="cs-CZ" sz="1400" dirty="0"/>
                    </a:p>
                  </a:txBody>
                  <a:tcPr/>
                </a:tc>
                <a:tc>
                  <a:txBody>
                    <a:bodyPr/>
                    <a:lstStyle/>
                    <a:p>
                      <a:r>
                        <a:rPr lang="cs-CZ" sz="1400" b="1" kern="1200" dirty="0" smtClean="0">
                          <a:solidFill>
                            <a:schemeClr val="dk1"/>
                          </a:solidFill>
                          <a:effectLst/>
                          <a:latin typeface="+mn-lt"/>
                          <a:ea typeface="+mn-ea"/>
                          <a:cs typeface="+mn-cs"/>
                        </a:rPr>
                        <a:t>ZŠ Háj ve Slezsku – Modernizujeme školu</a:t>
                      </a:r>
                      <a:endParaRPr lang="cs-CZ" sz="1400" dirty="0"/>
                    </a:p>
                  </a:txBody>
                  <a:tcPr/>
                </a:tc>
              </a:tr>
              <a:tr h="281001">
                <a:tc>
                  <a:txBody>
                    <a:bodyPr/>
                    <a:lstStyle/>
                    <a:p>
                      <a:r>
                        <a:rPr lang="cs-CZ" sz="1400" b="1" kern="1200" dirty="0" smtClean="0">
                          <a:solidFill>
                            <a:schemeClr val="dk1"/>
                          </a:solidFill>
                          <a:effectLst/>
                          <a:latin typeface="+mn-lt"/>
                          <a:ea typeface="+mn-ea"/>
                          <a:cs typeface="+mn-cs"/>
                        </a:rPr>
                        <a:t>Číslo projektu:</a:t>
                      </a:r>
                      <a:endParaRPr lang="cs-CZ" sz="1400" dirty="0"/>
                    </a:p>
                  </a:txBody>
                  <a:tcPr/>
                </a:tc>
                <a:tc>
                  <a:txBody>
                    <a:bodyPr/>
                    <a:lstStyle/>
                    <a:p>
                      <a:r>
                        <a:rPr lang="cs-CZ" sz="1400" b="1" kern="1200" dirty="0" smtClean="0">
                          <a:solidFill>
                            <a:schemeClr val="dk1"/>
                          </a:solidFill>
                          <a:effectLst/>
                          <a:latin typeface="+mn-lt"/>
                          <a:ea typeface="+mn-ea"/>
                          <a:cs typeface="+mn-cs"/>
                        </a:rPr>
                        <a:t>CZ.1.07/1.4.00/21.3459</a:t>
                      </a:r>
                      <a:endParaRPr lang="cs-CZ" sz="1400" dirty="0"/>
                    </a:p>
                  </a:txBody>
                  <a:tcPr/>
                </a:tc>
              </a:tr>
              <a:tr h="281001">
                <a:tc>
                  <a:txBody>
                    <a:bodyPr/>
                    <a:lstStyle/>
                    <a:p>
                      <a:r>
                        <a:rPr lang="cs-CZ" sz="1400" b="1" kern="1200" dirty="0" smtClean="0">
                          <a:solidFill>
                            <a:schemeClr val="dk1"/>
                          </a:solidFill>
                          <a:effectLst/>
                          <a:latin typeface="+mn-lt"/>
                          <a:ea typeface="+mn-ea"/>
                          <a:cs typeface="+mn-cs"/>
                        </a:rPr>
                        <a:t>Oblast podpory:</a:t>
                      </a:r>
                      <a:endParaRPr lang="cs-CZ" sz="1400" dirty="0"/>
                    </a:p>
                  </a:txBody>
                  <a:tcPr/>
                </a:tc>
                <a:tc>
                  <a:txBody>
                    <a:bodyPr/>
                    <a:lstStyle/>
                    <a:p>
                      <a:pPr>
                        <a:lnSpc>
                          <a:spcPct val="115000"/>
                        </a:lnSpc>
                        <a:spcAft>
                          <a:spcPts val="0"/>
                        </a:spcAft>
                      </a:pPr>
                      <a:r>
                        <a:rPr lang="cs-CZ" sz="1400" b="1" dirty="0">
                          <a:effectLst/>
                          <a:latin typeface="Calibri"/>
                          <a:ea typeface="Calibri"/>
                          <a:cs typeface="Times New Roman"/>
                        </a:rPr>
                        <a:t>Zlepšení podmínek pro vzdělávání na základních školách</a:t>
                      </a:r>
                      <a:endParaRPr lang="cs-CZ" sz="1400" dirty="0">
                        <a:effectLst/>
                        <a:latin typeface="Calibri"/>
                        <a:ea typeface="Calibri"/>
                        <a:cs typeface="Times New Roman"/>
                      </a:endParaRPr>
                    </a:p>
                    <a:p>
                      <a:pPr>
                        <a:lnSpc>
                          <a:spcPct val="115000"/>
                        </a:lnSpc>
                        <a:spcAft>
                          <a:spcPts val="0"/>
                        </a:spcAft>
                      </a:pPr>
                      <a:r>
                        <a:rPr lang="cs-CZ" sz="1400" b="1" dirty="0">
                          <a:effectLst/>
                          <a:latin typeface="Calibri"/>
                          <a:ea typeface="Calibri"/>
                          <a:cs typeface="Times New Roman"/>
                        </a:rPr>
                        <a:t>Vzdělávání pro konkurenceschopnost</a:t>
                      </a:r>
                      <a:endParaRPr lang="cs-CZ" sz="1400" dirty="0">
                        <a:effectLst/>
                        <a:latin typeface="Calibri"/>
                        <a:ea typeface="Calibri"/>
                        <a:cs typeface="Times New Roman"/>
                      </a:endParaRPr>
                    </a:p>
                    <a:p>
                      <a:pPr>
                        <a:lnSpc>
                          <a:spcPct val="115000"/>
                        </a:lnSpc>
                        <a:spcAft>
                          <a:spcPts val="0"/>
                        </a:spcAft>
                      </a:pPr>
                      <a:r>
                        <a:rPr lang="cs-CZ" sz="1400" b="1" dirty="0">
                          <a:effectLst/>
                          <a:latin typeface="Calibri"/>
                          <a:ea typeface="Calibri"/>
                          <a:cs typeface="Times New Roman"/>
                        </a:rPr>
                        <a:t>č. výzvy 21, prior.  osa 7.1.  Počáteční vzdělávání</a:t>
                      </a:r>
                      <a:endParaRPr lang="cs-CZ" sz="1400" dirty="0">
                        <a:effectLst/>
                        <a:latin typeface="Calibri"/>
                        <a:ea typeface="Calibri"/>
                        <a:cs typeface="Times New Roman"/>
                      </a:endParaRPr>
                    </a:p>
                  </a:txBody>
                  <a:tcPr marL="68580" marR="68580" marT="0" marB="0"/>
                </a:tc>
              </a:tr>
              <a:tr h="342880">
                <a:tc>
                  <a:txBody>
                    <a:bodyPr/>
                    <a:lstStyle/>
                    <a:p>
                      <a:pPr>
                        <a:lnSpc>
                          <a:spcPct val="115000"/>
                        </a:lnSpc>
                        <a:spcAft>
                          <a:spcPts val="0"/>
                        </a:spcAft>
                      </a:pPr>
                      <a:r>
                        <a:rPr lang="cs-CZ" sz="1400" b="1" dirty="0">
                          <a:effectLst/>
                          <a:latin typeface="Calibri"/>
                          <a:ea typeface="Calibri"/>
                          <a:cs typeface="Times New Roman"/>
                        </a:rPr>
                        <a:t>Výuková oblast:</a:t>
                      </a:r>
                      <a:endParaRPr lang="cs-CZ" sz="1400" dirty="0">
                        <a:effectLst/>
                        <a:latin typeface="Calibri"/>
                        <a:ea typeface="Calibri"/>
                        <a:cs typeface="Times New Roman"/>
                      </a:endParaRPr>
                    </a:p>
                  </a:txBody>
                  <a:tcPr marL="68580" marR="68580" marT="0" marB="0"/>
                </a:tc>
                <a:tc>
                  <a:txBody>
                    <a:bodyPr/>
                    <a:lstStyle/>
                    <a:p>
                      <a:r>
                        <a:rPr lang="cs-CZ" sz="1400" b="1" dirty="0" smtClean="0">
                          <a:latin typeface="Times New Roman" pitchFamily="18" charset="0"/>
                          <a:cs typeface="Times New Roman" pitchFamily="18" charset="0"/>
                        </a:rPr>
                        <a:t>Člověk</a:t>
                      </a:r>
                      <a:r>
                        <a:rPr lang="cs-CZ" sz="1400" b="1" baseline="0" dirty="0" smtClean="0">
                          <a:latin typeface="Times New Roman" pitchFamily="18" charset="0"/>
                          <a:cs typeface="Times New Roman" pitchFamily="18" charset="0"/>
                        </a:rPr>
                        <a:t> a jeho svět</a:t>
                      </a:r>
                      <a:endParaRPr lang="cs-CZ" sz="1400" b="1" dirty="0">
                        <a:latin typeface="Times New Roman" pitchFamily="18" charset="0"/>
                        <a:cs typeface="Times New Roman" pitchFamily="18" charset="0"/>
                      </a:endParaRPr>
                    </a:p>
                  </a:txBody>
                  <a:tcPr/>
                </a:tc>
              </a:tr>
              <a:tr h="281001">
                <a:tc>
                  <a:txBody>
                    <a:bodyPr/>
                    <a:lstStyle/>
                    <a:p>
                      <a:pPr>
                        <a:lnSpc>
                          <a:spcPct val="115000"/>
                        </a:lnSpc>
                        <a:spcAft>
                          <a:spcPts val="0"/>
                        </a:spcAft>
                      </a:pPr>
                      <a:r>
                        <a:rPr lang="cs-CZ" sz="1400" b="1" dirty="0">
                          <a:effectLst/>
                          <a:latin typeface="Calibri"/>
                          <a:ea typeface="Calibri"/>
                          <a:cs typeface="Times New Roman"/>
                        </a:rPr>
                        <a:t>Číslo materiálu:</a:t>
                      </a:r>
                      <a:endParaRPr lang="cs-CZ" sz="1400" dirty="0">
                        <a:effectLst/>
                        <a:latin typeface="Calibri"/>
                        <a:ea typeface="Calibri"/>
                        <a:cs typeface="Times New Roman"/>
                      </a:endParaRPr>
                    </a:p>
                  </a:txBody>
                  <a:tcPr marL="68580" marR="68580" marT="0" marB="0"/>
                </a:tc>
                <a:tc>
                  <a:txBody>
                    <a:bodyPr/>
                    <a:lstStyle/>
                    <a:p>
                      <a:r>
                        <a:rPr lang="cs-CZ" sz="1400" b="1" smtClean="0">
                          <a:latin typeface="Times New Roman" pitchFamily="18" charset="0"/>
                          <a:cs typeface="Times New Roman" pitchFamily="18" charset="0"/>
                        </a:rPr>
                        <a:t>VY_12_INOVACE_254</a:t>
                      </a:r>
                      <a:endParaRPr lang="cs-CZ" sz="1400" b="1" dirty="0">
                        <a:latin typeface="Times New Roman" pitchFamily="18" charset="0"/>
                        <a:cs typeface="Times New Roman" pitchFamily="18" charset="0"/>
                      </a:endParaRPr>
                    </a:p>
                  </a:txBody>
                  <a:tcPr/>
                </a:tc>
              </a:tr>
              <a:tr h="281001">
                <a:tc>
                  <a:txBody>
                    <a:bodyPr/>
                    <a:lstStyle/>
                    <a:p>
                      <a:pPr>
                        <a:lnSpc>
                          <a:spcPct val="115000"/>
                        </a:lnSpc>
                        <a:spcAft>
                          <a:spcPts val="0"/>
                        </a:spcAft>
                      </a:pPr>
                      <a:r>
                        <a:rPr lang="cs-CZ" sz="1400" b="1" dirty="0">
                          <a:effectLst/>
                          <a:latin typeface="Calibri"/>
                          <a:ea typeface="Calibri"/>
                          <a:cs typeface="Times New Roman"/>
                        </a:rPr>
                        <a:t>Ročník:</a:t>
                      </a:r>
                      <a:endParaRPr lang="cs-CZ" sz="1400" dirty="0">
                        <a:effectLst/>
                        <a:latin typeface="Calibri"/>
                        <a:ea typeface="Calibri"/>
                        <a:cs typeface="Times New Roman"/>
                      </a:endParaRPr>
                    </a:p>
                  </a:txBody>
                  <a:tcPr marL="68580" marR="68580" marT="0" marB="0"/>
                </a:tc>
                <a:tc>
                  <a:txBody>
                    <a:bodyPr/>
                    <a:lstStyle/>
                    <a:p>
                      <a:r>
                        <a:rPr lang="cs-CZ" sz="1400" b="1" dirty="0" smtClean="0">
                          <a:latin typeface="Times New Roman" pitchFamily="18" charset="0"/>
                          <a:cs typeface="Times New Roman" pitchFamily="18" charset="0"/>
                        </a:rPr>
                        <a:t>5.</a:t>
                      </a:r>
                      <a:endParaRPr lang="cs-CZ" sz="1400" b="1" dirty="0">
                        <a:latin typeface="Times New Roman" pitchFamily="18" charset="0"/>
                        <a:cs typeface="Times New Roman" pitchFamily="18" charset="0"/>
                      </a:endParaRPr>
                    </a:p>
                  </a:txBody>
                  <a:tcPr/>
                </a:tc>
              </a:tr>
              <a:tr h="281001">
                <a:tc>
                  <a:txBody>
                    <a:bodyPr/>
                    <a:lstStyle/>
                    <a:p>
                      <a:pPr>
                        <a:lnSpc>
                          <a:spcPct val="115000"/>
                        </a:lnSpc>
                        <a:spcAft>
                          <a:spcPts val="0"/>
                        </a:spcAft>
                      </a:pPr>
                      <a:r>
                        <a:rPr lang="cs-CZ" sz="1400" b="1" dirty="0">
                          <a:effectLst/>
                          <a:latin typeface="Calibri"/>
                          <a:ea typeface="Calibri"/>
                          <a:cs typeface="Times New Roman"/>
                        </a:rPr>
                        <a:t>Sada:</a:t>
                      </a:r>
                      <a:endParaRPr lang="cs-CZ" sz="1400" dirty="0">
                        <a:effectLst/>
                        <a:latin typeface="Calibri"/>
                        <a:ea typeface="Calibri"/>
                        <a:cs typeface="Times New Roman"/>
                      </a:endParaRPr>
                    </a:p>
                  </a:txBody>
                  <a:tcPr marL="68580" marR="68580" marT="0" marB="0"/>
                </a:tc>
                <a:tc>
                  <a:txBody>
                    <a:bodyPr/>
                    <a:lstStyle/>
                    <a:p>
                      <a:r>
                        <a:rPr lang="cs-CZ" sz="1400" b="1" dirty="0" smtClean="0">
                          <a:latin typeface="Times New Roman" pitchFamily="18" charset="0"/>
                          <a:cs typeface="Times New Roman" pitchFamily="18" charset="0"/>
                        </a:rPr>
                        <a:t>Vlastivěda</a:t>
                      </a:r>
                      <a:endParaRPr lang="cs-CZ" sz="1400" b="1" dirty="0">
                        <a:latin typeface="Times New Roman" pitchFamily="18" charset="0"/>
                        <a:cs typeface="Times New Roman" pitchFamily="18" charset="0"/>
                      </a:endParaRPr>
                    </a:p>
                  </a:txBody>
                  <a:tcPr/>
                </a:tc>
              </a:tr>
              <a:tr h="281001">
                <a:tc>
                  <a:txBody>
                    <a:bodyPr/>
                    <a:lstStyle/>
                    <a:p>
                      <a:pPr>
                        <a:lnSpc>
                          <a:spcPct val="115000"/>
                        </a:lnSpc>
                        <a:spcAft>
                          <a:spcPts val="0"/>
                        </a:spcAft>
                      </a:pPr>
                      <a:r>
                        <a:rPr lang="cs-CZ" sz="1400" b="1" dirty="0">
                          <a:effectLst/>
                          <a:latin typeface="Calibri"/>
                          <a:ea typeface="Calibri"/>
                          <a:cs typeface="Times New Roman"/>
                        </a:rPr>
                        <a:t>Druh:</a:t>
                      </a:r>
                      <a:endParaRPr lang="cs-CZ" sz="1400" dirty="0">
                        <a:effectLst/>
                        <a:latin typeface="Calibri"/>
                        <a:ea typeface="Calibri"/>
                        <a:cs typeface="Times New Roman"/>
                      </a:endParaRPr>
                    </a:p>
                  </a:txBody>
                  <a:tcPr marL="68580" marR="68580" marT="0" marB="0"/>
                </a:tc>
                <a:tc>
                  <a:txBody>
                    <a:bodyPr/>
                    <a:lstStyle/>
                    <a:p>
                      <a:r>
                        <a:rPr lang="cs-CZ" sz="1400" b="1" dirty="0" smtClean="0">
                          <a:latin typeface="Times New Roman" pitchFamily="18" charset="0"/>
                          <a:cs typeface="Times New Roman" pitchFamily="18" charset="0"/>
                        </a:rPr>
                        <a:t>prezentace</a:t>
                      </a:r>
                      <a:endParaRPr lang="cs-CZ" sz="1400" b="1" dirty="0">
                        <a:latin typeface="Times New Roman" pitchFamily="18" charset="0"/>
                        <a:cs typeface="Times New Roman" pitchFamily="18" charset="0"/>
                      </a:endParaRPr>
                    </a:p>
                  </a:txBody>
                  <a:tcPr/>
                </a:tc>
              </a:tr>
              <a:tr h="281001">
                <a:tc>
                  <a:txBody>
                    <a:bodyPr/>
                    <a:lstStyle/>
                    <a:p>
                      <a:pPr>
                        <a:lnSpc>
                          <a:spcPct val="115000"/>
                        </a:lnSpc>
                        <a:spcAft>
                          <a:spcPts val="0"/>
                        </a:spcAft>
                      </a:pPr>
                      <a:r>
                        <a:rPr lang="cs-CZ" sz="1400" b="1" dirty="0">
                          <a:effectLst/>
                          <a:latin typeface="Calibri"/>
                          <a:ea typeface="Calibri"/>
                          <a:cs typeface="Times New Roman"/>
                        </a:rPr>
                        <a:t>Autor:</a:t>
                      </a:r>
                      <a:endParaRPr lang="cs-CZ" sz="1400" dirty="0">
                        <a:effectLst/>
                        <a:latin typeface="Calibri"/>
                        <a:ea typeface="Calibri"/>
                        <a:cs typeface="Times New Roman"/>
                      </a:endParaRPr>
                    </a:p>
                  </a:txBody>
                  <a:tcPr marL="68580" marR="68580" marT="0" marB="0"/>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400" b="1" dirty="0" smtClean="0">
                          <a:latin typeface="Times New Roman" pitchFamily="18" charset="0"/>
                          <a:cs typeface="Times New Roman" pitchFamily="18" charset="0"/>
                        </a:rPr>
                        <a:t>Mgr. Gregorová Vladana</a:t>
                      </a:r>
                    </a:p>
                  </a:txBody>
                  <a:tcPr/>
                </a:tc>
              </a:tr>
              <a:tr h="281001">
                <a:tc>
                  <a:txBody>
                    <a:bodyPr/>
                    <a:lstStyle/>
                    <a:p>
                      <a:pPr>
                        <a:lnSpc>
                          <a:spcPct val="115000"/>
                        </a:lnSpc>
                        <a:spcAft>
                          <a:spcPts val="0"/>
                        </a:spcAft>
                      </a:pPr>
                      <a:r>
                        <a:rPr lang="cs-CZ" sz="1400" b="1" dirty="0">
                          <a:effectLst/>
                          <a:latin typeface="Calibri"/>
                          <a:ea typeface="Calibri"/>
                          <a:cs typeface="Times New Roman"/>
                        </a:rPr>
                        <a:t>Název:</a:t>
                      </a:r>
                      <a:endParaRPr lang="cs-CZ" sz="1400" dirty="0">
                        <a:effectLst/>
                        <a:latin typeface="Calibri"/>
                        <a:ea typeface="Calibri"/>
                        <a:cs typeface="Times New Roman"/>
                      </a:endParaRPr>
                    </a:p>
                  </a:txBody>
                  <a:tcPr marL="68580" marR="68580" marT="0" marB="0"/>
                </a:tc>
                <a:tc>
                  <a:txBody>
                    <a:bodyPr/>
                    <a:lstStyle/>
                    <a:p>
                      <a:r>
                        <a:rPr lang="cs-CZ" sz="1400" b="1" dirty="0" smtClean="0">
                          <a:latin typeface="Times New Roman" pitchFamily="18" charset="0"/>
                          <a:cs typeface="Times New Roman" pitchFamily="18" charset="0"/>
                        </a:rPr>
                        <a:t>Jihomoravský</a:t>
                      </a:r>
                      <a:r>
                        <a:rPr lang="cs-CZ" sz="1400" b="1" baseline="0" dirty="0" smtClean="0">
                          <a:latin typeface="Times New Roman" pitchFamily="18" charset="0"/>
                          <a:cs typeface="Times New Roman" pitchFamily="18" charset="0"/>
                        </a:rPr>
                        <a:t> kraj</a:t>
                      </a:r>
                      <a:endParaRPr lang="cs-CZ" sz="1400" b="1" dirty="0">
                        <a:latin typeface="Times New Roman" pitchFamily="18" charset="0"/>
                        <a:cs typeface="Times New Roman" pitchFamily="18" charset="0"/>
                      </a:endParaRPr>
                    </a:p>
                  </a:txBody>
                  <a:tcPr/>
                </a:tc>
              </a:tr>
              <a:tr h="281001">
                <a:tc>
                  <a:txBody>
                    <a:bodyPr/>
                    <a:lstStyle/>
                    <a:p>
                      <a:pPr>
                        <a:lnSpc>
                          <a:spcPct val="115000"/>
                        </a:lnSpc>
                        <a:spcAft>
                          <a:spcPts val="0"/>
                        </a:spcAft>
                      </a:pPr>
                      <a:r>
                        <a:rPr lang="cs-CZ" sz="1400" b="1" dirty="0">
                          <a:effectLst/>
                          <a:latin typeface="Calibri"/>
                          <a:ea typeface="Calibri"/>
                          <a:cs typeface="Times New Roman"/>
                        </a:rPr>
                        <a:t>Anotace:</a:t>
                      </a:r>
                      <a:endParaRPr lang="cs-CZ" sz="1400" dirty="0">
                        <a:effectLst/>
                        <a:latin typeface="Calibri"/>
                        <a:ea typeface="Calibri"/>
                        <a:cs typeface="Times New Roman"/>
                      </a:endParaRPr>
                    </a:p>
                  </a:txBody>
                  <a:tcPr marL="68580" marR="68580" marT="0" marB="0"/>
                </a:tc>
                <a:tc>
                  <a:txBody>
                    <a:bodyPr/>
                    <a:lstStyle/>
                    <a:p>
                      <a:r>
                        <a:rPr lang="cs-CZ" sz="1400" b="1" dirty="0" smtClean="0">
                          <a:latin typeface="Times New Roman" pitchFamily="18" charset="0"/>
                          <a:cs typeface="Times New Roman" pitchFamily="18" charset="0"/>
                        </a:rPr>
                        <a:t>Žáci</a:t>
                      </a:r>
                      <a:r>
                        <a:rPr lang="cs-CZ" sz="1400" b="1" baseline="0" dirty="0" smtClean="0">
                          <a:latin typeface="Times New Roman" pitchFamily="18" charset="0"/>
                          <a:cs typeface="Times New Roman" pitchFamily="18" charset="0"/>
                        </a:rPr>
                        <a:t> získávají základní informace o Jihomoravském kraji doplněné mapkami, obrázky a zajímavostmi. Doporučená je práce s mapou, texty na podporu čtenářské gramotnosti.</a:t>
                      </a:r>
                      <a:endParaRPr lang="cs-CZ" sz="1400" b="1" dirty="0" smtClean="0">
                        <a:latin typeface="Times New Roman" pitchFamily="18" charset="0"/>
                        <a:cs typeface="Times New Roman" pitchFamily="18" charset="0"/>
                      </a:endParaRPr>
                    </a:p>
                    <a:p>
                      <a:endParaRPr lang="cs-CZ" sz="1400" b="1" dirty="0">
                        <a:latin typeface="Times New Roman" pitchFamily="18" charset="0"/>
                        <a:cs typeface="Times New Roman" pitchFamily="18" charset="0"/>
                      </a:endParaRPr>
                    </a:p>
                  </a:txBody>
                  <a:tcPr/>
                </a:tc>
              </a:tr>
              <a:tr h="281001">
                <a:tc>
                  <a:txBody>
                    <a:bodyPr/>
                    <a:lstStyle/>
                    <a:p>
                      <a:pPr>
                        <a:lnSpc>
                          <a:spcPct val="115000"/>
                        </a:lnSpc>
                        <a:spcAft>
                          <a:spcPts val="0"/>
                        </a:spcAft>
                      </a:pPr>
                      <a:r>
                        <a:rPr lang="cs-CZ" sz="1400" b="1" dirty="0">
                          <a:effectLst/>
                          <a:latin typeface="Calibri"/>
                          <a:ea typeface="Calibri"/>
                          <a:cs typeface="Times New Roman"/>
                        </a:rPr>
                        <a:t>Datum vytvoření:</a:t>
                      </a:r>
                      <a:endParaRPr lang="cs-CZ" sz="1400" dirty="0">
                        <a:effectLst/>
                        <a:latin typeface="Calibri"/>
                        <a:ea typeface="Calibri"/>
                        <a:cs typeface="Times New Roman"/>
                      </a:endParaRPr>
                    </a:p>
                  </a:txBody>
                  <a:tcPr marL="68580" marR="68580" marT="0" marB="0"/>
                </a:tc>
                <a:tc>
                  <a:txBody>
                    <a:bodyPr/>
                    <a:lstStyle/>
                    <a:p>
                      <a:r>
                        <a:rPr lang="cs-CZ" sz="1400" b="1" dirty="0" smtClean="0">
                          <a:latin typeface="Times New Roman" pitchFamily="18" charset="0"/>
                          <a:cs typeface="Times New Roman" pitchFamily="18" charset="0"/>
                        </a:rPr>
                        <a:t>15.3.2013</a:t>
                      </a:r>
                      <a:endParaRPr lang="cs-CZ" sz="1400" b="1" dirty="0">
                        <a:latin typeface="Times New Roman" pitchFamily="18" charset="0"/>
                        <a:cs typeface="Times New Roman" pitchFamily="18" charset="0"/>
                      </a:endParaRPr>
                    </a:p>
                  </a:txBody>
                  <a:tcPr/>
                </a:tc>
              </a:tr>
              <a:tr h="281001">
                <a:tc>
                  <a:txBody>
                    <a:bodyPr/>
                    <a:lstStyle/>
                    <a:p>
                      <a:pPr>
                        <a:lnSpc>
                          <a:spcPct val="115000"/>
                        </a:lnSpc>
                        <a:spcAft>
                          <a:spcPts val="0"/>
                        </a:spcAft>
                      </a:pPr>
                      <a:r>
                        <a:rPr lang="cs-CZ" sz="1400" b="1" dirty="0">
                          <a:effectLst/>
                          <a:latin typeface="Calibri"/>
                          <a:ea typeface="Calibri"/>
                          <a:cs typeface="Times New Roman"/>
                        </a:rPr>
                        <a:t>Datum ověření:</a:t>
                      </a:r>
                      <a:endParaRPr lang="cs-CZ" sz="1400" dirty="0">
                        <a:effectLst/>
                        <a:latin typeface="Calibri"/>
                        <a:ea typeface="Calibri"/>
                        <a:cs typeface="Times New Roman"/>
                      </a:endParaRPr>
                    </a:p>
                  </a:txBody>
                  <a:tcPr marL="68580" marR="68580" marT="0" marB="0"/>
                </a:tc>
                <a:tc>
                  <a:txBody>
                    <a:bodyPr/>
                    <a:lstStyle/>
                    <a:p>
                      <a:endParaRPr lang="cs-CZ" sz="1400" dirty="0"/>
                    </a:p>
                  </a:txBody>
                  <a:tcPr/>
                </a:tc>
              </a:tr>
            </a:tbl>
          </a:graphicData>
        </a:graphic>
      </p:graphicFrame>
      <p:pic>
        <p:nvPicPr>
          <p:cNvPr id="1026" name="Picture 2" descr="logo průhledné"/>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7812360" y="5933796"/>
            <a:ext cx="783800" cy="69308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 xmlns:p14="http://schemas.microsoft.com/office/powerpoint/2010/main" val="143379879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délník 4"/>
          <p:cNvSpPr/>
          <p:nvPr/>
        </p:nvSpPr>
        <p:spPr>
          <a:xfrm>
            <a:off x="1643042" y="928670"/>
            <a:ext cx="5904694" cy="1754326"/>
          </a:xfrm>
          <a:prstGeom prst="rect">
            <a:avLst/>
          </a:prstGeom>
          <a:noFill/>
        </p:spPr>
        <p:txBody>
          <a:bodyPr wrap="none" lIns="91440" tIns="45720" rIns="91440" bIns="45720">
            <a:spAutoFit/>
          </a:bodyPr>
          <a:lstStyle/>
          <a:p>
            <a:pPr algn="ctr"/>
            <a:r>
              <a:rPr lang="cs-CZ" sz="5400" b="1" cap="none" spc="0" dirty="0" smtClean="0">
                <a:ln w="19050">
                  <a:solidFill>
                    <a:schemeClr val="tx2">
                      <a:tint val="1000"/>
                    </a:schemeClr>
                  </a:solidFill>
                  <a:prstDash val="solid"/>
                </a:ln>
                <a:solidFill>
                  <a:schemeClr val="accent3"/>
                </a:solidFill>
                <a:effectLst>
                  <a:outerShdw blurRad="38100" dist="38100" dir="2700000" algn="tl">
                    <a:srgbClr val="000000">
                      <a:alpha val="43137"/>
                    </a:srgbClr>
                  </a:outerShdw>
                </a:effectLst>
                <a:latin typeface="Times New Roman" pitchFamily="18" charset="0"/>
                <a:cs typeface="Times New Roman" pitchFamily="18" charset="0"/>
              </a:rPr>
              <a:t>JIHOMORAVSKÝ</a:t>
            </a:r>
          </a:p>
          <a:p>
            <a:pPr algn="ctr"/>
            <a:r>
              <a:rPr lang="cs-CZ" sz="5400" b="1" dirty="0" smtClean="0">
                <a:ln w="19050">
                  <a:solidFill>
                    <a:schemeClr val="tx2">
                      <a:tint val="1000"/>
                    </a:schemeClr>
                  </a:solidFill>
                  <a:prstDash val="solid"/>
                </a:ln>
                <a:solidFill>
                  <a:schemeClr val="accent3"/>
                </a:solidFill>
                <a:effectLst>
                  <a:outerShdw blurRad="38100" dist="38100" dir="2700000" algn="tl">
                    <a:srgbClr val="000000">
                      <a:alpha val="43137"/>
                    </a:srgbClr>
                  </a:outerShdw>
                </a:effectLst>
                <a:latin typeface="Times New Roman" pitchFamily="18" charset="0"/>
                <a:cs typeface="Times New Roman" pitchFamily="18" charset="0"/>
              </a:rPr>
              <a:t>KRAJ</a:t>
            </a:r>
            <a:endParaRPr lang="cs-CZ" sz="5400" b="1" cap="none" spc="0" dirty="0">
              <a:ln w="19050">
                <a:solidFill>
                  <a:schemeClr val="tx2">
                    <a:tint val="1000"/>
                  </a:schemeClr>
                </a:solidFill>
                <a:prstDash val="solid"/>
              </a:ln>
              <a:solidFill>
                <a:schemeClr val="accent3"/>
              </a:solidFill>
              <a:effectLst>
                <a:outerShdw blurRad="38100" dist="38100" dir="2700000" algn="tl">
                  <a:srgbClr val="000000">
                    <a:alpha val="43137"/>
                  </a:srgbClr>
                </a:outerShdw>
              </a:effectLst>
              <a:latin typeface="Times New Roman" pitchFamily="18" charset="0"/>
              <a:cs typeface="Times New Roman" pitchFamily="18" charset="0"/>
            </a:endParaRPr>
          </a:p>
        </p:txBody>
      </p:sp>
      <p:pic>
        <p:nvPicPr>
          <p:cNvPr id="19458" name="Picture 2" descr="http://wiki.rvp.cz/@api/deki/files/8455/=800px-Jihomoravsky_kraj.svg.png"/>
          <p:cNvPicPr>
            <a:picLocks noChangeAspect="1" noChangeArrowheads="1"/>
          </p:cNvPicPr>
          <p:nvPr/>
        </p:nvPicPr>
        <p:blipFill>
          <a:blip r:embed="rId2"/>
          <a:srcRect/>
          <a:stretch>
            <a:fillRect/>
          </a:stretch>
        </p:blipFill>
        <p:spPr bwMode="auto">
          <a:xfrm>
            <a:off x="857224" y="2643182"/>
            <a:ext cx="6972300" cy="3990976"/>
          </a:xfrm>
          <a:prstGeom prst="rect">
            <a:avLst/>
          </a:prstGeom>
          <a:noFill/>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214282" y="142852"/>
            <a:ext cx="8759129" cy="1631216"/>
          </a:xfrm>
          <a:prstGeom prst="rect">
            <a:avLst/>
          </a:prstGeom>
          <a:ln>
            <a:solidFill>
              <a:srgbClr val="7030A0"/>
            </a:solidFill>
          </a:ln>
        </p:spPr>
        <p:style>
          <a:lnRef idx="1">
            <a:schemeClr val="accent2"/>
          </a:lnRef>
          <a:fillRef idx="2">
            <a:schemeClr val="accent2"/>
          </a:fillRef>
          <a:effectRef idx="1">
            <a:schemeClr val="accent2"/>
          </a:effectRef>
          <a:fontRef idx="minor">
            <a:schemeClr val="dk1"/>
          </a:fontRef>
        </p:style>
        <p:txBody>
          <a:bodyPr wrap="none" rtlCol="0">
            <a:spAutoFit/>
          </a:bodyPr>
          <a:lstStyle/>
          <a:p>
            <a:r>
              <a:rPr lang="cs-CZ" sz="2000" b="1" u="sng" dirty="0" smtClean="0">
                <a:latin typeface="Times New Roman" pitchFamily="18" charset="0"/>
                <a:cs typeface="Times New Roman" pitchFamily="18" charset="0"/>
              </a:rPr>
              <a:t>Pojmy na mapě- vyhledej:</a:t>
            </a:r>
          </a:p>
          <a:p>
            <a:r>
              <a:rPr lang="cs-CZ" sz="2000" u="sng" dirty="0">
                <a:latin typeface="Times New Roman" pitchFamily="18" charset="0"/>
                <a:cs typeface="Times New Roman" pitchFamily="18" charset="0"/>
              </a:rPr>
              <a:t>m</a:t>
            </a:r>
            <a:r>
              <a:rPr lang="cs-CZ" sz="2000" u="sng" dirty="0" smtClean="0">
                <a:latin typeface="Times New Roman" pitchFamily="18" charset="0"/>
                <a:cs typeface="Times New Roman" pitchFamily="18" charset="0"/>
              </a:rPr>
              <a:t>ěsta: </a:t>
            </a:r>
            <a:r>
              <a:rPr lang="cs-CZ" sz="2000" dirty="0" smtClean="0">
                <a:latin typeface="Times New Roman" pitchFamily="18" charset="0"/>
                <a:cs typeface="Times New Roman" pitchFamily="18" charset="0"/>
              </a:rPr>
              <a:t>Blansko, Břeclav, Hodonín, Znojmo, Vyškov</a:t>
            </a:r>
          </a:p>
          <a:p>
            <a:r>
              <a:rPr lang="cs-CZ" sz="2000" u="sng" dirty="0">
                <a:latin typeface="Times New Roman" pitchFamily="18" charset="0"/>
                <a:cs typeface="Times New Roman" pitchFamily="18" charset="0"/>
              </a:rPr>
              <a:t>p</a:t>
            </a:r>
            <a:r>
              <a:rPr lang="cs-CZ" sz="2000" u="sng" dirty="0" smtClean="0">
                <a:latin typeface="Times New Roman" pitchFamily="18" charset="0"/>
                <a:cs typeface="Times New Roman" pitchFamily="18" charset="0"/>
              </a:rPr>
              <a:t>ovrch:</a:t>
            </a:r>
            <a:r>
              <a:rPr lang="cs-CZ" sz="2000" dirty="0" smtClean="0">
                <a:latin typeface="Times New Roman" pitchFamily="18" charset="0"/>
                <a:cs typeface="Times New Roman" pitchFamily="18" charset="0"/>
              </a:rPr>
              <a:t> Dyjsko – svratecký úval, Dolnomoravský úval, Moravský kras, Drahanská </a:t>
            </a:r>
          </a:p>
          <a:p>
            <a:r>
              <a:rPr lang="cs-CZ" sz="2000" dirty="0">
                <a:latin typeface="Times New Roman" pitchFamily="18" charset="0"/>
                <a:cs typeface="Times New Roman" pitchFamily="18" charset="0"/>
              </a:rPr>
              <a:t>v</a:t>
            </a:r>
            <a:r>
              <a:rPr lang="cs-CZ" sz="2000" dirty="0" smtClean="0">
                <a:latin typeface="Times New Roman" pitchFamily="18" charset="0"/>
                <a:cs typeface="Times New Roman" pitchFamily="18" charset="0"/>
              </a:rPr>
              <a:t>rchovina</a:t>
            </a:r>
          </a:p>
          <a:p>
            <a:r>
              <a:rPr lang="cs-CZ" sz="2000" u="sng" dirty="0">
                <a:latin typeface="Times New Roman" pitchFamily="18" charset="0"/>
                <a:cs typeface="Times New Roman" pitchFamily="18" charset="0"/>
              </a:rPr>
              <a:t>v</a:t>
            </a:r>
            <a:r>
              <a:rPr lang="cs-CZ" sz="2000" u="sng" dirty="0" smtClean="0">
                <a:latin typeface="Times New Roman" pitchFamily="18" charset="0"/>
                <a:cs typeface="Times New Roman" pitchFamily="18" charset="0"/>
              </a:rPr>
              <a:t>odstvo: </a:t>
            </a:r>
            <a:r>
              <a:rPr lang="cs-CZ" sz="2000" dirty="0" smtClean="0">
                <a:latin typeface="Times New Roman" pitchFamily="18" charset="0"/>
                <a:cs typeface="Times New Roman" pitchFamily="18" charset="0"/>
              </a:rPr>
              <a:t>Morava, Dyje, Nové Mlýny, Vranov</a:t>
            </a:r>
            <a:endParaRPr lang="cs-CZ" sz="2000" dirty="0">
              <a:latin typeface="Times New Roman" pitchFamily="18" charset="0"/>
              <a:cs typeface="Times New Roman" pitchFamily="18" charset="0"/>
            </a:endParaRPr>
          </a:p>
        </p:txBody>
      </p:sp>
      <p:sp>
        <p:nvSpPr>
          <p:cNvPr id="3" name="Obdélník 2"/>
          <p:cNvSpPr/>
          <p:nvPr/>
        </p:nvSpPr>
        <p:spPr>
          <a:xfrm>
            <a:off x="3143240" y="2000240"/>
            <a:ext cx="1802096" cy="923330"/>
          </a:xfrm>
          <a:prstGeom prst="rect">
            <a:avLst/>
          </a:prstGeom>
          <a:noFill/>
        </p:spPr>
        <p:txBody>
          <a:bodyPr wrap="none" lIns="91440" tIns="45720" rIns="91440" bIns="45720">
            <a:spAutoFit/>
          </a:bodyPr>
          <a:lstStyle/>
          <a:p>
            <a:pPr algn="ctr"/>
            <a:r>
              <a:rPr lang="cs-CZ" sz="5400" b="1" cap="none" spc="0" dirty="0" smtClean="0">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rPr>
              <a:t>Brno</a:t>
            </a:r>
            <a:endParaRPr lang="cs-CZ" sz="5400" b="1" cap="none" spc="0" dirty="0">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endParaRPr>
          </a:p>
        </p:txBody>
      </p:sp>
      <p:sp>
        <p:nvSpPr>
          <p:cNvPr id="4" name="TextovéPole 3"/>
          <p:cNvSpPr txBox="1"/>
          <p:nvPr/>
        </p:nvSpPr>
        <p:spPr>
          <a:xfrm>
            <a:off x="285736" y="3357562"/>
            <a:ext cx="8572528" cy="2339102"/>
          </a:xfrm>
          <a:prstGeom prst="rect">
            <a:avLst/>
          </a:prstGeom>
          <a:noFill/>
        </p:spPr>
        <p:txBody>
          <a:bodyPr wrap="square" rtlCol="0">
            <a:spAutoFit/>
          </a:bodyPr>
          <a:lstStyle/>
          <a:p>
            <a:pPr algn="ctr">
              <a:buFontTx/>
              <a:buChar char="-"/>
            </a:pPr>
            <a:r>
              <a:rPr lang="cs-CZ" sz="3200" b="1" dirty="0" smtClean="0">
                <a:solidFill>
                  <a:srgbClr val="FFC000"/>
                </a:solidFill>
                <a:latin typeface="Times New Roman" pitchFamily="18" charset="0"/>
                <a:cs typeface="Times New Roman" pitchFamily="18" charset="0"/>
              </a:rPr>
              <a:t>  krajským městem Jihomoravského kraje</a:t>
            </a:r>
          </a:p>
          <a:p>
            <a:pPr algn="ctr">
              <a:buFontTx/>
              <a:buChar char="-"/>
            </a:pPr>
            <a:r>
              <a:rPr lang="cs-CZ" sz="3200" b="1" dirty="0" smtClean="0">
                <a:solidFill>
                  <a:srgbClr val="FFC000"/>
                </a:solidFill>
                <a:latin typeface="Times New Roman" pitchFamily="18" charset="0"/>
                <a:cs typeface="Times New Roman" pitchFamily="18" charset="0"/>
              </a:rPr>
              <a:t> počet obyvatel zhruba 400 tis.</a:t>
            </a:r>
          </a:p>
          <a:p>
            <a:pPr algn="ctr">
              <a:buFontTx/>
              <a:buChar char="-"/>
            </a:pPr>
            <a:r>
              <a:rPr lang="cs-CZ" sz="3200" b="1" dirty="0" smtClean="0">
                <a:solidFill>
                  <a:srgbClr val="FFC000"/>
                </a:solidFill>
                <a:latin typeface="Times New Roman" pitchFamily="18" charset="0"/>
                <a:cs typeface="Times New Roman" pitchFamily="18" charset="0"/>
              </a:rPr>
              <a:t>  v Brně studoval Leoš Janáček – hud.skladatel</a:t>
            </a:r>
          </a:p>
          <a:p>
            <a:pPr algn="ctr"/>
            <a:r>
              <a:rPr lang="cs-CZ" sz="3200" b="1" dirty="0" smtClean="0">
                <a:solidFill>
                  <a:srgbClr val="FFC000"/>
                </a:solidFill>
                <a:latin typeface="Times New Roman" pitchFamily="18" charset="0"/>
                <a:cs typeface="Times New Roman" pitchFamily="18" charset="0"/>
              </a:rPr>
              <a:t>-  je centrem soudní moci ČR</a:t>
            </a:r>
          </a:p>
          <a:p>
            <a:pPr>
              <a:buFontTx/>
              <a:buChar char="-"/>
            </a:pPr>
            <a:endParaRPr lang="cs-CZ" dirty="0" smtClean="0">
              <a:solidFill>
                <a:srgbClr val="FFC000"/>
              </a:solidFill>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délník 2"/>
          <p:cNvSpPr/>
          <p:nvPr/>
        </p:nvSpPr>
        <p:spPr>
          <a:xfrm>
            <a:off x="285720" y="785794"/>
            <a:ext cx="3133679" cy="923330"/>
          </a:xfrm>
          <a:prstGeom prst="rect">
            <a:avLst/>
          </a:prstGeom>
          <a:noFill/>
        </p:spPr>
        <p:txBody>
          <a:bodyPr wrap="none" lIns="91440" tIns="45720" rIns="91440" bIns="45720">
            <a:spAutoFit/>
          </a:bodyPr>
          <a:lstStyle/>
          <a:p>
            <a:pPr algn="ctr"/>
            <a:r>
              <a:rPr lang="cs-CZ" sz="5400" b="1" dirty="0" smtClean="0">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rPr>
              <a:t>POVRCH</a:t>
            </a:r>
            <a:endParaRPr lang="cs-CZ" sz="5400" b="1" cap="none" spc="0" dirty="0">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endParaRPr>
          </a:p>
        </p:txBody>
      </p:sp>
      <p:sp>
        <p:nvSpPr>
          <p:cNvPr id="4" name="TextovéPole 3"/>
          <p:cNvSpPr txBox="1"/>
          <p:nvPr/>
        </p:nvSpPr>
        <p:spPr>
          <a:xfrm>
            <a:off x="0" y="2643182"/>
            <a:ext cx="4257832" cy="2246769"/>
          </a:xfrm>
          <a:prstGeom prst="rect">
            <a:avLst/>
          </a:prstGeom>
          <a:noFill/>
        </p:spPr>
        <p:txBody>
          <a:bodyPr wrap="none" rtlCol="0">
            <a:spAutoFit/>
          </a:bodyPr>
          <a:lstStyle/>
          <a:p>
            <a:r>
              <a:rPr lang="cs-CZ" sz="2800" b="1" dirty="0" smtClean="0">
                <a:solidFill>
                  <a:srgbClr val="FFC000"/>
                </a:solidFill>
                <a:latin typeface="Times New Roman" pitchFamily="18" charset="0"/>
                <a:cs typeface="Times New Roman" pitchFamily="18" charset="0"/>
              </a:rPr>
              <a:t>Českomoravská vrchovina</a:t>
            </a:r>
          </a:p>
          <a:p>
            <a:r>
              <a:rPr lang="cs-CZ" sz="2800" b="1" dirty="0" smtClean="0">
                <a:solidFill>
                  <a:srgbClr val="FFC000"/>
                </a:solidFill>
                <a:latin typeface="Times New Roman" pitchFamily="18" charset="0"/>
                <a:cs typeface="Times New Roman" pitchFamily="18" charset="0"/>
              </a:rPr>
              <a:t>Dyjsko-svratecký úval,</a:t>
            </a:r>
          </a:p>
          <a:p>
            <a:r>
              <a:rPr lang="cs-CZ" sz="2800" b="1" dirty="0" smtClean="0">
                <a:solidFill>
                  <a:srgbClr val="FFC000"/>
                </a:solidFill>
                <a:latin typeface="Times New Roman" pitchFamily="18" charset="0"/>
                <a:cs typeface="Times New Roman" pitchFamily="18" charset="0"/>
              </a:rPr>
              <a:t>Dolnomoravský úval,</a:t>
            </a:r>
          </a:p>
          <a:p>
            <a:r>
              <a:rPr lang="cs-CZ" sz="2800" b="1" dirty="0" smtClean="0">
                <a:solidFill>
                  <a:srgbClr val="FFC000"/>
                </a:solidFill>
                <a:latin typeface="Times New Roman" pitchFamily="18" charset="0"/>
                <a:cs typeface="Times New Roman" pitchFamily="18" charset="0"/>
              </a:rPr>
              <a:t>Moravský kras,</a:t>
            </a:r>
          </a:p>
          <a:p>
            <a:r>
              <a:rPr lang="cs-CZ" sz="2800" b="1" dirty="0" smtClean="0">
                <a:solidFill>
                  <a:srgbClr val="FFC000"/>
                </a:solidFill>
                <a:latin typeface="Times New Roman" pitchFamily="18" charset="0"/>
                <a:cs typeface="Times New Roman" pitchFamily="18" charset="0"/>
              </a:rPr>
              <a:t>Drahanská vrchovina,</a:t>
            </a:r>
          </a:p>
        </p:txBody>
      </p:sp>
      <p:pic>
        <p:nvPicPr>
          <p:cNvPr id="14338" name="Picture 2" descr="https://upload.wikimedia.org/wikipedia/commons/1/1e/Map_Czech_Okres_JihomoravskyKraj.PNG"/>
          <p:cNvPicPr>
            <a:picLocks noChangeAspect="1" noChangeArrowheads="1"/>
          </p:cNvPicPr>
          <p:nvPr/>
        </p:nvPicPr>
        <p:blipFill>
          <a:blip r:embed="rId2"/>
          <a:srcRect/>
          <a:stretch>
            <a:fillRect/>
          </a:stretch>
        </p:blipFill>
        <p:spPr bwMode="auto">
          <a:xfrm>
            <a:off x="4143372" y="1142984"/>
            <a:ext cx="4857784" cy="4071942"/>
          </a:xfrm>
          <a:prstGeom prst="ellipse">
            <a:avLst/>
          </a:prstGeom>
          <a:ln>
            <a:noFill/>
          </a:ln>
          <a:effectLst>
            <a:softEdge rad="112500"/>
          </a:effectLst>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2643174" y="571480"/>
            <a:ext cx="3539943" cy="923330"/>
          </a:xfrm>
          <a:prstGeom prst="rect">
            <a:avLst/>
          </a:prstGeom>
          <a:noFill/>
        </p:spPr>
        <p:txBody>
          <a:bodyPr wrap="none" lIns="91440" tIns="45720" rIns="91440" bIns="45720">
            <a:spAutoFit/>
          </a:bodyPr>
          <a:lstStyle/>
          <a:p>
            <a:pPr algn="ctr"/>
            <a:r>
              <a:rPr lang="cs-CZ" sz="5400" b="1" dirty="0" smtClean="0">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rPr>
              <a:t>VODSTVO</a:t>
            </a:r>
            <a:endParaRPr lang="cs-CZ" sz="5400" b="1" cap="none" spc="0" dirty="0">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endParaRPr>
          </a:p>
        </p:txBody>
      </p:sp>
      <p:pic>
        <p:nvPicPr>
          <p:cNvPr id="3074" name="Picture 2" descr="http://www.pmo.cz/wp-content/uploads/2010/05/1_novemlyny2.jpg"/>
          <p:cNvPicPr>
            <a:picLocks noChangeAspect="1" noChangeArrowheads="1"/>
          </p:cNvPicPr>
          <p:nvPr/>
        </p:nvPicPr>
        <p:blipFill>
          <a:blip r:embed="rId2"/>
          <a:srcRect/>
          <a:stretch>
            <a:fillRect/>
          </a:stretch>
        </p:blipFill>
        <p:spPr bwMode="auto">
          <a:xfrm>
            <a:off x="2676525" y="1776407"/>
            <a:ext cx="6467475" cy="5081593"/>
          </a:xfrm>
          <a:prstGeom prst="rect">
            <a:avLst/>
          </a:prstGeom>
          <a:ln>
            <a:noFill/>
          </a:ln>
          <a:effectLst>
            <a:outerShdw blurRad="190500" algn="tl" rotWithShape="0">
              <a:srgbClr val="000000">
                <a:alpha val="70000"/>
              </a:srgbClr>
            </a:outerShdw>
            <a:softEdge rad="317500"/>
          </a:effectLst>
        </p:spPr>
      </p:pic>
      <p:sp>
        <p:nvSpPr>
          <p:cNvPr id="4" name="TextovéPole 3"/>
          <p:cNvSpPr txBox="1"/>
          <p:nvPr/>
        </p:nvSpPr>
        <p:spPr>
          <a:xfrm>
            <a:off x="0" y="1571612"/>
            <a:ext cx="3500430" cy="2062103"/>
          </a:xfrm>
          <a:prstGeom prst="rect">
            <a:avLst/>
          </a:prstGeom>
          <a:noFill/>
        </p:spPr>
        <p:txBody>
          <a:bodyPr wrap="square" rtlCol="0">
            <a:spAutoFit/>
          </a:bodyPr>
          <a:lstStyle/>
          <a:p>
            <a:pPr algn="ctr"/>
            <a:r>
              <a:rPr lang="cs-CZ" sz="3200" b="1" dirty="0" smtClean="0">
                <a:solidFill>
                  <a:srgbClr val="FFC000"/>
                </a:solidFill>
                <a:latin typeface="Times New Roman" pitchFamily="18" charset="0"/>
                <a:cs typeface="Times New Roman" pitchFamily="18" charset="0"/>
              </a:rPr>
              <a:t>Morava,</a:t>
            </a:r>
          </a:p>
          <a:p>
            <a:pPr algn="ctr"/>
            <a:r>
              <a:rPr lang="cs-CZ" sz="3200" b="1" dirty="0" smtClean="0">
                <a:solidFill>
                  <a:srgbClr val="FFC000"/>
                </a:solidFill>
                <a:latin typeface="Times New Roman" pitchFamily="18" charset="0"/>
                <a:cs typeface="Times New Roman" pitchFamily="18" charset="0"/>
              </a:rPr>
              <a:t>Dyje,</a:t>
            </a:r>
          </a:p>
          <a:p>
            <a:pPr algn="ctr"/>
            <a:r>
              <a:rPr lang="cs-CZ" sz="3200" b="1" dirty="0" smtClean="0">
                <a:solidFill>
                  <a:srgbClr val="FFC000"/>
                </a:solidFill>
                <a:latin typeface="Times New Roman" pitchFamily="18" charset="0"/>
                <a:cs typeface="Times New Roman" pitchFamily="18" charset="0"/>
              </a:rPr>
              <a:t>Vranovská </a:t>
            </a:r>
          </a:p>
          <a:p>
            <a:pPr algn="ctr"/>
            <a:r>
              <a:rPr lang="cs-CZ" sz="3200" b="1" dirty="0" smtClean="0">
                <a:solidFill>
                  <a:srgbClr val="FFC000"/>
                </a:solidFill>
                <a:latin typeface="Times New Roman" pitchFamily="18" charset="0"/>
                <a:cs typeface="Times New Roman" pitchFamily="18" charset="0"/>
              </a:rPr>
              <a:t>přehrada,</a:t>
            </a:r>
          </a:p>
        </p:txBody>
      </p:sp>
      <p:sp>
        <p:nvSpPr>
          <p:cNvPr id="5" name="TextovéPole 4"/>
          <p:cNvSpPr txBox="1"/>
          <p:nvPr/>
        </p:nvSpPr>
        <p:spPr>
          <a:xfrm>
            <a:off x="0" y="4357694"/>
            <a:ext cx="4144083" cy="1877437"/>
          </a:xfrm>
          <a:prstGeom prst="rect">
            <a:avLst/>
          </a:prstGeom>
          <a:noFill/>
        </p:spPr>
        <p:txBody>
          <a:bodyPr wrap="none" rtlCol="0">
            <a:spAutoFit/>
          </a:bodyPr>
          <a:lstStyle/>
          <a:p>
            <a:r>
              <a:rPr lang="cs-CZ" sz="3200" b="1" u="sng" dirty="0" smtClean="0">
                <a:solidFill>
                  <a:srgbClr val="FFC000"/>
                </a:solidFill>
                <a:latin typeface="Times New Roman" pitchFamily="18" charset="0"/>
                <a:cs typeface="Times New Roman" pitchFamily="18" charset="0"/>
              </a:rPr>
              <a:t>Nové Mlýny</a:t>
            </a:r>
          </a:p>
          <a:p>
            <a:pPr>
              <a:buFontTx/>
              <a:buChar char="-"/>
            </a:pPr>
            <a:r>
              <a:rPr lang="cs-CZ" sz="2800" b="1" dirty="0" smtClean="0">
                <a:solidFill>
                  <a:srgbClr val="FFC000"/>
                </a:solidFill>
                <a:latin typeface="Times New Roman" pitchFamily="18" charset="0"/>
                <a:cs typeface="Times New Roman" pitchFamily="18" charset="0"/>
              </a:rPr>
              <a:t> největší vodní plocha</a:t>
            </a:r>
          </a:p>
          <a:p>
            <a:r>
              <a:rPr lang="cs-CZ" sz="2800" b="1" dirty="0" smtClean="0">
                <a:solidFill>
                  <a:srgbClr val="FFC000"/>
                </a:solidFill>
                <a:latin typeface="Times New Roman" pitchFamily="18" charset="0"/>
                <a:cs typeface="Times New Roman" pitchFamily="18" charset="0"/>
              </a:rPr>
              <a:t> na Moravě  3227 hektarů</a:t>
            </a:r>
          </a:p>
          <a:p>
            <a:pPr>
              <a:buFontTx/>
              <a:buChar char="-"/>
            </a:pPr>
            <a:r>
              <a:rPr lang="cs-CZ" sz="2800" b="1" dirty="0">
                <a:solidFill>
                  <a:srgbClr val="FFC000"/>
                </a:solidFill>
                <a:latin typeface="Times New Roman" pitchFamily="18" charset="0"/>
                <a:cs typeface="Times New Roman" pitchFamily="18" charset="0"/>
              </a:rPr>
              <a:t> </a:t>
            </a:r>
            <a:r>
              <a:rPr lang="cs-CZ" sz="2800" b="1" dirty="0" smtClean="0">
                <a:solidFill>
                  <a:srgbClr val="FFC000"/>
                </a:solidFill>
                <a:latin typeface="Times New Roman" pitchFamily="18" charset="0"/>
                <a:cs typeface="Times New Roman" pitchFamily="18" charset="0"/>
              </a:rPr>
              <a:t>nádrže budovány 13 let</a:t>
            </a:r>
            <a:endParaRPr lang="cs-CZ" sz="2800" b="1" dirty="0">
              <a:solidFill>
                <a:srgbClr val="FFC000"/>
              </a:solidFill>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2086287" y="0"/>
            <a:ext cx="4971426" cy="923330"/>
          </a:xfrm>
          <a:prstGeom prst="rect">
            <a:avLst/>
          </a:prstGeom>
          <a:noFill/>
        </p:spPr>
        <p:txBody>
          <a:bodyPr wrap="none" lIns="91440" tIns="45720" rIns="91440" bIns="45720">
            <a:spAutoFit/>
          </a:bodyPr>
          <a:lstStyle/>
          <a:p>
            <a:pPr algn="ctr"/>
            <a:r>
              <a:rPr lang="cs-CZ" sz="5400" b="1" cap="none" spc="0" dirty="0" smtClean="0">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rPr>
              <a:t>ZEMĚDĚLSTVÍ</a:t>
            </a:r>
            <a:endParaRPr lang="cs-CZ" sz="5400" b="1" cap="none" spc="0" dirty="0">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endParaRPr>
          </a:p>
        </p:txBody>
      </p:sp>
      <p:sp>
        <p:nvSpPr>
          <p:cNvPr id="3" name="TextovéPole 2"/>
          <p:cNvSpPr txBox="1"/>
          <p:nvPr/>
        </p:nvSpPr>
        <p:spPr>
          <a:xfrm>
            <a:off x="0" y="1000108"/>
            <a:ext cx="9144000" cy="1569660"/>
          </a:xfrm>
          <a:prstGeom prst="rect">
            <a:avLst/>
          </a:prstGeom>
          <a:noFill/>
        </p:spPr>
        <p:txBody>
          <a:bodyPr wrap="square" rtlCol="0">
            <a:spAutoFit/>
          </a:bodyPr>
          <a:lstStyle/>
          <a:p>
            <a:pPr algn="ctr"/>
            <a:r>
              <a:rPr lang="cs-CZ" sz="2400" b="1" dirty="0" smtClean="0">
                <a:solidFill>
                  <a:srgbClr val="FFC000"/>
                </a:solidFill>
              </a:rPr>
              <a:t> - nejteplejší podnebí v ČR</a:t>
            </a:r>
          </a:p>
          <a:p>
            <a:pPr algn="ctr"/>
            <a:r>
              <a:rPr lang="cs-CZ" sz="2400" b="1" dirty="0">
                <a:solidFill>
                  <a:srgbClr val="FFC000"/>
                </a:solidFill>
              </a:rPr>
              <a:t> </a:t>
            </a:r>
            <a:r>
              <a:rPr lang="cs-CZ" sz="2400" b="1" dirty="0" smtClean="0">
                <a:solidFill>
                  <a:srgbClr val="FFC000"/>
                </a:solidFill>
              </a:rPr>
              <a:t>- pšenice, cukrovka, sladovnický ječmen, chmel,</a:t>
            </a:r>
          </a:p>
          <a:p>
            <a:pPr algn="ctr"/>
            <a:r>
              <a:rPr lang="cs-CZ" sz="2400" b="1" dirty="0" smtClean="0">
                <a:solidFill>
                  <a:srgbClr val="FFC000"/>
                </a:solidFill>
              </a:rPr>
              <a:t>   zelenina, ovoce – meruňky, broskve, chov  vepřů, </a:t>
            </a:r>
          </a:p>
          <a:p>
            <a:pPr algn="ctr"/>
            <a:r>
              <a:rPr lang="cs-CZ" sz="2400" b="1" dirty="0" smtClean="0">
                <a:solidFill>
                  <a:srgbClr val="FFC000"/>
                </a:solidFill>
              </a:rPr>
              <a:t>krav a drůbeže</a:t>
            </a:r>
            <a:endParaRPr lang="cs-CZ" sz="2400" b="1" dirty="0">
              <a:solidFill>
                <a:srgbClr val="FFC000"/>
              </a:solidFill>
            </a:endParaRPr>
          </a:p>
        </p:txBody>
      </p:sp>
      <p:sp>
        <p:nvSpPr>
          <p:cNvPr id="4" name="Obdélník 3"/>
          <p:cNvSpPr/>
          <p:nvPr/>
        </p:nvSpPr>
        <p:spPr>
          <a:xfrm>
            <a:off x="2848900" y="2571744"/>
            <a:ext cx="3446201" cy="923330"/>
          </a:xfrm>
          <a:prstGeom prst="rect">
            <a:avLst/>
          </a:prstGeom>
          <a:noFill/>
        </p:spPr>
        <p:txBody>
          <a:bodyPr wrap="none" lIns="91440" tIns="45720" rIns="91440" bIns="45720">
            <a:spAutoFit/>
          </a:bodyPr>
          <a:lstStyle/>
          <a:p>
            <a:pPr algn="ctr"/>
            <a:r>
              <a:rPr lang="cs-CZ" sz="5400" b="1" cap="none" spc="0" dirty="0" smtClean="0">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rPr>
              <a:t>PRŮMYSL</a:t>
            </a:r>
            <a:endParaRPr lang="cs-CZ" sz="5400" b="1" cap="none" spc="0" dirty="0">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endParaRPr>
          </a:p>
        </p:txBody>
      </p:sp>
      <p:sp>
        <p:nvSpPr>
          <p:cNvPr id="5" name="TextovéPole 4"/>
          <p:cNvSpPr txBox="1"/>
          <p:nvPr/>
        </p:nvSpPr>
        <p:spPr>
          <a:xfrm>
            <a:off x="142844" y="3714752"/>
            <a:ext cx="8693968" cy="3046988"/>
          </a:xfrm>
          <a:prstGeom prst="rect">
            <a:avLst/>
          </a:prstGeom>
          <a:noFill/>
        </p:spPr>
        <p:txBody>
          <a:bodyPr wrap="square" rtlCol="0">
            <a:spAutoFit/>
          </a:bodyPr>
          <a:lstStyle/>
          <a:p>
            <a:pPr algn="ctr"/>
            <a:r>
              <a:rPr lang="cs-CZ" sz="3200" b="1" dirty="0" smtClean="0">
                <a:solidFill>
                  <a:srgbClr val="FFC000"/>
                </a:solidFill>
                <a:latin typeface="Times New Roman" pitchFamily="18" charset="0"/>
                <a:cs typeface="Times New Roman" pitchFamily="18" charset="0"/>
              </a:rPr>
              <a:t>Brno</a:t>
            </a:r>
            <a:r>
              <a:rPr lang="cs-CZ" sz="3200" dirty="0" smtClean="0">
                <a:solidFill>
                  <a:srgbClr val="FFC000"/>
                </a:solidFill>
                <a:latin typeface="Times New Roman" pitchFamily="18" charset="0"/>
                <a:cs typeface="Times New Roman" pitchFamily="18" charset="0"/>
              </a:rPr>
              <a:t> – strojírenský, textilní a oděvní průmysl</a:t>
            </a:r>
          </a:p>
          <a:p>
            <a:pPr algn="ctr"/>
            <a:r>
              <a:rPr lang="cs-CZ" sz="3200" b="1" dirty="0" smtClean="0">
                <a:solidFill>
                  <a:srgbClr val="FFC000"/>
                </a:solidFill>
                <a:latin typeface="Times New Roman" pitchFamily="18" charset="0"/>
                <a:cs typeface="Times New Roman" pitchFamily="18" charset="0"/>
              </a:rPr>
              <a:t>Hodonín </a:t>
            </a:r>
            <a:r>
              <a:rPr lang="cs-CZ" sz="3200" dirty="0" smtClean="0">
                <a:solidFill>
                  <a:srgbClr val="FFC000"/>
                </a:solidFill>
                <a:latin typeface="Times New Roman" pitchFamily="18" charset="0"/>
                <a:cs typeface="Times New Roman" pitchFamily="18" charset="0"/>
              </a:rPr>
              <a:t>– ropa, zemní plyn, lignit, vápenec, kaolín,</a:t>
            </a:r>
          </a:p>
          <a:p>
            <a:pPr algn="ctr"/>
            <a:endParaRPr lang="cs-CZ" sz="3200" dirty="0" smtClean="0">
              <a:solidFill>
                <a:srgbClr val="FFC000"/>
              </a:solidFill>
              <a:latin typeface="Times New Roman" pitchFamily="18" charset="0"/>
              <a:cs typeface="Times New Roman" pitchFamily="18" charset="0"/>
            </a:endParaRPr>
          </a:p>
          <a:p>
            <a:pPr algn="ctr"/>
            <a:r>
              <a:rPr lang="cs-CZ" sz="3200" b="1" dirty="0" smtClean="0">
                <a:solidFill>
                  <a:srgbClr val="FFC000"/>
                </a:solidFill>
                <a:latin typeface="Times New Roman" pitchFamily="18" charset="0"/>
                <a:cs typeface="Times New Roman" pitchFamily="18" charset="0"/>
              </a:rPr>
              <a:t>Dále v kraji cukrovarnictví a konzervářský průmysl.</a:t>
            </a:r>
            <a:endParaRPr lang="cs-CZ" sz="3200" b="1" dirty="0">
              <a:solidFill>
                <a:srgbClr val="FFC000"/>
              </a:solidFill>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142844" y="1000108"/>
            <a:ext cx="8740919" cy="923330"/>
          </a:xfrm>
          <a:prstGeom prst="rect">
            <a:avLst/>
          </a:prstGeom>
          <a:noFill/>
        </p:spPr>
        <p:txBody>
          <a:bodyPr wrap="none" lIns="91440" tIns="45720" rIns="91440" bIns="45720">
            <a:spAutoFit/>
          </a:bodyPr>
          <a:lstStyle/>
          <a:p>
            <a:pPr algn="ctr"/>
            <a:r>
              <a:rPr lang="cs-CZ" sz="5400" b="1" cap="none" spc="0" dirty="0" smtClean="0">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rPr>
              <a:t>PAMÁTKY A ZAJÍMAVOSTI</a:t>
            </a:r>
            <a:endParaRPr lang="cs-CZ" sz="5400" b="1" cap="none" spc="0" dirty="0">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endParaRPr>
          </a:p>
        </p:txBody>
      </p:sp>
      <p:pic>
        <p:nvPicPr>
          <p:cNvPr id="4098" name="Picture 2" descr="http://files.olomoucky2011.webnode.cz/200000062-e6af0e7a95/pun_jeskyne.jpg"/>
          <p:cNvPicPr>
            <a:picLocks noChangeAspect="1" noChangeArrowheads="1"/>
          </p:cNvPicPr>
          <p:nvPr/>
        </p:nvPicPr>
        <p:blipFill>
          <a:blip r:embed="rId2"/>
          <a:srcRect/>
          <a:stretch>
            <a:fillRect/>
          </a:stretch>
        </p:blipFill>
        <p:spPr bwMode="auto">
          <a:xfrm>
            <a:off x="142844" y="3214686"/>
            <a:ext cx="5000660" cy="3500438"/>
          </a:xfrm>
          <a:prstGeom prst="rect">
            <a:avLst/>
          </a:prstGeom>
          <a:noFill/>
          <a:effectLst>
            <a:softEdge rad="127000"/>
          </a:effectLst>
        </p:spPr>
      </p:pic>
      <p:sp>
        <p:nvSpPr>
          <p:cNvPr id="4" name="TextovéPole 3"/>
          <p:cNvSpPr txBox="1"/>
          <p:nvPr/>
        </p:nvSpPr>
        <p:spPr>
          <a:xfrm>
            <a:off x="285720" y="2357430"/>
            <a:ext cx="5210081" cy="707886"/>
          </a:xfrm>
          <a:prstGeom prst="rect">
            <a:avLst/>
          </a:prstGeom>
          <a:noFill/>
        </p:spPr>
        <p:txBody>
          <a:bodyPr wrap="none" rtlCol="0">
            <a:spAutoFit/>
          </a:bodyPr>
          <a:lstStyle/>
          <a:p>
            <a:r>
              <a:rPr lang="cs-CZ" sz="4000" b="1" i="1" dirty="0" smtClean="0">
                <a:solidFill>
                  <a:srgbClr val="FFC000"/>
                </a:solidFill>
                <a:latin typeface="Times New Roman" pitchFamily="18" charset="0"/>
                <a:cs typeface="Times New Roman" pitchFamily="18" charset="0"/>
              </a:rPr>
              <a:t>PUNKEVNÍ JESKYNĚ</a:t>
            </a:r>
            <a:endParaRPr lang="cs-CZ" sz="4000" b="1" i="1" dirty="0">
              <a:solidFill>
                <a:srgbClr val="FFC000"/>
              </a:solidFill>
              <a:latin typeface="Times New Roman" pitchFamily="18" charset="0"/>
              <a:cs typeface="Times New Roman" pitchFamily="18" charset="0"/>
            </a:endParaRPr>
          </a:p>
        </p:txBody>
      </p:sp>
      <p:sp>
        <p:nvSpPr>
          <p:cNvPr id="5" name="TextovéPole 4"/>
          <p:cNvSpPr txBox="1"/>
          <p:nvPr/>
        </p:nvSpPr>
        <p:spPr>
          <a:xfrm>
            <a:off x="4929190" y="3214686"/>
            <a:ext cx="4273926" cy="3046988"/>
          </a:xfrm>
          <a:prstGeom prst="rect">
            <a:avLst/>
          </a:prstGeom>
          <a:noFill/>
        </p:spPr>
        <p:txBody>
          <a:bodyPr wrap="none" rtlCol="0">
            <a:spAutoFit/>
          </a:bodyPr>
          <a:lstStyle/>
          <a:p>
            <a:pPr algn="ctr">
              <a:buFontTx/>
              <a:buChar char="-"/>
            </a:pPr>
            <a:r>
              <a:rPr lang="cs-CZ" sz="2400" b="1" dirty="0" smtClean="0">
                <a:solidFill>
                  <a:srgbClr val="FFC000"/>
                </a:solidFill>
                <a:latin typeface="Times New Roman" pitchFamily="18" charset="0"/>
                <a:cs typeface="Times New Roman" pitchFamily="18" charset="0"/>
              </a:rPr>
              <a:t> součást Moravského </a:t>
            </a:r>
            <a:r>
              <a:rPr lang="cs-CZ" sz="2400" b="1" dirty="0">
                <a:solidFill>
                  <a:srgbClr val="FFC000"/>
                </a:solidFill>
                <a:latin typeface="Times New Roman" pitchFamily="18" charset="0"/>
                <a:cs typeface="Times New Roman" pitchFamily="18" charset="0"/>
              </a:rPr>
              <a:t>k</a:t>
            </a:r>
            <a:r>
              <a:rPr lang="cs-CZ" sz="2400" b="1" dirty="0" smtClean="0">
                <a:solidFill>
                  <a:srgbClr val="FFC000"/>
                </a:solidFill>
                <a:latin typeface="Times New Roman" pitchFamily="18" charset="0"/>
                <a:cs typeface="Times New Roman" pitchFamily="18" charset="0"/>
              </a:rPr>
              <a:t>rasu</a:t>
            </a:r>
          </a:p>
          <a:p>
            <a:pPr algn="ctr">
              <a:buFontTx/>
              <a:buChar char="-"/>
            </a:pPr>
            <a:r>
              <a:rPr lang="cs-CZ" sz="2400" b="1" dirty="0" smtClean="0">
                <a:solidFill>
                  <a:srgbClr val="FFC000"/>
                </a:solidFill>
                <a:latin typeface="Times New Roman" pitchFamily="18" charset="0"/>
                <a:cs typeface="Times New Roman" pitchFamily="18" charset="0"/>
              </a:rPr>
              <a:t> největší vápencové </a:t>
            </a:r>
          </a:p>
          <a:p>
            <a:pPr algn="ctr"/>
            <a:r>
              <a:rPr lang="cs-CZ" sz="2400" b="1" dirty="0" smtClean="0">
                <a:solidFill>
                  <a:srgbClr val="FFC000"/>
                </a:solidFill>
                <a:latin typeface="Times New Roman" pitchFamily="18" charset="0"/>
                <a:cs typeface="Times New Roman" pitchFamily="18" charset="0"/>
              </a:rPr>
              <a:t>území u nás</a:t>
            </a:r>
          </a:p>
          <a:p>
            <a:pPr algn="ctr">
              <a:buFontTx/>
              <a:buChar char="-"/>
            </a:pPr>
            <a:r>
              <a:rPr lang="cs-CZ" sz="2400" b="1" dirty="0">
                <a:solidFill>
                  <a:srgbClr val="FFC000"/>
                </a:solidFill>
                <a:latin typeface="Times New Roman" pitchFamily="18" charset="0"/>
                <a:cs typeface="Times New Roman" pitchFamily="18" charset="0"/>
              </a:rPr>
              <a:t> </a:t>
            </a:r>
            <a:r>
              <a:rPr lang="cs-CZ" sz="2400" b="1" dirty="0" smtClean="0">
                <a:solidFill>
                  <a:srgbClr val="FFC000"/>
                </a:solidFill>
                <a:latin typeface="Times New Roman" pitchFamily="18" charset="0"/>
                <a:cs typeface="Times New Roman" pitchFamily="18" charset="0"/>
              </a:rPr>
              <a:t>35km dlouhý jes.systém</a:t>
            </a:r>
          </a:p>
          <a:p>
            <a:pPr algn="ctr">
              <a:buFontTx/>
              <a:buChar char="-"/>
            </a:pPr>
            <a:r>
              <a:rPr lang="cs-CZ" sz="2400" b="1" dirty="0">
                <a:solidFill>
                  <a:srgbClr val="FFC000"/>
                </a:solidFill>
                <a:latin typeface="Times New Roman" pitchFamily="18" charset="0"/>
                <a:cs typeface="Times New Roman" pitchFamily="18" charset="0"/>
              </a:rPr>
              <a:t>p</a:t>
            </a:r>
            <a:r>
              <a:rPr lang="cs-CZ" sz="2400" b="1" dirty="0" smtClean="0">
                <a:solidFill>
                  <a:srgbClr val="FFC000"/>
                </a:solidFill>
                <a:latin typeface="Times New Roman" pitchFamily="18" charset="0"/>
                <a:cs typeface="Times New Roman" pitchFamily="18" charset="0"/>
              </a:rPr>
              <a:t>rotéká řeka Punkva</a:t>
            </a:r>
          </a:p>
          <a:p>
            <a:pPr algn="ctr">
              <a:buFontTx/>
              <a:buChar char="-"/>
            </a:pPr>
            <a:r>
              <a:rPr lang="cs-CZ" sz="2400" b="1" dirty="0" smtClean="0">
                <a:solidFill>
                  <a:srgbClr val="FFC000"/>
                </a:solidFill>
                <a:latin typeface="Times New Roman" pitchFamily="18" charset="0"/>
                <a:cs typeface="Times New Roman" pitchFamily="18" charset="0"/>
              </a:rPr>
              <a:t>jedinou zpřístupněnou jeskyní</a:t>
            </a:r>
          </a:p>
          <a:p>
            <a:pPr algn="ctr"/>
            <a:r>
              <a:rPr lang="cs-CZ" sz="2400" b="1" dirty="0" smtClean="0">
                <a:solidFill>
                  <a:srgbClr val="FFC000"/>
                </a:solidFill>
                <a:latin typeface="Times New Roman" pitchFamily="18" charset="0"/>
                <a:cs typeface="Times New Roman" pitchFamily="18" charset="0"/>
              </a:rPr>
              <a:t> v Česku s podzemní </a:t>
            </a:r>
          </a:p>
          <a:p>
            <a:pPr algn="ctr"/>
            <a:r>
              <a:rPr lang="cs-CZ" sz="2400" b="1" dirty="0" smtClean="0">
                <a:solidFill>
                  <a:srgbClr val="FFC000"/>
                </a:solidFill>
                <a:latin typeface="Times New Roman" pitchFamily="18" charset="0"/>
                <a:cs typeface="Times New Roman" pitchFamily="18" charset="0"/>
              </a:rPr>
              <a:t>plavbou</a:t>
            </a:r>
            <a:endParaRPr lang="cs-CZ" sz="2400" b="1" dirty="0">
              <a:solidFill>
                <a:srgbClr val="FFC000"/>
              </a:solidFill>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0482" name="Picture 2" descr="http://www.blanensko.cz/files/filemanager_images/fotogalerie-1/files/ckeditor/Fotogalerie/moravsky%20kras/Macocha01.jpg"/>
          <p:cNvPicPr>
            <a:picLocks noChangeAspect="1" noChangeArrowheads="1"/>
          </p:cNvPicPr>
          <p:nvPr/>
        </p:nvPicPr>
        <p:blipFill>
          <a:blip r:embed="rId2"/>
          <a:srcRect/>
          <a:stretch>
            <a:fillRect/>
          </a:stretch>
        </p:blipFill>
        <p:spPr bwMode="auto">
          <a:xfrm>
            <a:off x="0" y="0"/>
            <a:ext cx="4591050" cy="6858000"/>
          </a:xfrm>
          <a:prstGeom prst="rect">
            <a:avLst/>
          </a:prstGeom>
          <a:noFill/>
        </p:spPr>
      </p:pic>
      <p:sp>
        <p:nvSpPr>
          <p:cNvPr id="3" name="TextovéPole 2"/>
          <p:cNvSpPr txBox="1"/>
          <p:nvPr/>
        </p:nvSpPr>
        <p:spPr>
          <a:xfrm>
            <a:off x="4857752" y="571480"/>
            <a:ext cx="3857652" cy="1323439"/>
          </a:xfrm>
          <a:prstGeom prst="rect">
            <a:avLst/>
          </a:prstGeom>
          <a:noFill/>
        </p:spPr>
        <p:txBody>
          <a:bodyPr wrap="square" rtlCol="0">
            <a:spAutoFit/>
          </a:bodyPr>
          <a:lstStyle/>
          <a:p>
            <a:r>
              <a:rPr lang="cs-CZ" sz="4000" b="1" i="1" dirty="0" smtClean="0">
                <a:solidFill>
                  <a:srgbClr val="FFC000"/>
                </a:solidFill>
                <a:latin typeface="Times New Roman" pitchFamily="18" charset="0"/>
                <a:cs typeface="Times New Roman" pitchFamily="18" charset="0"/>
              </a:rPr>
              <a:t>PROPAST  </a:t>
            </a:r>
          </a:p>
          <a:p>
            <a:pPr algn="ctr"/>
            <a:r>
              <a:rPr lang="cs-CZ" sz="4000" b="1" i="1" dirty="0" smtClean="0">
                <a:solidFill>
                  <a:srgbClr val="FFC000"/>
                </a:solidFill>
                <a:latin typeface="Times New Roman" pitchFamily="18" charset="0"/>
                <a:cs typeface="Times New Roman" pitchFamily="18" charset="0"/>
              </a:rPr>
              <a:t>MACOCHA</a:t>
            </a:r>
            <a:endParaRPr lang="cs-CZ" sz="4000" b="1" i="1" dirty="0">
              <a:solidFill>
                <a:srgbClr val="FFC000"/>
              </a:solidFill>
              <a:latin typeface="Times New Roman" pitchFamily="18" charset="0"/>
              <a:cs typeface="Times New Roman" pitchFamily="18" charset="0"/>
            </a:endParaRPr>
          </a:p>
        </p:txBody>
      </p:sp>
      <p:sp>
        <p:nvSpPr>
          <p:cNvPr id="4" name="TextovéPole 3"/>
          <p:cNvSpPr txBox="1"/>
          <p:nvPr/>
        </p:nvSpPr>
        <p:spPr>
          <a:xfrm>
            <a:off x="4857752" y="3643314"/>
            <a:ext cx="4049659" cy="1661993"/>
          </a:xfrm>
          <a:prstGeom prst="rect">
            <a:avLst/>
          </a:prstGeom>
          <a:noFill/>
        </p:spPr>
        <p:txBody>
          <a:bodyPr wrap="square" rtlCol="0">
            <a:spAutoFit/>
          </a:bodyPr>
          <a:lstStyle/>
          <a:p>
            <a:pPr algn="ctr">
              <a:buFontTx/>
              <a:buChar char="-"/>
            </a:pPr>
            <a:r>
              <a:rPr lang="cs-CZ" sz="2800" b="1" dirty="0" smtClean="0">
                <a:solidFill>
                  <a:srgbClr val="FFC000"/>
                </a:solidFill>
                <a:latin typeface="Times New Roman" pitchFamily="18" charset="0"/>
                <a:cs typeface="Times New Roman" pitchFamily="18" charset="0"/>
              </a:rPr>
              <a:t>vznikla propadem jeskynního systému</a:t>
            </a:r>
          </a:p>
          <a:p>
            <a:pPr algn="ctr">
              <a:buFontTx/>
              <a:buChar char="-"/>
            </a:pPr>
            <a:r>
              <a:rPr lang="cs-CZ" sz="2800" b="1" dirty="0" smtClean="0">
                <a:solidFill>
                  <a:srgbClr val="FFC000"/>
                </a:solidFill>
                <a:latin typeface="Times New Roman" pitchFamily="18" charset="0"/>
                <a:cs typeface="Times New Roman" pitchFamily="18" charset="0"/>
              </a:rPr>
              <a:t>138m. hluboká</a:t>
            </a:r>
          </a:p>
          <a:p>
            <a:pPr>
              <a:buFontTx/>
              <a:buChar char="-"/>
            </a:pPr>
            <a:endParaRPr lang="cs-CZ"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0" y="1214422"/>
            <a:ext cx="9144000" cy="4893647"/>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algn="just"/>
            <a:r>
              <a:rPr lang="cs-CZ" sz="2400" dirty="0" smtClean="0">
                <a:latin typeface="Times New Roman" pitchFamily="18" charset="0"/>
                <a:cs typeface="Times New Roman" pitchFamily="18" charset="0"/>
              </a:rPr>
              <a:t>Kdysi žil ve vsi Vilémovice sedlák se ženou a s malým synkem Václavem. Měli jen malé hospodářství. Přálo jim zdraví, byli pracovití, měli se rádi, a tak žili šťastně. Z ničeho nic však začala selka postonávat. Den ze dne se ztrácela, až zemřela. Sedlák se synkem zaplakali a matčino tělo vyprovodili na poslední cestu. Ale život je silnější než smrt. Sedlák brzy viděl, že nemůže zůstat sám s chlapcem. V blízkém Ostrově si vyvolil vdovu s malým synkem. Chlapci se spolu skamarádí a ve stavení bude veseleji. A zpočátku se zdálo, že sedlák nemohl lépe učinit. Hoši se opravdu měli rádi a macecha zacházela s Vašíkem tak pěkně, až se sedlákovi srdce smálo. Ale žel, její láska nebyla pravá. Jen ji předstírala, aby získala mužovu důvěru. Na Vašíkovi si vylívala zlost hlavně od té doby, co se od muže dozvěděla, že chce po smrti odkázat hospodářství svému synovi.</a:t>
            </a:r>
          </a:p>
        </p:txBody>
      </p:sp>
      <p:sp>
        <p:nvSpPr>
          <p:cNvPr id="3" name="TextovéPole 2"/>
          <p:cNvSpPr txBox="1"/>
          <p:nvPr/>
        </p:nvSpPr>
        <p:spPr>
          <a:xfrm>
            <a:off x="1571604" y="642918"/>
            <a:ext cx="5960286" cy="523220"/>
          </a:xfrm>
          <a:prstGeom prst="rect">
            <a:avLst/>
          </a:prstGeom>
          <a:noFill/>
        </p:spPr>
        <p:txBody>
          <a:bodyPr wrap="none" rtlCol="0">
            <a:spAutoFit/>
          </a:bodyPr>
          <a:lstStyle/>
          <a:p>
            <a:r>
              <a:rPr lang="cs-CZ" sz="2800" b="1" i="1" dirty="0" smtClean="0">
                <a:solidFill>
                  <a:srgbClr val="FFC000"/>
                </a:solidFill>
                <a:latin typeface="Times New Roman" pitchFamily="18" charset="0"/>
                <a:cs typeface="Times New Roman" pitchFamily="18" charset="0"/>
              </a:rPr>
              <a:t>Pověst o zlé maceše – propast Macocha</a:t>
            </a:r>
            <a:endParaRPr lang="cs-CZ" sz="2800" b="1" i="1" dirty="0">
              <a:solidFill>
                <a:srgbClr val="FFC000"/>
              </a:solidFill>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214282" y="714356"/>
            <a:ext cx="8715436" cy="5632311"/>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algn="just"/>
            <a:r>
              <a:rPr lang="cs-CZ" sz="2400" dirty="0" smtClean="0">
                <a:latin typeface="Times New Roman" pitchFamily="18" charset="0"/>
                <a:cs typeface="Times New Roman" pitchFamily="18" charset="0"/>
              </a:rPr>
              <a:t>To by tak hrálo, její Jakoubek by se měl spokojit s ubohým podílem! Navíc její vlastní syn byl ustavičně pobledlý a stonavý, kdežto Vašík hýřil zdravím. To ji pohánělo k zběsilosti. Kudy chodila, tudy přemýšlela, jak se nevlastního syna zbavit. Nakonec v ní uzrál hrozný plán. Když měl jednou sedlák vést obilí do Boskovic, požádala ho selka, aby vzal s sebou Jakoubka  a koupil mu teplý kožíšek. Sotva sedlák s nevlastním synkem odjel, vzala macecha košík  a vybídla Vašíka, aby šel s ní do lesa na houby. V lese vedla hocha pořád dál a dál, až došli k místu, kde zeje v zemi hrozná propast. Tam bylo hub jako naseto. Zvláště krásný hřib spatřila macecha na strmé stěně pod okrajem jícnu. I vybídla Vašíka, aby se položil na okraj skály, že ho podrží za nohy, aby mohl na houbu dosáhnout. Chlapec se bál pohledu do hrozné strže, ale když mu macecha neustále vlídně domlouvala, dal si konečně říct. Sotva chlapec natáhl ruku po houbě, surově ho srazila dolů. Potom se rychle rozeběhla domů. </a:t>
            </a:r>
            <a:endParaRPr lang="cs-CZ" sz="2400"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délník 2"/>
          <p:cNvSpPr/>
          <p:nvPr/>
        </p:nvSpPr>
        <p:spPr>
          <a:xfrm>
            <a:off x="571472" y="1071546"/>
            <a:ext cx="8072494" cy="4893647"/>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algn="just"/>
            <a:r>
              <a:rPr lang="cs-CZ" sz="2400" dirty="0" smtClean="0">
                <a:latin typeface="Times New Roman" pitchFamily="18" charset="0"/>
                <a:cs typeface="Times New Roman" pitchFamily="18" charset="0"/>
              </a:rPr>
              <a:t>Jakmile se vrátil sedlák z trhu, hned se po Vašíkovi ptal. Když nepřišel ani na večeři a ani pozdě v noci, vypravil se sedlák spolu s lidmi ze vsi, aby ho hledal. Chodili dlouho sem a tam, vyptávali se, ale marně. Konečně zašli i do lesa a jakmile se přiblížili k propasti, zaslechli dětský pláč vycházející z hloubi. Nahlédli dolů a ejhle – ztracený Vašík se šťastnou náhodou zachytil v hustém jedlovém chvojí na příkré stěně. Přinesli rychle provazy, spustili se k němu a šťastně ho vytáhli nahoru. Otec se nesmírně radoval ze synovy záchrany. Zděsil se však, když se od hocha dozvěděl, jak se octl v propasti. Bídného skutku se zhrozili i vesničané. V rozhorlení se shlukli, vyvlekli proradnou ženu ze stavení a svrhli ji tam, kde měl zahynout malý Vašík.</a:t>
            </a:r>
            <a:endParaRPr lang="cs-CZ" sz="2400"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285720" y="4572008"/>
            <a:ext cx="8215370" cy="2554545"/>
          </a:xfrm>
          <a:prstGeom prst="rect">
            <a:avLst/>
          </a:prstGeom>
          <a:noFill/>
        </p:spPr>
        <p:txBody>
          <a:bodyPr wrap="square" rtlCol="0">
            <a:spAutoFit/>
          </a:bodyPr>
          <a:lstStyle/>
          <a:p>
            <a:pPr algn="ctr">
              <a:buFontTx/>
              <a:buChar char="-"/>
            </a:pPr>
            <a:r>
              <a:rPr lang="cs-CZ" sz="2800" b="1" dirty="0" smtClean="0">
                <a:solidFill>
                  <a:srgbClr val="FFC000"/>
                </a:solidFill>
                <a:latin typeface="Times New Roman" pitchFamily="18" charset="0"/>
                <a:cs typeface="Times New Roman" pitchFamily="18" charset="0"/>
              </a:rPr>
              <a:t>  památka UNESCO</a:t>
            </a:r>
          </a:p>
          <a:p>
            <a:pPr algn="ctr">
              <a:buFontTx/>
              <a:buChar char="-"/>
            </a:pPr>
            <a:r>
              <a:rPr lang="cs-CZ" sz="2800" b="1" dirty="0" smtClean="0">
                <a:solidFill>
                  <a:srgbClr val="FFC000"/>
                </a:solidFill>
                <a:latin typeface="Times New Roman" pitchFamily="18" charset="0"/>
                <a:cs typeface="Times New Roman" pitchFamily="18" charset="0"/>
              </a:rPr>
              <a:t>  vybudován rodem Lichtenštejnů </a:t>
            </a:r>
          </a:p>
          <a:p>
            <a:pPr algn="ctr">
              <a:buFontTx/>
              <a:buChar char="-"/>
            </a:pPr>
            <a:r>
              <a:rPr lang="cs-CZ" sz="2800" b="1" dirty="0" smtClean="0">
                <a:solidFill>
                  <a:srgbClr val="FFC000"/>
                </a:solidFill>
                <a:latin typeface="Times New Roman" pitchFamily="18" charset="0"/>
                <a:cs typeface="Times New Roman" pitchFamily="18" charset="0"/>
              </a:rPr>
              <a:t>  v lednickém podzemí byla v 17. století vytvořena </a:t>
            </a:r>
          </a:p>
          <a:p>
            <a:pPr algn="ctr"/>
            <a:r>
              <a:rPr lang="cs-CZ" sz="2800" b="1" dirty="0" smtClean="0">
                <a:solidFill>
                  <a:srgbClr val="FFC000"/>
                </a:solidFill>
                <a:latin typeface="Times New Roman" pitchFamily="18" charset="0"/>
                <a:cs typeface="Times New Roman" pitchFamily="18" charset="0"/>
              </a:rPr>
              <a:t>umělá jeskyně, aby působila co nejskutečněji,</a:t>
            </a:r>
          </a:p>
          <a:p>
            <a:pPr algn="ctr"/>
            <a:r>
              <a:rPr lang="cs-CZ" sz="2800" b="1" dirty="0" smtClean="0">
                <a:solidFill>
                  <a:srgbClr val="FFC000"/>
                </a:solidFill>
                <a:latin typeface="Times New Roman" pitchFamily="18" charset="0"/>
                <a:cs typeface="Times New Roman" pitchFamily="18" charset="0"/>
              </a:rPr>
              <a:t> byla vybavena i umělými krápníky</a:t>
            </a:r>
          </a:p>
          <a:p>
            <a:pPr>
              <a:buFontTx/>
              <a:buChar char="-"/>
            </a:pPr>
            <a:endParaRPr lang="cs-CZ" sz="2000" dirty="0"/>
          </a:p>
        </p:txBody>
      </p:sp>
      <p:pic>
        <p:nvPicPr>
          <p:cNvPr id="6148" name="Picture 4" descr="https://upload.wikimedia.org/wikipedia/commons/thumb/2/25/Lednice%2C_z%C3%A1meck%C3%A1_zahrada_%2803%29.jpg/1280px-Lednice%2C_z%C3%A1meck%C3%A1_zahrada_%2803%29.jpg"/>
          <p:cNvPicPr>
            <a:picLocks noChangeAspect="1" noChangeArrowheads="1"/>
          </p:cNvPicPr>
          <p:nvPr/>
        </p:nvPicPr>
        <p:blipFill>
          <a:blip r:embed="rId2"/>
          <a:srcRect/>
          <a:stretch>
            <a:fillRect/>
          </a:stretch>
        </p:blipFill>
        <p:spPr bwMode="auto">
          <a:xfrm>
            <a:off x="4643439" y="1"/>
            <a:ext cx="4500562" cy="4071942"/>
          </a:xfrm>
          <a:prstGeom prst="rect">
            <a:avLst/>
          </a:prstGeom>
          <a:noFill/>
        </p:spPr>
      </p:pic>
      <p:pic>
        <p:nvPicPr>
          <p:cNvPr id="6146" name="Picture 2" descr="https://upload.wikimedia.org/wikipedia/commons/thumb/8/87/Lednice%2C_z%C3%A1mek_%2805%29.jpg/1280px-Lednice%2C_z%C3%A1mek_%2805%29.jpg"/>
          <p:cNvPicPr>
            <a:picLocks noChangeAspect="1" noChangeArrowheads="1"/>
          </p:cNvPicPr>
          <p:nvPr/>
        </p:nvPicPr>
        <p:blipFill>
          <a:blip r:embed="rId3"/>
          <a:srcRect/>
          <a:stretch>
            <a:fillRect/>
          </a:stretch>
        </p:blipFill>
        <p:spPr bwMode="auto">
          <a:xfrm>
            <a:off x="1" y="0"/>
            <a:ext cx="5143504" cy="4071942"/>
          </a:xfrm>
          <a:prstGeom prst="rect">
            <a:avLst/>
          </a:prstGeom>
          <a:noFill/>
        </p:spPr>
      </p:pic>
      <p:sp>
        <p:nvSpPr>
          <p:cNvPr id="3" name="TextovéPole 2"/>
          <p:cNvSpPr txBox="1"/>
          <p:nvPr/>
        </p:nvSpPr>
        <p:spPr>
          <a:xfrm>
            <a:off x="2143108" y="214290"/>
            <a:ext cx="4641014" cy="707886"/>
          </a:xfrm>
          <a:prstGeom prst="rect">
            <a:avLst/>
          </a:prstGeom>
          <a:noFill/>
        </p:spPr>
        <p:txBody>
          <a:bodyPr wrap="none" rtlCol="0">
            <a:spAutoFit/>
          </a:bodyPr>
          <a:lstStyle/>
          <a:p>
            <a:r>
              <a:rPr lang="cs-CZ" sz="4000" b="1" i="1" dirty="0" smtClean="0">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latin typeface="Times New Roman" pitchFamily="18" charset="0"/>
                <a:cs typeface="Times New Roman" pitchFamily="18" charset="0"/>
              </a:rPr>
              <a:t>ZÁMEK   LEDNICE</a:t>
            </a:r>
            <a:endParaRPr lang="cs-CZ" sz="4000" b="1" i="1" dirty="0">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descr="http://www.penzion-hustopece.cz/images/big/palava.jpg"/>
          <p:cNvPicPr>
            <a:picLocks noChangeAspect="1" noChangeArrowheads="1"/>
          </p:cNvPicPr>
          <p:nvPr/>
        </p:nvPicPr>
        <p:blipFill>
          <a:blip r:embed="rId2">
            <a:lum contrast="10000"/>
          </a:blip>
          <a:srcRect/>
          <a:stretch>
            <a:fillRect/>
          </a:stretch>
        </p:blipFill>
        <p:spPr bwMode="auto">
          <a:xfrm>
            <a:off x="714348" y="2500306"/>
            <a:ext cx="7143800" cy="4057650"/>
          </a:xfrm>
          <a:prstGeom prst="rect">
            <a:avLst/>
          </a:prstGeom>
          <a:ln>
            <a:noFill/>
          </a:ln>
          <a:effectLst>
            <a:softEdge rad="112500"/>
          </a:effectLst>
        </p:spPr>
      </p:pic>
      <p:sp>
        <p:nvSpPr>
          <p:cNvPr id="3" name="TextovéPole 2"/>
          <p:cNvSpPr txBox="1"/>
          <p:nvPr/>
        </p:nvSpPr>
        <p:spPr>
          <a:xfrm>
            <a:off x="3071802" y="285728"/>
            <a:ext cx="2488117" cy="830997"/>
          </a:xfrm>
          <a:prstGeom prst="rect">
            <a:avLst/>
          </a:prstGeom>
          <a:noFill/>
        </p:spPr>
        <p:txBody>
          <a:bodyPr wrap="none" rtlCol="0">
            <a:spAutoFit/>
          </a:bodyPr>
          <a:lstStyle/>
          <a:p>
            <a:r>
              <a:rPr lang="cs-CZ" sz="4800" b="1" i="1" dirty="0" smtClean="0">
                <a:solidFill>
                  <a:srgbClr val="FFC000"/>
                </a:solidFill>
                <a:latin typeface="Times New Roman" pitchFamily="18" charset="0"/>
                <a:cs typeface="Times New Roman" pitchFamily="18" charset="0"/>
              </a:rPr>
              <a:t>PÁLAVA</a:t>
            </a:r>
            <a:endParaRPr lang="cs-CZ" sz="4000" b="1" i="1" dirty="0">
              <a:solidFill>
                <a:srgbClr val="FFC000"/>
              </a:solidFill>
              <a:latin typeface="Times New Roman" pitchFamily="18" charset="0"/>
              <a:cs typeface="Times New Roman" pitchFamily="18" charset="0"/>
            </a:endParaRPr>
          </a:p>
        </p:txBody>
      </p:sp>
      <p:sp>
        <p:nvSpPr>
          <p:cNvPr id="4" name="TextovéPole 3"/>
          <p:cNvSpPr txBox="1"/>
          <p:nvPr/>
        </p:nvSpPr>
        <p:spPr>
          <a:xfrm>
            <a:off x="1857356" y="1285860"/>
            <a:ext cx="5429288" cy="1384995"/>
          </a:xfrm>
          <a:prstGeom prst="rect">
            <a:avLst/>
          </a:prstGeom>
          <a:noFill/>
        </p:spPr>
        <p:txBody>
          <a:bodyPr wrap="square" rtlCol="0">
            <a:spAutoFit/>
          </a:bodyPr>
          <a:lstStyle/>
          <a:p>
            <a:r>
              <a:rPr lang="cs-CZ" sz="2400" b="1" dirty="0" smtClean="0">
                <a:solidFill>
                  <a:srgbClr val="FFC000"/>
                </a:solidFill>
                <a:latin typeface="Times New Roman" pitchFamily="18" charset="0"/>
                <a:cs typeface="Times New Roman" pitchFamily="18" charset="0"/>
              </a:rPr>
              <a:t>-</a:t>
            </a:r>
            <a:r>
              <a:rPr lang="cs-CZ" sz="2800" b="1" dirty="0" smtClean="0">
                <a:solidFill>
                  <a:srgbClr val="FFC000"/>
                </a:solidFill>
                <a:latin typeface="Times New Roman" pitchFamily="18" charset="0"/>
                <a:cs typeface="Times New Roman" pitchFamily="18" charset="0"/>
              </a:rPr>
              <a:t>  vápencové  útvary</a:t>
            </a:r>
          </a:p>
          <a:p>
            <a:pPr algn="ctr">
              <a:buFontTx/>
              <a:buChar char="-"/>
            </a:pPr>
            <a:r>
              <a:rPr lang="cs-CZ" sz="2800" b="1" dirty="0" smtClean="0">
                <a:solidFill>
                  <a:srgbClr val="FFC000"/>
                </a:solidFill>
                <a:latin typeface="Times New Roman" pitchFamily="18" charset="0"/>
                <a:cs typeface="Times New Roman" pitchFamily="18" charset="0"/>
              </a:rPr>
              <a:t>  nejsušší oblast ČR</a:t>
            </a:r>
          </a:p>
          <a:p>
            <a:pPr algn="ctr">
              <a:buFontTx/>
              <a:buChar char="-"/>
            </a:pPr>
            <a:r>
              <a:rPr lang="cs-CZ" sz="2800" b="1" dirty="0" smtClean="0">
                <a:solidFill>
                  <a:srgbClr val="FFC000"/>
                </a:solidFill>
                <a:latin typeface="Times New Roman" pitchFamily="18" charset="0"/>
                <a:cs typeface="Times New Roman" pitchFamily="18" charset="0"/>
              </a:rPr>
              <a:t>  výskyt vzácných rostlin</a:t>
            </a:r>
            <a:endParaRPr lang="cs-CZ" sz="2800" b="1" dirty="0">
              <a:solidFill>
                <a:srgbClr val="FFC000"/>
              </a:solidFill>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ovéPole 5"/>
          <p:cNvSpPr txBox="1"/>
          <p:nvPr/>
        </p:nvSpPr>
        <p:spPr>
          <a:xfrm>
            <a:off x="2357422" y="857232"/>
            <a:ext cx="4241867" cy="707886"/>
          </a:xfrm>
          <a:prstGeom prst="rect">
            <a:avLst/>
          </a:prstGeom>
          <a:noFill/>
        </p:spPr>
        <p:txBody>
          <a:bodyPr wrap="none" rtlCol="0">
            <a:spAutoFit/>
          </a:bodyPr>
          <a:lstStyle/>
          <a:p>
            <a:r>
              <a:rPr lang="cs-CZ" sz="4000" b="1" i="1" dirty="0" smtClean="0">
                <a:solidFill>
                  <a:srgbClr val="FFC000"/>
                </a:solidFill>
                <a:latin typeface="Times New Roman" pitchFamily="18" charset="0"/>
                <a:cs typeface="Times New Roman" pitchFamily="18" charset="0"/>
              </a:rPr>
              <a:t>HRAD ŠPILBERK</a:t>
            </a:r>
            <a:endParaRPr lang="cs-CZ" sz="4000" b="1" i="1" dirty="0">
              <a:solidFill>
                <a:srgbClr val="FFC000"/>
              </a:solidFill>
              <a:latin typeface="Times New Roman" pitchFamily="18" charset="0"/>
              <a:cs typeface="Times New Roman" pitchFamily="18" charset="0"/>
            </a:endParaRPr>
          </a:p>
        </p:txBody>
      </p:sp>
      <p:sp>
        <p:nvSpPr>
          <p:cNvPr id="7" name="TextovéPole 6"/>
          <p:cNvSpPr txBox="1"/>
          <p:nvPr/>
        </p:nvSpPr>
        <p:spPr>
          <a:xfrm>
            <a:off x="500034" y="1928802"/>
            <a:ext cx="6664838" cy="830997"/>
          </a:xfrm>
          <a:prstGeom prst="rect">
            <a:avLst/>
          </a:prstGeom>
          <a:noFill/>
        </p:spPr>
        <p:txBody>
          <a:bodyPr wrap="none" rtlCol="0">
            <a:spAutoFit/>
          </a:bodyPr>
          <a:lstStyle/>
          <a:p>
            <a:pPr algn="ctr">
              <a:buFontTx/>
              <a:buChar char="-"/>
            </a:pPr>
            <a:r>
              <a:rPr lang="cs-CZ" sz="2400" b="1" dirty="0" smtClean="0">
                <a:solidFill>
                  <a:srgbClr val="FFC000"/>
                </a:solidFill>
                <a:latin typeface="Times New Roman" pitchFamily="18" charset="0"/>
                <a:cs typeface="Times New Roman" pitchFamily="18" charset="0"/>
              </a:rPr>
              <a:t>  nazýván také „vězením národů“ –političtí vězni</a:t>
            </a:r>
          </a:p>
          <a:p>
            <a:pPr algn="ctr">
              <a:buFontTx/>
              <a:buChar char="-"/>
            </a:pPr>
            <a:r>
              <a:rPr lang="cs-CZ" sz="2400" b="1" dirty="0" smtClean="0">
                <a:solidFill>
                  <a:srgbClr val="FFC000"/>
                </a:solidFill>
                <a:latin typeface="Times New Roman" pitchFamily="18" charset="0"/>
                <a:cs typeface="Times New Roman" pitchFamily="18" charset="0"/>
              </a:rPr>
              <a:t>  dominantou Brna</a:t>
            </a:r>
            <a:endParaRPr lang="cs-CZ" sz="2400" b="1" dirty="0">
              <a:solidFill>
                <a:srgbClr val="FFC000"/>
              </a:solidFill>
              <a:latin typeface="Times New Roman" pitchFamily="18" charset="0"/>
              <a:cs typeface="Times New Roman" pitchFamily="18" charset="0"/>
            </a:endParaRPr>
          </a:p>
        </p:txBody>
      </p:sp>
      <p:pic>
        <p:nvPicPr>
          <p:cNvPr id="4098" name="Picture 2" descr="https://upload.wikimedia.org/wikipedia/commons/thumb/4/47/Mesto_Brno_-_hrad_Spilberk.jpg/1280px-Mesto_Brno_-_hrad_Spilberk.jpg"/>
          <p:cNvPicPr>
            <a:picLocks noChangeAspect="1" noChangeArrowheads="1"/>
          </p:cNvPicPr>
          <p:nvPr/>
        </p:nvPicPr>
        <p:blipFill>
          <a:blip r:embed="rId2"/>
          <a:srcRect/>
          <a:stretch>
            <a:fillRect/>
          </a:stretch>
        </p:blipFill>
        <p:spPr bwMode="auto">
          <a:xfrm>
            <a:off x="1272222" y="2786058"/>
            <a:ext cx="6599557" cy="4071942"/>
          </a:xfrm>
          <a:prstGeom prst="rect">
            <a:avLst/>
          </a:prstGeom>
          <a:noFill/>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ovéPole 5"/>
          <p:cNvSpPr txBox="1"/>
          <p:nvPr/>
        </p:nvSpPr>
        <p:spPr>
          <a:xfrm>
            <a:off x="0" y="500042"/>
            <a:ext cx="8983655" cy="7478970"/>
          </a:xfrm>
          <a:prstGeom prst="rect">
            <a:avLst/>
          </a:prstGeom>
          <a:noFill/>
        </p:spPr>
        <p:txBody>
          <a:bodyPr wrap="square" rtlCol="0">
            <a:spAutoFit/>
          </a:bodyPr>
          <a:lstStyle/>
          <a:p>
            <a:r>
              <a:rPr lang="cs-CZ" sz="4000" b="1" i="1" dirty="0" smtClean="0">
                <a:solidFill>
                  <a:srgbClr val="FFC000"/>
                </a:solidFill>
                <a:latin typeface="Times New Roman" pitchFamily="18" charset="0"/>
                <a:cs typeface="Times New Roman" pitchFamily="18" charset="0"/>
              </a:rPr>
              <a:t>Přiřaď k památce správné tvrzení</a:t>
            </a:r>
          </a:p>
          <a:p>
            <a:endParaRPr lang="cs-CZ" sz="4000" b="1" i="1" dirty="0" smtClean="0">
              <a:solidFill>
                <a:srgbClr val="FFC000"/>
              </a:solidFill>
              <a:latin typeface="Times New Roman" pitchFamily="18" charset="0"/>
              <a:cs typeface="Times New Roman" pitchFamily="18" charset="0"/>
            </a:endParaRPr>
          </a:p>
          <a:p>
            <a:r>
              <a:rPr lang="cs-CZ" sz="3600" b="1" dirty="0" smtClean="0">
                <a:solidFill>
                  <a:srgbClr val="FFC000"/>
                </a:solidFill>
                <a:latin typeface="Times New Roman" pitchFamily="18" charset="0"/>
                <a:cs typeface="Times New Roman" pitchFamily="18" charset="0"/>
              </a:rPr>
              <a:t>1.Zámek Lednice       </a:t>
            </a:r>
            <a:r>
              <a:rPr lang="cs-CZ" sz="3600" b="1" dirty="0" smtClean="0">
                <a:solidFill>
                  <a:schemeClr val="accent2">
                    <a:lumMod val="60000"/>
                    <a:lumOff val="40000"/>
                  </a:schemeClr>
                </a:solidFill>
                <a:latin typeface="Times New Roman" pitchFamily="18" charset="0"/>
                <a:cs typeface="Times New Roman" pitchFamily="18" charset="0"/>
              </a:rPr>
              <a:t>a. vápencové útvary</a:t>
            </a:r>
          </a:p>
          <a:p>
            <a:endParaRPr lang="cs-CZ" sz="3600" b="1" dirty="0" smtClean="0">
              <a:solidFill>
                <a:srgbClr val="FFC000"/>
              </a:solidFill>
              <a:latin typeface="Times New Roman" pitchFamily="18" charset="0"/>
              <a:cs typeface="Times New Roman" pitchFamily="18" charset="0"/>
            </a:endParaRPr>
          </a:p>
          <a:p>
            <a:r>
              <a:rPr lang="cs-CZ" sz="3600" b="1" dirty="0" smtClean="0">
                <a:solidFill>
                  <a:srgbClr val="FFC000"/>
                </a:solidFill>
                <a:latin typeface="Times New Roman" pitchFamily="18" charset="0"/>
                <a:cs typeface="Times New Roman" pitchFamily="18" charset="0"/>
              </a:rPr>
              <a:t>2.Pálava                      </a:t>
            </a:r>
            <a:r>
              <a:rPr lang="cs-CZ" sz="3600" b="1" dirty="0" err="1" smtClean="0">
                <a:solidFill>
                  <a:schemeClr val="accent2">
                    <a:lumMod val="60000"/>
                    <a:lumOff val="40000"/>
                  </a:schemeClr>
                </a:solidFill>
                <a:latin typeface="Times New Roman" pitchFamily="18" charset="0"/>
                <a:cs typeface="Times New Roman" pitchFamily="18" charset="0"/>
              </a:rPr>
              <a:t>b</a:t>
            </a:r>
            <a:r>
              <a:rPr lang="cs-CZ" sz="3600" b="1" dirty="0" smtClean="0">
                <a:solidFill>
                  <a:schemeClr val="accent2">
                    <a:lumMod val="60000"/>
                    <a:lumOff val="40000"/>
                  </a:schemeClr>
                </a:solidFill>
                <a:latin typeface="Times New Roman" pitchFamily="18" charset="0"/>
                <a:cs typeface="Times New Roman" pitchFamily="18" charset="0"/>
              </a:rPr>
              <a:t>. „vězením národů“</a:t>
            </a:r>
          </a:p>
          <a:p>
            <a:endParaRPr lang="cs-CZ" sz="3600" b="1" dirty="0" smtClean="0">
              <a:solidFill>
                <a:srgbClr val="FFC000"/>
              </a:solidFill>
              <a:latin typeface="Times New Roman" pitchFamily="18" charset="0"/>
              <a:cs typeface="Times New Roman" pitchFamily="18" charset="0"/>
            </a:endParaRPr>
          </a:p>
          <a:p>
            <a:r>
              <a:rPr lang="cs-CZ" sz="3600" b="1" dirty="0" smtClean="0">
                <a:solidFill>
                  <a:srgbClr val="FFC000"/>
                </a:solidFill>
                <a:latin typeface="Times New Roman" pitchFamily="18" charset="0"/>
                <a:cs typeface="Times New Roman" pitchFamily="18" charset="0"/>
              </a:rPr>
              <a:t>3.Hrad </a:t>
            </a:r>
            <a:r>
              <a:rPr lang="cs-CZ" sz="3600" b="1" dirty="0" err="1" smtClean="0">
                <a:solidFill>
                  <a:srgbClr val="FFC000"/>
                </a:solidFill>
                <a:latin typeface="Times New Roman" pitchFamily="18" charset="0"/>
                <a:cs typeface="Times New Roman" pitchFamily="18" charset="0"/>
              </a:rPr>
              <a:t>Špilberk</a:t>
            </a:r>
            <a:r>
              <a:rPr lang="cs-CZ" sz="3600" b="1" dirty="0" smtClean="0">
                <a:solidFill>
                  <a:srgbClr val="FFC000"/>
                </a:solidFill>
                <a:latin typeface="Times New Roman" pitchFamily="18" charset="0"/>
                <a:cs typeface="Times New Roman" pitchFamily="18" charset="0"/>
              </a:rPr>
              <a:t>      </a:t>
            </a:r>
            <a:r>
              <a:rPr lang="cs-CZ" sz="3600" b="1" dirty="0" err="1" smtClean="0">
                <a:solidFill>
                  <a:schemeClr val="accent2">
                    <a:lumMod val="60000"/>
                    <a:lumOff val="40000"/>
                  </a:schemeClr>
                </a:solidFill>
                <a:latin typeface="Times New Roman" pitchFamily="18" charset="0"/>
                <a:cs typeface="Times New Roman" pitchFamily="18" charset="0"/>
              </a:rPr>
              <a:t>c</a:t>
            </a:r>
            <a:r>
              <a:rPr lang="cs-CZ" sz="3600" b="1" dirty="0" smtClean="0">
                <a:solidFill>
                  <a:schemeClr val="accent2">
                    <a:lumMod val="60000"/>
                    <a:lumOff val="40000"/>
                  </a:schemeClr>
                </a:solidFill>
                <a:latin typeface="Times New Roman" pitchFamily="18" charset="0"/>
                <a:cs typeface="Times New Roman" pitchFamily="18" charset="0"/>
              </a:rPr>
              <a:t>. založil rod </a:t>
            </a:r>
            <a:r>
              <a:rPr lang="cs-CZ" sz="3600" b="1" dirty="0" err="1" smtClean="0">
                <a:solidFill>
                  <a:schemeClr val="accent2">
                    <a:lumMod val="60000"/>
                    <a:lumOff val="40000"/>
                  </a:schemeClr>
                </a:solidFill>
                <a:latin typeface="Times New Roman" pitchFamily="18" charset="0"/>
                <a:cs typeface="Times New Roman" pitchFamily="18" charset="0"/>
              </a:rPr>
              <a:t>Lichnštejnů</a:t>
            </a:r>
            <a:endParaRPr lang="cs-CZ" sz="3600" b="1" dirty="0" smtClean="0">
              <a:solidFill>
                <a:schemeClr val="accent2">
                  <a:lumMod val="60000"/>
                  <a:lumOff val="40000"/>
                </a:schemeClr>
              </a:solidFill>
              <a:latin typeface="Times New Roman" pitchFamily="18" charset="0"/>
              <a:cs typeface="Times New Roman" pitchFamily="18" charset="0"/>
            </a:endParaRPr>
          </a:p>
          <a:p>
            <a:endParaRPr lang="cs-CZ" sz="3600" b="1" dirty="0" smtClean="0">
              <a:solidFill>
                <a:srgbClr val="FFC000"/>
              </a:solidFill>
              <a:latin typeface="Times New Roman" pitchFamily="18" charset="0"/>
              <a:cs typeface="Times New Roman" pitchFamily="18" charset="0"/>
            </a:endParaRPr>
          </a:p>
          <a:p>
            <a:r>
              <a:rPr lang="cs-CZ" sz="3600" b="1" dirty="0" smtClean="0">
                <a:solidFill>
                  <a:srgbClr val="FFC000"/>
                </a:solidFill>
                <a:latin typeface="Times New Roman" pitchFamily="18" charset="0"/>
                <a:cs typeface="Times New Roman" pitchFamily="18" charset="0"/>
              </a:rPr>
              <a:t>4. Propast Macocha    </a:t>
            </a:r>
            <a:r>
              <a:rPr lang="cs-CZ" sz="3600" b="1" dirty="0" err="1" smtClean="0">
                <a:solidFill>
                  <a:schemeClr val="accent2">
                    <a:lumMod val="60000"/>
                    <a:lumOff val="40000"/>
                  </a:schemeClr>
                </a:solidFill>
                <a:latin typeface="Times New Roman" pitchFamily="18" charset="0"/>
                <a:cs typeface="Times New Roman" pitchFamily="18" charset="0"/>
              </a:rPr>
              <a:t>d</a:t>
            </a:r>
            <a:r>
              <a:rPr lang="cs-CZ" sz="2800" b="1" dirty="0" smtClean="0">
                <a:solidFill>
                  <a:schemeClr val="accent2">
                    <a:lumMod val="60000"/>
                    <a:lumOff val="40000"/>
                  </a:schemeClr>
                </a:solidFill>
                <a:latin typeface="Times New Roman" pitchFamily="18" charset="0"/>
                <a:cs typeface="Times New Roman" pitchFamily="18" charset="0"/>
              </a:rPr>
              <a:t>. V rozhorlení se shlukli,            vyvlekli proradnou ženu ze stavení a svrhli ji tam, kde měl zahynout malý Vašík.</a:t>
            </a:r>
            <a:endParaRPr lang="cs-CZ" sz="3600" b="1" dirty="0" smtClean="0">
              <a:solidFill>
                <a:schemeClr val="accent2">
                  <a:lumMod val="60000"/>
                  <a:lumOff val="40000"/>
                </a:schemeClr>
              </a:solidFill>
              <a:latin typeface="Times New Roman" pitchFamily="18" charset="0"/>
              <a:cs typeface="Times New Roman" pitchFamily="18" charset="0"/>
            </a:endParaRPr>
          </a:p>
          <a:p>
            <a:endParaRPr lang="cs-CZ" sz="3600" b="1" dirty="0" smtClean="0">
              <a:solidFill>
                <a:srgbClr val="FFC000"/>
              </a:solidFill>
              <a:latin typeface="Times New Roman" pitchFamily="18" charset="0"/>
              <a:cs typeface="Times New Roman" pitchFamily="18" charset="0"/>
            </a:endParaRPr>
          </a:p>
          <a:p>
            <a:endParaRPr lang="cs-CZ" sz="4000" b="1" i="1" dirty="0">
              <a:solidFill>
                <a:srgbClr val="FFC000"/>
              </a:solidFill>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928662" y="1285860"/>
            <a:ext cx="2514856" cy="2246769"/>
          </a:xfrm>
          <a:prstGeom prst="rect">
            <a:avLst/>
          </a:prstGeom>
          <a:noFill/>
        </p:spPr>
        <p:txBody>
          <a:bodyPr wrap="none" rtlCol="0">
            <a:spAutoFit/>
          </a:bodyPr>
          <a:lstStyle/>
          <a:p>
            <a:r>
              <a:rPr lang="cs-CZ" sz="2800" dirty="0" smtClean="0">
                <a:solidFill>
                  <a:srgbClr val="FFFF00"/>
                </a:solidFill>
              </a:rPr>
              <a:t>Správné řešení:</a:t>
            </a:r>
          </a:p>
          <a:p>
            <a:r>
              <a:rPr lang="cs-CZ" sz="2800" dirty="0" smtClean="0">
                <a:solidFill>
                  <a:srgbClr val="FFFF00"/>
                </a:solidFill>
              </a:rPr>
              <a:t>1. c</a:t>
            </a:r>
          </a:p>
          <a:p>
            <a:r>
              <a:rPr lang="cs-CZ" sz="2800" dirty="0" smtClean="0">
                <a:solidFill>
                  <a:srgbClr val="FFFF00"/>
                </a:solidFill>
              </a:rPr>
              <a:t>2. a</a:t>
            </a:r>
          </a:p>
          <a:p>
            <a:r>
              <a:rPr lang="cs-CZ" sz="2800" dirty="0" smtClean="0">
                <a:solidFill>
                  <a:srgbClr val="FFFF00"/>
                </a:solidFill>
              </a:rPr>
              <a:t>3. b</a:t>
            </a:r>
          </a:p>
          <a:p>
            <a:r>
              <a:rPr lang="cs-CZ" sz="2800" dirty="0" smtClean="0">
                <a:solidFill>
                  <a:srgbClr val="FFFF00"/>
                </a:solidFill>
              </a:rPr>
              <a:t>4. d</a:t>
            </a:r>
            <a:endParaRPr lang="cs-CZ" sz="2800" dirty="0">
              <a:solidFill>
                <a:srgbClr val="FFFF00"/>
              </a:solidFill>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0" y="1071546"/>
            <a:ext cx="8929718" cy="4801314"/>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r>
              <a:rPr lang="cs-CZ" b="1" dirty="0" smtClean="0">
                <a:hlinkClick r:id="rId2"/>
              </a:rPr>
              <a:t>https://</a:t>
            </a:r>
            <a:r>
              <a:rPr lang="cs-CZ" b="1" dirty="0" smtClean="0">
                <a:hlinkClick r:id="rId2"/>
              </a:rPr>
              <a:t>cs.wikipedia.org/wiki/Jihomoravsk%C3%BD_kraj#mediaviewer/File:Map_Czech_Okres_JihomoravskyKraj.PNG</a:t>
            </a:r>
            <a:endParaRPr lang="cs-CZ" b="1" dirty="0" smtClean="0"/>
          </a:p>
          <a:p>
            <a:pPr algn="ctr"/>
            <a:r>
              <a:rPr lang="cs-CZ" b="1" dirty="0" smtClean="0">
                <a:hlinkClick r:id="rId3"/>
              </a:rPr>
              <a:t>http</a:t>
            </a:r>
            <a:r>
              <a:rPr lang="cs-CZ" b="1" dirty="0" smtClean="0">
                <a:hlinkClick r:id="rId3"/>
              </a:rPr>
              <a:t>://wiki.rvp.cz/Kabinet/Mapy/Mapa_%C4%8CR/Mapy_kraj%C5%AF_%</a:t>
            </a:r>
            <a:r>
              <a:rPr lang="cs-CZ" b="1" dirty="0" smtClean="0">
                <a:hlinkClick r:id="rId3"/>
              </a:rPr>
              <a:t>C4%8CR</a:t>
            </a:r>
            <a:endParaRPr lang="cs-CZ" b="1" dirty="0" smtClean="0"/>
          </a:p>
          <a:p>
            <a:pPr algn="ctr"/>
            <a:r>
              <a:rPr lang="cs-CZ" b="1" dirty="0" smtClean="0"/>
              <a:t>https://cs.wikipedia.org/wiki/Lednice_(z%C3%A1mek)#mediaviewer/File:Lednice,_z%C3%A1mek_(05).jpg /</a:t>
            </a:r>
            <a:endParaRPr lang="cs-CZ" b="1" dirty="0" smtClean="0"/>
          </a:p>
          <a:p>
            <a:pPr algn="ctr"/>
            <a:r>
              <a:rPr lang="cs-CZ" b="1" dirty="0" smtClean="0"/>
              <a:t>http://motoride.sk/?P=phorum&amp;tema=vyjazdy&amp;tid=44964&amp;p=4</a:t>
            </a:r>
          </a:p>
          <a:p>
            <a:pPr algn="ctr"/>
            <a:r>
              <a:rPr lang="cs-CZ" b="1" dirty="0" smtClean="0"/>
              <a:t>http://olomoucky2011.webnode.cz/</a:t>
            </a:r>
          </a:p>
          <a:p>
            <a:pPr algn="ctr"/>
            <a:r>
              <a:rPr lang="cs-CZ" b="1" dirty="0" smtClean="0"/>
              <a:t>http</a:t>
            </a:r>
            <a:r>
              <a:rPr lang="cs-CZ" b="1" dirty="0" smtClean="0"/>
              <a:t>://www.penzion-</a:t>
            </a:r>
            <a:r>
              <a:rPr lang="cs-CZ" b="1" dirty="0" err="1" smtClean="0"/>
              <a:t>hustopece.cz</a:t>
            </a:r>
            <a:r>
              <a:rPr lang="cs-CZ" b="1" dirty="0" smtClean="0"/>
              <a:t>/</a:t>
            </a:r>
            <a:r>
              <a:rPr lang="cs-CZ" b="1" dirty="0" err="1" smtClean="0"/>
              <a:t>turisticke</a:t>
            </a:r>
            <a:r>
              <a:rPr lang="cs-CZ" b="1" dirty="0" smtClean="0"/>
              <a:t>-</a:t>
            </a:r>
            <a:r>
              <a:rPr lang="cs-CZ" b="1" dirty="0" err="1" smtClean="0"/>
              <a:t>zajimavosti</a:t>
            </a:r>
            <a:r>
              <a:rPr lang="cs-CZ" b="1" dirty="0" smtClean="0"/>
              <a:t>/ </a:t>
            </a:r>
            <a:r>
              <a:rPr lang="cs-CZ" b="1" dirty="0" smtClean="0">
                <a:hlinkClick r:id="rId4"/>
              </a:rPr>
              <a:t>https://cs.wikipedia.org/wiki/Lednice_(z%C3%A1mek)#mediaviewer/File:Lednice,_z%C3%A1meck%C3%A1_zahrada_(03).</a:t>
            </a:r>
            <a:r>
              <a:rPr lang="cs-CZ" b="1" dirty="0" smtClean="0">
                <a:hlinkClick r:id="rId4"/>
              </a:rPr>
              <a:t>jpg</a:t>
            </a:r>
            <a:endParaRPr lang="cs-CZ" b="1" dirty="0" smtClean="0"/>
          </a:p>
          <a:p>
            <a:pPr algn="ctr"/>
            <a:r>
              <a:rPr lang="cs-CZ" b="1" smtClean="0"/>
              <a:t>https://cs.wikipedia.org/wiki/%C5%A0pilberk#mediaviewer/File:Mesto_Brno_-_hrad_Spilberk.jpg</a:t>
            </a:r>
            <a:endParaRPr lang="cs-CZ" b="1" dirty="0" smtClean="0"/>
          </a:p>
          <a:p>
            <a:endParaRPr lang="cs-CZ" dirty="0" smtClean="0"/>
          </a:p>
          <a:p>
            <a:endParaRPr lang="cs-CZ" dirty="0" smtClean="0"/>
          </a:p>
          <a:p>
            <a:endParaRPr lang="cs-CZ" dirty="0" smtClean="0"/>
          </a:p>
          <a:p>
            <a:endParaRPr lang="cs-CZ" dirty="0" smtClean="0"/>
          </a:p>
          <a:p>
            <a:endParaRPr lang="cs-CZ" dirty="0"/>
          </a:p>
        </p:txBody>
      </p:sp>
      <p:sp>
        <p:nvSpPr>
          <p:cNvPr id="3" name="TextovéPole 2"/>
          <p:cNvSpPr txBox="1"/>
          <p:nvPr/>
        </p:nvSpPr>
        <p:spPr>
          <a:xfrm>
            <a:off x="785786" y="642918"/>
            <a:ext cx="3771353" cy="461665"/>
          </a:xfrm>
          <a:prstGeom prst="rect">
            <a:avLst/>
          </a:prstGeom>
          <a:noFill/>
        </p:spPr>
        <p:txBody>
          <a:bodyPr wrap="none" rtlCol="0">
            <a:spAutoFit/>
          </a:bodyPr>
          <a:lstStyle/>
          <a:p>
            <a:r>
              <a:rPr lang="cs-CZ" sz="2400" b="1" dirty="0" smtClean="0"/>
              <a:t>Použité odkazy: obrázky</a:t>
            </a:r>
            <a:r>
              <a:rPr lang="cs-CZ" dirty="0" smtClean="0"/>
              <a:t>:</a:t>
            </a:r>
            <a:endParaRPr lang="cs-CZ"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ok">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Tok">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ok">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175</TotalTime>
  <Words>1021</Words>
  <Application>Microsoft Office PowerPoint</Application>
  <PresentationFormat>Předvádění na obrazovce (4:3)</PresentationFormat>
  <Paragraphs>120</Paragraphs>
  <Slides>17</Slides>
  <Notes>0</Notes>
  <HiddenSlides>0</HiddenSlides>
  <MMClips>0</MMClips>
  <ScaleCrop>false</ScaleCrop>
  <HeadingPairs>
    <vt:vector size="4" baseType="variant">
      <vt:variant>
        <vt:lpstr>Motiv</vt:lpstr>
      </vt:variant>
      <vt:variant>
        <vt:i4>1</vt:i4>
      </vt:variant>
      <vt:variant>
        <vt:lpstr>Nadpisy snímků</vt:lpstr>
      </vt:variant>
      <vt:variant>
        <vt:i4>17</vt:i4>
      </vt:variant>
    </vt:vector>
  </HeadingPairs>
  <TitlesOfParts>
    <vt:vector size="18" baseType="lpstr">
      <vt:lpstr>Tok</vt:lpstr>
      <vt:lpstr>Snímek 1</vt:lpstr>
      <vt:lpstr>Snímek 2</vt:lpstr>
      <vt:lpstr>Snímek 3</vt:lpstr>
      <vt:lpstr>Snímek 4</vt:lpstr>
      <vt:lpstr>Snímek 5</vt:lpstr>
      <vt:lpstr>Snímek 6</vt:lpstr>
      <vt:lpstr>Snímek 7</vt:lpstr>
      <vt:lpstr>Snímek 8</vt:lpstr>
      <vt:lpstr>Snímek 9</vt:lpstr>
      <vt:lpstr>Snímek 10</vt:lpstr>
      <vt:lpstr>Snímek 11</vt:lpstr>
      <vt:lpstr>Snímek 12</vt:lpstr>
      <vt:lpstr>Snímek 13</vt:lpstr>
      <vt:lpstr>Snímek 14</vt:lpstr>
      <vt:lpstr>Snímek 15</vt:lpstr>
      <vt:lpstr>Snímek 16</vt:lpstr>
      <vt:lpstr>Snímek 17</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Vladka</dc:creator>
  <cp:lastModifiedBy>Vladka</cp:lastModifiedBy>
  <cp:revision>26</cp:revision>
  <dcterms:created xsi:type="dcterms:W3CDTF">2013-01-08T11:51:28Z</dcterms:created>
  <dcterms:modified xsi:type="dcterms:W3CDTF">2014-09-16T12:40:37Z</dcterms:modified>
</cp:coreProperties>
</file>