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0" r:id="rId2"/>
    <p:sldId id="259" r:id="rId3"/>
    <p:sldId id="256" r:id="rId4"/>
    <p:sldId id="258" r:id="rId5"/>
    <p:sldId id="261" r:id="rId6"/>
    <p:sldId id="260" r:id="rId7"/>
    <p:sldId id="262" r:id="rId8"/>
    <p:sldId id="263" r:id="rId9"/>
    <p:sldId id="265" r:id="rId10"/>
    <p:sldId id="267" r:id="rId11"/>
    <p:sldId id="264" r:id="rId12"/>
    <p:sldId id="266" r:id="rId13"/>
    <p:sldId id="268" r:id="rId14"/>
    <p:sldId id="271" r:id="rId15"/>
    <p:sldId id="272" r:id="rId16"/>
    <p:sldId id="257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showOutlineIcons="0">
    <p:restoredLeft sz="15620"/>
    <p:restoredTop sz="89435" autoAdjust="0"/>
  </p:normalViewPr>
  <p:slideViewPr>
    <p:cSldViewPr>
      <p:cViewPr varScale="1">
        <p:scale>
          <a:sx n="97" d="100"/>
          <a:sy n="97" d="100"/>
        </p:scale>
        <p:origin x="-38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AFB5E-6A7D-4DD8-8320-16BE60BCCC3F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6415D-A2E2-480C-A20C-954D04389C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AFB5E-6A7D-4DD8-8320-16BE60BCCC3F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6415D-A2E2-480C-A20C-954D04389C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AFB5E-6A7D-4DD8-8320-16BE60BCCC3F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6415D-A2E2-480C-A20C-954D04389C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AFB5E-6A7D-4DD8-8320-16BE60BCCC3F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6415D-A2E2-480C-A20C-954D04389C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AFB5E-6A7D-4DD8-8320-16BE60BCCC3F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6415D-A2E2-480C-A20C-954D04389C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AFB5E-6A7D-4DD8-8320-16BE60BCCC3F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6415D-A2E2-480C-A20C-954D04389C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AFB5E-6A7D-4DD8-8320-16BE60BCCC3F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6415D-A2E2-480C-A20C-954D04389C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AFB5E-6A7D-4DD8-8320-16BE60BCCC3F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6415D-A2E2-480C-A20C-954D04389C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AFB5E-6A7D-4DD8-8320-16BE60BCCC3F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6415D-A2E2-480C-A20C-954D04389C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AFB5E-6A7D-4DD8-8320-16BE60BCCC3F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6415D-A2E2-480C-A20C-954D04389C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2AFB5E-6A7D-4DD8-8320-16BE60BCCC3F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F6415D-A2E2-480C-A20C-954D04389C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82AFB5E-6A7D-4DD8-8320-16BE60BCCC3F}" type="datetimeFigureOut">
              <a:rPr lang="cs-CZ" smtClean="0"/>
              <a:pPr/>
              <a:t>16.9.2014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F6415D-A2E2-480C-A20C-954D04389CFF}" type="slidenum">
              <a:rPr lang="cs-CZ" smtClean="0"/>
              <a:pPr/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s://cs.wikipedia.org/wiki/Becherovka" TargetMode="External"/><Relationship Id="rId3" Type="http://schemas.openxmlformats.org/officeDocument/2006/relationships/hyperlink" Target="http://www.ceske-rucicky.cz/remeslnik/karlovarske-oplatky-s-r-o-cukrarna-karlovy-vary-28031636/obecne/" TargetMode="External"/><Relationship Id="rId7" Type="http://schemas.openxmlformats.org/officeDocument/2006/relationships/hyperlink" Target="http://cs.wikipedia.org/wiki/Kl%C3%ADnovec" TargetMode="External"/><Relationship Id="rId2" Type="http://schemas.openxmlformats.org/officeDocument/2006/relationships/hyperlink" Target="http://www.zemesveta.cz/archiv/le-triangle-thermal/1417-3/une-treizieme-source_la-becherovka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leto.in-pocasi.cz/soos/" TargetMode="External"/><Relationship Id="rId5" Type="http://schemas.openxmlformats.org/officeDocument/2006/relationships/hyperlink" Target="http://www.czech-transport.com/index.php?id=187" TargetMode="External"/><Relationship Id="rId4" Type="http://schemas.openxmlformats.org/officeDocument/2006/relationships/hyperlink" Target="http://www.polarex.cz/index.php/seniori.html" TargetMode="External"/><Relationship Id="rId9" Type="http://schemas.openxmlformats.org/officeDocument/2006/relationships/hyperlink" Target="https://cs.wikipedia.org/wiki/Karlovy_Vary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4086102989"/>
              </p:ext>
            </p:extLst>
          </p:nvPr>
        </p:nvGraphicFramePr>
        <p:xfrm>
          <a:off x="539552" y="1691774"/>
          <a:ext cx="8064896" cy="513281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Člověk a</a:t>
                      </a:r>
                      <a:r>
                        <a:rPr lang="cs-CZ" sz="1400" b="1" baseline="0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jeho svět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VY_12_INOVACE_255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5.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Vlastivěda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prezentace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Mgr. Gregorová Vladana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Karlovarský kraj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Žákům</a:t>
                      </a:r>
                      <a:r>
                        <a:rPr lang="cs-CZ" sz="1400" b="1" baseline="0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 je v základních bodech představen Karlovarský kraj, jeho povrch, vodstvo,.. seznámí se s historickými dějinami pamětihodností </a:t>
                      </a:r>
                    </a:p>
                    <a:p>
                      <a:r>
                        <a:rPr lang="cs-CZ" sz="1400" b="1" baseline="0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v tomto kraji a další přírodními zajímavostmi. Texty k podpoře čtenářské gramotnosti.</a:t>
                      </a:r>
                      <a:endParaRPr lang="cs-CZ" sz="1400" b="1" dirty="0" smtClean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rgbClr val="000000"/>
                          </a:solidFill>
                          <a:latin typeface="Times New Roman" pitchFamily="18" charset="0"/>
                          <a:cs typeface="Times New Roman" pitchFamily="18" charset="0"/>
                        </a:rPr>
                        <a:t>12.1.2013</a:t>
                      </a:r>
                      <a:endParaRPr lang="cs-CZ" sz="1400" b="1" dirty="0">
                        <a:solidFill>
                          <a:srgbClr val="000000"/>
                        </a:solidFill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solidFill>
                            <a:srgbClr val="000000"/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solidFill>
                          <a:srgbClr val="000000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endParaRPr lang="cs-CZ" sz="1400" dirty="0">
                        <a:solidFill>
                          <a:srgbClr val="00000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4337987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329061" y="285728"/>
            <a:ext cx="6485879" cy="1200329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72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Karlovarský  kraj</a:t>
            </a:r>
            <a:endParaRPr lang="cs-CZ" sz="72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15362" name="Picture 2" descr="https://upload.wikimedia.org/wikipedia/commons/thumb/9/90/Karlovy_Vary_colonnade_1..jpg/1280px-Karlovy_Vary_colonnade_1.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2357430"/>
            <a:ext cx="5576679" cy="4334997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5364" name="Picture 4" descr="https://upload.wikimedia.org/wikipedia/commons/thumb/e/ea/Nakousan%C3%A1_karlovarsk%C3%A1_oplatka.JPG/1280px-Nakousan%C3%A1_karlovarsk%C3%A1_oplatka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572132" y="1643050"/>
            <a:ext cx="3357554" cy="336193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1439" y="357166"/>
            <a:ext cx="8501122" cy="1938992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u="sng" dirty="0" smtClean="0"/>
              <a:t>Pojmy na mapě:</a:t>
            </a:r>
          </a:p>
          <a:p>
            <a:r>
              <a:rPr lang="cs-CZ" sz="2400" b="1" u="sng" dirty="0"/>
              <a:t>m</a:t>
            </a:r>
            <a:r>
              <a:rPr lang="cs-CZ" sz="2400" b="1" u="sng" dirty="0" smtClean="0"/>
              <a:t>ěsta: </a:t>
            </a:r>
            <a:r>
              <a:rPr lang="cs-CZ" sz="2400" b="1" dirty="0" smtClean="0"/>
              <a:t>Karlovy Vary, Cheb, Sokolov, Aš, Mariánské lázně, Františkovy lázně</a:t>
            </a:r>
          </a:p>
          <a:p>
            <a:r>
              <a:rPr lang="cs-CZ" sz="2400" b="1" u="sng" dirty="0"/>
              <a:t>p</a:t>
            </a:r>
            <a:r>
              <a:rPr lang="cs-CZ" sz="2400" b="1" u="sng" dirty="0" smtClean="0"/>
              <a:t>ovrch: </a:t>
            </a:r>
            <a:r>
              <a:rPr lang="cs-CZ" sz="2400" b="1" dirty="0" smtClean="0"/>
              <a:t>Krušné hory – Klínovec, Český les, Slavkovský les, Doupovské hory</a:t>
            </a:r>
            <a:endParaRPr lang="cs-CZ" sz="2400" b="1" dirty="0"/>
          </a:p>
        </p:txBody>
      </p:sp>
      <p:sp>
        <p:nvSpPr>
          <p:cNvPr id="6" name="Obdélník 5"/>
          <p:cNvSpPr/>
          <p:nvPr/>
        </p:nvSpPr>
        <p:spPr>
          <a:xfrm>
            <a:off x="2274897" y="2500306"/>
            <a:ext cx="4594206" cy="11079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Karlovy Vary</a:t>
            </a:r>
            <a:endParaRPr lang="cs-CZ" sz="66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42910" y="3714752"/>
            <a:ext cx="8072494" cy="338554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buFontTx/>
              <a:buChar char="-"/>
            </a:pPr>
            <a:r>
              <a:rPr lang="cs-CZ" sz="2800" dirty="0" smtClean="0"/>
              <a:t>krajským městem Karlovarského kraje</a:t>
            </a:r>
          </a:p>
          <a:p>
            <a:pPr algn="ctr">
              <a:buFontTx/>
              <a:buChar char="-"/>
            </a:pPr>
            <a:r>
              <a:rPr lang="cs-CZ" sz="2800" dirty="0" smtClean="0"/>
              <a:t> počet obyvatel se pohybuje kolem 50 tis.</a:t>
            </a:r>
          </a:p>
          <a:p>
            <a:pPr algn="ctr">
              <a:buFontTx/>
              <a:buChar char="-"/>
            </a:pPr>
            <a:r>
              <a:rPr lang="cs-CZ" sz="2800" dirty="0" smtClean="0"/>
              <a:t> přibližně kolem roku 1350 uspořádal císař Karel IV. při svém pobytu v Lokti  výpravu do lesů, kde nechal na místě údajného pramene založit lázně nazvané Horké Lázně u Lokte, které byly později přejmenované na Karlovy Vary</a:t>
            </a:r>
          </a:p>
          <a:p>
            <a:pPr>
              <a:buFontTx/>
              <a:buChar char="-"/>
            </a:pP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28926" y="214290"/>
            <a:ext cx="2572243" cy="11079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Povrch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14348" y="1714488"/>
            <a:ext cx="4460965" cy="646331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600" b="1" dirty="0" smtClean="0"/>
              <a:t>Krušné hory - Klínovec</a:t>
            </a:r>
            <a:endParaRPr lang="cs-CZ" sz="36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6000760" y="1928802"/>
            <a:ext cx="314324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Český les</a:t>
            </a:r>
          </a:p>
          <a:p>
            <a:pPr algn="ctr"/>
            <a:r>
              <a:rPr lang="cs-CZ" sz="3600" b="1" dirty="0" smtClean="0"/>
              <a:t>Slavkovský les</a:t>
            </a:r>
          </a:p>
          <a:p>
            <a:pPr algn="ctr"/>
            <a:r>
              <a:rPr lang="cs-CZ" sz="3600" b="1" dirty="0" smtClean="0"/>
              <a:t>Doupovské hory</a:t>
            </a:r>
          </a:p>
          <a:p>
            <a:pPr algn="ctr"/>
            <a:r>
              <a:rPr lang="cs-CZ" sz="3600" b="1" dirty="0" smtClean="0"/>
              <a:t>- vznikly sopečnou činností</a:t>
            </a:r>
            <a:endParaRPr lang="cs-CZ" sz="3600" b="1" dirty="0"/>
          </a:p>
        </p:txBody>
      </p:sp>
      <p:pic>
        <p:nvPicPr>
          <p:cNvPr id="13314" name="Picture 2" descr="http://upload.wikimedia.org/wikipedia/commons/thumb/e/e3/Aussichtsturm_Keilberghotel_Klinovec.jpg/1024px-Aussichtsturm_Keilberghotel_Klinovec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71538" y="2357430"/>
            <a:ext cx="4500594" cy="4364209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59631" y="214290"/>
            <a:ext cx="3024739" cy="11079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Vodstvo</a:t>
            </a:r>
            <a:endParaRPr lang="cs-CZ" sz="66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973870" y="1571612"/>
            <a:ext cx="319626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Ohře, Berounka</a:t>
            </a:r>
            <a:endParaRPr lang="cs-CZ" sz="3600" b="1" dirty="0"/>
          </a:p>
        </p:txBody>
      </p:sp>
      <p:sp>
        <p:nvSpPr>
          <p:cNvPr id="4" name="Obdélník 3"/>
          <p:cNvSpPr/>
          <p:nvPr/>
        </p:nvSpPr>
        <p:spPr>
          <a:xfrm>
            <a:off x="2353220" y="2967335"/>
            <a:ext cx="4437561" cy="11079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Zemědělství</a:t>
            </a:r>
            <a:endParaRPr lang="cs-CZ" sz="66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779473" y="4714884"/>
            <a:ext cx="55850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p</a:t>
            </a:r>
            <a:r>
              <a:rPr lang="cs-CZ" sz="3600" b="1" dirty="0" smtClean="0"/>
              <a:t>astevectví – chladná oblast</a:t>
            </a:r>
            <a:endParaRPr lang="cs-CZ" sz="3600" b="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68928" y="142852"/>
            <a:ext cx="3006144" cy="110799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Průmysl</a:t>
            </a:r>
            <a:endParaRPr lang="cs-CZ" sz="66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20482" name="Picture 2" descr="http://www.volny.cz/travelling/a2a_soubory/image002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14282" y="1142984"/>
            <a:ext cx="3857652" cy="3286148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3857620" y="1928802"/>
            <a:ext cx="392056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Tisová, Vřesová</a:t>
            </a:r>
          </a:p>
          <a:p>
            <a:pPr algn="ctr"/>
            <a:r>
              <a:rPr lang="cs-CZ" sz="3600" b="1" dirty="0" smtClean="0"/>
              <a:t>  tepelné elektrárny</a:t>
            </a:r>
            <a:endParaRPr lang="cs-CZ" sz="3600" b="1" dirty="0"/>
          </a:p>
        </p:txBody>
      </p:sp>
      <p:sp>
        <p:nvSpPr>
          <p:cNvPr id="6" name="TextovéPole 5"/>
          <p:cNvSpPr txBox="1"/>
          <p:nvPr/>
        </p:nvSpPr>
        <p:spPr>
          <a:xfrm>
            <a:off x="1285852" y="5072074"/>
            <a:ext cx="288252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 smtClean="0"/>
              <a:t>Cheb, Sokolov</a:t>
            </a:r>
          </a:p>
          <a:p>
            <a:pPr algn="ctr"/>
            <a:r>
              <a:rPr lang="cs-CZ" sz="3600" b="1" dirty="0"/>
              <a:t>h</a:t>
            </a:r>
            <a:r>
              <a:rPr lang="cs-CZ" sz="3600" b="1" dirty="0" smtClean="0"/>
              <a:t>nědé uhlí</a:t>
            </a:r>
            <a:endParaRPr lang="cs-CZ" sz="3600" b="1" dirty="0"/>
          </a:p>
        </p:txBody>
      </p:sp>
      <p:pic>
        <p:nvPicPr>
          <p:cNvPr id="11266" name="Picture 2" descr="https://upload.wikimedia.org/wikipedia/commons/0/05/Coal_mine_Wyoming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4810" y="3571876"/>
            <a:ext cx="4714908" cy="3143272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86116" y="642918"/>
            <a:ext cx="2857064" cy="707886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4000" b="1" dirty="0" smtClean="0"/>
              <a:t>Karlovy Vary</a:t>
            </a:r>
            <a:endParaRPr lang="cs-CZ" sz="4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2357422" y="1857364"/>
            <a:ext cx="472225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Becherovka - </a:t>
            </a:r>
            <a:r>
              <a:rPr lang="cs-CZ" sz="2800" b="1" dirty="0" smtClean="0"/>
              <a:t>od roku 1807</a:t>
            </a:r>
            <a:endParaRPr lang="cs-CZ" sz="3600" b="1" dirty="0"/>
          </a:p>
        </p:txBody>
      </p:sp>
      <p:sp>
        <p:nvSpPr>
          <p:cNvPr id="8" name="Obdélník 7"/>
          <p:cNvSpPr/>
          <p:nvPr/>
        </p:nvSpPr>
        <p:spPr>
          <a:xfrm>
            <a:off x="2571736" y="2703016"/>
            <a:ext cx="6215106" cy="397031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r>
              <a:rPr lang="cs-CZ" sz="2800" b="1" dirty="0" smtClean="0"/>
              <a:t>Výroba likéru je již 200 let obestřena tajemstvím. Přesný poměr ingrediencí byl předáván jako rodinné tajemství</a:t>
            </a:r>
          </a:p>
          <a:p>
            <a:pPr algn="ctr"/>
            <a:r>
              <a:rPr lang="cs-CZ" sz="2800" b="1" dirty="0" smtClean="0"/>
              <a:t> z otce na syna. Dnes znají recept na Becherovku jen dva lidé, kteří jednou týdně připravují směs koření a bylin. Specifickou chuť ovlivňuje i dvoutýdenní zrání v dubových sudech a údajně také prostředí Karlových Varů.</a:t>
            </a:r>
            <a:endParaRPr lang="cs-CZ" sz="2800" b="1" dirty="0"/>
          </a:p>
        </p:txBody>
      </p:sp>
      <p:pic>
        <p:nvPicPr>
          <p:cNvPr id="10242" name="Picture 2" descr="Becherovka Original - lahev.pn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1214422"/>
            <a:ext cx="2071702" cy="528641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6" descr="http://www.karlovyvary.cz/images/foto/moser0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00628" y="3464879"/>
            <a:ext cx="4143372" cy="339312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1714480" y="4643446"/>
            <a:ext cx="2838790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/>
              <a:t>k</a:t>
            </a:r>
            <a:r>
              <a:rPr lang="cs-CZ" sz="3600" b="1" dirty="0" smtClean="0"/>
              <a:t>aolín</a:t>
            </a:r>
          </a:p>
          <a:p>
            <a:pPr algn="ctr"/>
            <a:r>
              <a:rPr lang="cs-CZ" sz="3600" b="1" dirty="0"/>
              <a:t>s</a:t>
            </a:r>
            <a:r>
              <a:rPr lang="cs-CZ" sz="3600" b="1" dirty="0" smtClean="0"/>
              <a:t>klo, porcelán</a:t>
            </a:r>
            <a:endParaRPr lang="cs-CZ" sz="3600" b="1" dirty="0"/>
          </a:p>
        </p:txBody>
      </p:sp>
      <p:pic>
        <p:nvPicPr>
          <p:cNvPr id="17410" name="Picture 2" descr="http://www.ceske-rucicky.cz/public/content-images/cz/subject/1315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14290"/>
            <a:ext cx="4572000" cy="358140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5" name="TextovéPole 4"/>
          <p:cNvSpPr txBox="1"/>
          <p:nvPr/>
        </p:nvSpPr>
        <p:spPr>
          <a:xfrm>
            <a:off x="4786314" y="1214422"/>
            <a:ext cx="3667351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/>
              <a:t>v</a:t>
            </a:r>
            <a:r>
              <a:rPr lang="cs-CZ" sz="3600" b="1" dirty="0" smtClean="0"/>
              <a:t>ýroba lázeňských</a:t>
            </a:r>
          </a:p>
          <a:p>
            <a:pPr algn="ctr"/>
            <a:r>
              <a:rPr lang="cs-CZ" sz="3600" b="1" dirty="0" smtClean="0"/>
              <a:t> oplatků</a:t>
            </a:r>
            <a:endParaRPr lang="cs-CZ" sz="3600" b="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turiste.turistika.cz/data/photos/253/5253-1140fe2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85720" y="500042"/>
            <a:ext cx="4500594" cy="4143404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3" name="TextovéPole 2"/>
          <p:cNvSpPr txBox="1"/>
          <p:nvPr/>
        </p:nvSpPr>
        <p:spPr>
          <a:xfrm>
            <a:off x="4714876" y="1500174"/>
            <a:ext cx="396458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/>
              <a:t>Krušné hory</a:t>
            </a:r>
          </a:p>
          <a:p>
            <a:pPr algn="ctr"/>
            <a:r>
              <a:rPr lang="cs-CZ" sz="3600" b="1" dirty="0"/>
              <a:t>d</a:t>
            </a:r>
            <a:r>
              <a:rPr lang="cs-CZ" sz="3600" b="1" dirty="0" smtClean="0"/>
              <a:t>řevozpracující průmysl</a:t>
            </a:r>
            <a:endParaRPr lang="cs-CZ" sz="36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1000100" y="5572140"/>
            <a:ext cx="407342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b="1" dirty="0" smtClean="0"/>
              <a:t>Aš – textilní průmysl</a:t>
            </a:r>
            <a:endParaRPr lang="cs-CZ" sz="3600" b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285852" y="214290"/>
            <a:ext cx="6555192" cy="923330"/>
          </a:xfrm>
          <a:prstGeom prst="rect">
            <a:avLst/>
          </a:prstGeom>
        </p:spPr>
        <p:style>
          <a:lnRef idx="3">
            <a:schemeClr val="lt1"/>
          </a:lnRef>
          <a:fillRef idx="1">
            <a:schemeClr val="accent3"/>
          </a:fillRef>
          <a:effectRef idx="1">
            <a:schemeClr val="accent3"/>
          </a:effectRef>
          <a:fontRef idx="minor">
            <a:schemeClr val="lt1"/>
          </a:fontRef>
        </p:style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Památky a zajímavosti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2079010" y="1785926"/>
            <a:ext cx="49859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Mariánské Lázně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23554" name="Picture 2" descr="http://www.polarex.cz/tl_files/polarex/foto/seniori/lazne/2008-11-30-223324-lide-pamatky-marianske-lazne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3071810"/>
            <a:ext cx="5500726" cy="37861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6" name="TextovéPole 5"/>
          <p:cNvSpPr txBox="1"/>
          <p:nvPr/>
        </p:nvSpPr>
        <p:spPr>
          <a:xfrm>
            <a:off x="5500694" y="3500438"/>
            <a:ext cx="3643306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/>
              <a:t>l</a:t>
            </a:r>
            <a:r>
              <a:rPr lang="cs-CZ" sz="3600" b="1" dirty="0" smtClean="0"/>
              <a:t>ázeňské město</a:t>
            </a:r>
          </a:p>
          <a:p>
            <a:pPr algn="ctr"/>
            <a:r>
              <a:rPr lang="cs-CZ" sz="3600" b="1" dirty="0"/>
              <a:t>d</a:t>
            </a:r>
            <a:r>
              <a:rPr lang="cs-CZ" sz="3600" b="1" dirty="0" smtClean="0"/>
              <a:t>ruhé nejznámější u nás</a:t>
            </a:r>
            <a:endParaRPr lang="cs-CZ" sz="3600" b="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 descr="http://czech-transport.com/images/frantiskovy%203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643042" y="2019299"/>
            <a:ext cx="5743575" cy="483870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Obdélník 3"/>
          <p:cNvSpPr/>
          <p:nvPr/>
        </p:nvSpPr>
        <p:spPr>
          <a:xfrm>
            <a:off x="2005304" y="714356"/>
            <a:ext cx="51333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Františkovy lázně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80" name="Picture 4" descr="http://leto.in-pocasi.cz/strediska/soos/soos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81500" y="2571744"/>
            <a:ext cx="4762500" cy="4286256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Obdélník 3"/>
          <p:cNvSpPr/>
          <p:nvPr/>
        </p:nvSpPr>
        <p:spPr>
          <a:xfrm>
            <a:off x="3506644" y="214290"/>
            <a:ext cx="2130713" cy="110799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66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SOOS</a:t>
            </a:r>
            <a:endParaRPr lang="cs-CZ" sz="66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14348" y="1357298"/>
            <a:ext cx="699223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b="1" dirty="0"/>
              <a:t>r</a:t>
            </a:r>
            <a:r>
              <a:rPr lang="cs-CZ" sz="3600" b="1" dirty="0" smtClean="0"/>
              <a:t>ašeliniště s vývěry minerálních vod</a:t>
            </a:r>
          </a:p>
          <a:p>
            <a:pPr algn="ctr"/>
            <a:r>
              <a:rPr lang="cs-CZ" sz="3600" b="1" dirty="0"/>
              <a:t>p</a:t>
            </a:r>
            <a:r>
              <a:rPr lang="cs-CZ" sz="3600" b="1" dirty="0" smtClean="0"/>
              <a:t>ozůstatek sopečné činnosti</a:t>
            </a:r>
            <a:endParaRPr lang="cs-CZ" sz="3600" b="1" dirty="0"/>
          </a:p>
        </p:txBody>
      </p:sp>
      <p:pic>
        <p:nvPicPr>
          <p:cNvPr id="5122" name="Picture 2" descr="https://upload.wikimedia.org/wikipedia/commons/9/94/Soos_Cisarsky_pramen.jpg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0" y="2928934"/>
            <a:ext cx="4572032" cy="3376590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2961816" y="285728"/>
            <a:ext cx="322036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h</a:t>
            </a:r>
            <a:r>
              <a:rPr lang="cs-CZ" sz="5400" b="1" cap="none" spc="0" dirty="0" smtClean="0">
                <a:ln w="17780" cmpd="sng">
                  <a:solidFill>
                    <a:schemeClr val="accent1">
                      <a:tint val="3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63000"/>
                        <a:sat val="105000"/>
                      </a:schemeClr>
                    </a:gs>
                    <a:gs pos="90000">
                      <a:schemeClr val="accent1">
                        <a:shade val="50000"/>
                        <a:satMod val="100000"/>
                      </a:schemeClr>
                    </a:gs>
                  </a:gsLst>
                  <a:lin ang="5400000"/>
                </a:gradFill>
                <a:effectLst>
                  <a:outerShdw blurRad="55000" dist="50800" dir="5400000" algn="tl">
                    <a:srgbClr val="000000">
                      <a:alpha val="33000"/>
                    </a:srgbClr>
                  </a:outerShdw>
                </a:effectLst>
              </a:rPr>
              <a:t>rad Loket</a:t>
            </a:r>
            <a:endParaRPr lang="cs-CZ" sz="5400" b="1" cap="none" spc="0" dirty="0">
              <a:ln w="17780" cmpd="sng">
                <a:solidFill>
                  <a:schemeClr val="accent1">
                    <a:tint val="3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63000"/>
                      <a:sat val="105000"/>
                    </a:schemeClr>
                  </a:gs>
                  <a:gs pos="90000">
                    <a:schemeClr val="accent1">
                      <a:shade val="50000"/>
                      <a:satMod val="100000"/>
                    </a:schemeClr>
                  </a:gs>
                </a:gsLst>
                <a:lin ang="5400000"/>
              </a:gradFill>
              <a:effectLst>
                <a:outerShdw blurRad="55000" dist="50800" dir="5400000" algn="tl">
                  <a:srgbClr val="000000">
                    <a:alpha val="33000"/>
                  </a:srgbClr>
                </a:outerShdw>
              </a:effectLst>
            </a:endParaRPr>
          </a:p>
        </p:txBody>
      </p:sp>
      <p:pic>
        <p:nvPicPr>
          <p:cNvPr id="25604" name="Picture 4" descr="http://www.cile.cz/wp-content/gallery/hrad-loket/hrad-loket-1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42844" y="1571612"/>
            <a:ext cx="6000750" cy="4629151"/>
          </a:xfrm>
          <a:prstGeom prst="ellipse">
            <a:avLst/>
          </a:prstGeom>
          <a:ln>
            <a:noFill/>
          </a:ln>
          <a:effectLst>
            <a:softEdge rad="112500"/>
          </a:effectLst>
        </p:spPr>
      </p:pic>
      <p:sp>
        <p:nvSpPr>
          <p:cNvPr id="4" name="TextovéPole 3"/>
          <p:cNvSpPr txBox="1"/>
          <p:nvPr/>
        </p:nvSpPr>
        <p:spPr>
          <a:xfrm>
            <a:off x="5786446" y="1214422"/>
            <a:ext cx="3357554" cy="553997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„Zakletý purkrabí“ – na nádvoří roku 1422</a:t>
            </a:r>
          </a:p>
          <a:p>
            <a:pPr algn="ctr"/>
            <a:r>
              <a:rPr lang="cs-CZ" sz="2400" b="1" dirty="0" smtClean="0"/>
              <a:t>se objevil velký kámen. Zkoumali jej</a:t>
            </a:r>
          </a:p>
          <a:p>
            <a:pPr algn="ctr"/>
            <a:r>
              <a:rPr lang="cs-CZ" sz="2400" b="1" dirty="0" smtClean="0"/>
              <a:t>nejprve alchymisté, mudrcové, později vědci a </a:t>
            </a:r>
          </a:p>
          <a:p>
            <a:pPr algn="ctr"/>
            <a:r>
              <a:rPr lang="cs-CZ" sz="2400" b="1" dirty="0" smtClean="0"/>
              <a:t>geologové.  Jde o nejstarší známý meteorit</a:t>
            </a:r>
          </a:p>
          <a:p>
            <a:pPr algn="ctr"/>
            <a:r>
              <a:rPr lang="cs-CZ" sz="2400" b="1" dirty="0" smtClean="0"/>
              <a:t>na světě. Pověst praví, že je to zakletý markrabě</a:t>
            </a:r>
          </a:p>
          <a:p>
            <a:pPr algn="ctr"/>
            <a:r>
              <a:rPr lang="cs-CZ" sz="2400" b="1" dirty="0" smtClean="0"/>
              <a:t>Vohburgský, který proslul svou necitelností a přísností.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56333" y="357166"/>
            <a:ext cx="323133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3600" dirty="0" smtClean="0"/>
              <a:t>Opakování učiva</a:t>
            </a:r>
            <a:endParaRPr lang="cs-CZ" sz="3600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979174" y="1199535"/>
          <a:ext cx="462116" cy="4581833"/>
        </p:xfrm>
        <a:graphic>
          <a:graphicData uri="http://schemas.openxmlformats.org/drawingml/2006/table">
            <a:tbl>
              <a:tblPr/>
              <a:tblGrid>
                <a:gridCol w="462116"/>
              </a:tblGrid>
              <a:tr h="4581833"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</a:tr>
            </a:tbl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285720" y="1785926"/>
            <a:ext cx="8141203" cy="350865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sz="2800" dirty="0" smtClean="0"/>
              <a:t>Rašeliniště s vývěry minerálních vod…….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 Nejvyšší hora Krušných hor……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 Likér vyráběný v Karlových Varech již přes 200 let…..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 Hory vzniklé sopečnou činností…..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 Město na dvě písmena, ve kterém převládá textilní</a:t>
            </a:r>
          </a:p>
          <a:p>
            <a:pPr marL="342900" indent="-342900"/>
            <a:r>
              <a:rPr lang="cs-CZ" sz="2800" dirty="0" smtClean="0"/>
              <a:t> průmysl…..</a:t>
            </a:r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 smtClean="0"/>
          </a:p>
          <a:p>
            <a:pPr marL="342900" indent="-342900">
              <a:buAutoNum type="arabicPeriod"/>
            </a:pPr>
            <a:endParaRPr lang="cs-CZ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" y="928670"/>
            <a:ext cx="9001156" cy="38164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Správné řešení: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Rašeliniště s vývěry minerálních vod</a:t>
            </a:r>
            <a:r>
              <a:rPr lang="cs-CZ" sz="2800" dirty="0" smtClean="0">
                <a:solidFill>
                  <a:srgbClr val="FF0000"/>
                </a:solidFill>
              </a:rPr>
              <a:t> SOOS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 Nejvyšší hora Krušných hor - </a:t>
            </a:r>
            <a:r>
              <a:rPr lang="cs-CZ" sz="2800" dirty="0" smtClean="0">
                <a:solidFill>
                  <a:srgbClr val="FF0000"/>
                </a:solidFill>
              </a:rPr>
              <a:t>Klínovec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 Likér vyráběný v Karlových Varech již přes 200 let </a:t>
            </a:r>
            <a:r>
              <a:rPr lang="cs-CZ" sz="2800" dirty="0" smtClean="0">
                <a:solidFill>
                  <a:srgbClr val="FF0000"/>
                </a:solidFill>
              </a:rPr>
              <a:t>Becherovka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 Hory vzniklé sopečnou činností </a:t>
            </a:r>
            <a:r>
              <a:rPr lang="cs-CZ" sz="2800" dirty="0" err="1" smtClean="0">
                <a:solidFill>
                  <a:srgbClr val="FF0000"/>
                </a:solidFill>
              </a:rPr>
              <a:t>Doupovské</a:t>
            </a:r>
            <a:r>
              <a:rPr lang="cs-CZ" sz="2800" dirty="0" smtClean="0">
                <a:solidFill>
                  <a:srgbClr val="FF0000"/>
                </a:solidFill>
              </a:rPr>
              <a:t> hory</a:t>
            </a:r>
          </a:p>
          <a:p>
            <a:pPr marL="342900" indent="-342900">
              <a:buAutoNum type="arabicPeriod"/>
            </a:pPr>
            <a:r>
              <a:rPr lang="cs-CZ" sz="2800" dirty="0" smtClean="0"/>
              <a:t> Město na dvě písmena, ve kterém převládá textilní</a:t>
            </a:r>
          </a:p>
          <a:p>
            <a:pPr marL="342900" indent="-342900"/>
            <a:r>
              <a:rPr lang="cs-CZ" sz="2800" dirty="0" smtClean="0"/>
              <a:t> průmysl… </a:t>
            </a:r>
            <a:r>
              <a:rPr lang="cs-CZ" sz="2800" dirty="0" smtClean="0">
                <a:solidFill>
                  <a:srgbClr val="FF0000"/>
                </a:solidFill>
              </a:rPr>
              <a:t>Aš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42844" y="1357298"/>
            <a:ext cx="9001156" cy="840230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0000"/>
                </a:solidFill>
                <a:hlinkClick r:id="rId2"/>
              </a:rPr>
              <a:t>https</a:t>
            </a:r>
            <a:r>
              <a:rPr lang="cs-CZ" b="1" dirty="0" smtClean="0">
                <a:solidFill>
                  <a:srgbClr val="000000"/>
                </a:solidFill>
                <a:hlinkClick r:id="rId2"/>
              </a:rPr>
              <a:t>://</a:t>
            </a:r>
            <a:r>
              <a:rPr lang="cs-CZ" b="1" dirty="0" smtClean="0">
                <a:solidFill>
                  <a:srgbClr val="000000"/>
                </a:solidFill>
                <a:hlinkClick r:id="rId2"/>
              </a:rPr>
              <a:t>cs.wikipedia.org/wiki/T%C4%9B%C5%BEba_uhl%C3%AD#mediaviewer/File:Coal_mine_Wyoming.jpg</a:t>
            </a:r>
          </a:p>
          <a:p>
            <a:r>
              <a:rPr lang="cs-CZ" b="1" dirty="0" smtClean="0">
                <a:solidFill>
                  <a:srgbClr val="000000"/>
                </a:solidFill>
                <a:hlinkClick r:id="rId3"/>
              </a:rPr>
              <a:t>http</a:t>
            </a:r>
            <a:r>
              <a:rPr lang="cs-CZ" b="1" dirty="0" smtClean="0">
                <a:solidFill>
                  <a:srgbClr val="000000"/>
                </a:solidFill>
                <a:hlinkClick r:id="rId3"/>
              </a:rPr>
              <a:t>://www.</a:t>
            </a:r>
            <a:r>
              <a:rPr lang="cs-CZ" b="1" dirty="0" err="1" smtClean="0">
                <a:solidFill>
                  <a:srgbClr val="000000"/>
                </a:solidFill>
                <a:hlinkClick r:id="rId3"/>
              </a:rPr>
              <a:t>ceske</a:t>
            </a:r>
            <a:r>
              <a:rPr lang="cs-CZ" b="1" dirty="0" smtClean="0">
                <a:solidFill>
                  <a:srgbClr val="000000"/>
                </a:solidFill>
                <a:hlinkClick r:id="rId3"/>
              </a:rPr>
              <a:t>-</a:t>
            </a:r>
            <a:r>
              <a:rPr lang="cs-CZ" b="1" dirty="0" err="1" smtClean="0">
                <a:solidFill>
                  <a:srgbClr val="000000"/>
                </a:solidFill>
                <a:hlinkClick r:id="rId3"/>
              </a:rPr>
              <a:t>rucicky.cz</a:t>
            </a:r>
            <a:r>
              <a:rPr lang="cs-CZ" b="1" dirty="0" smtClean="0">
                <a:solidFill>
                  <a:srgbClr val="000000"/>
                </a:solidFill>
                <a:hlinkClick r:id="rId3"/>
              </a:rPr>
              <a:t>/</a:t>
            </a:r>
            <a:r>
              <a:rPr lang="cs-CZ" b="1" dirty="0" err="1" smtClean="0">
                <a:solidFill>
                  <a:srgbClr val="000000"/>
                </a:solidFill>
                <a:hlinkClick r:id="rId3"/>
              </a:rPr>
              <a:t>remeslnik</a:t>
            </a:r>
            <a:r>
              <a:rPr lang="cs-CZ" b="1" dirty="0" smtClean="0">
                <a:solidFill>
                  <a:srgbClr val="000000"/>
                </a:solidFill>
                <a:hlinkClick r:id="rId3"/>
              </a:rPr>
              <a:t>/</a:t>
            </a:r>
            <a:r>
              <a:rPr lang="cs-CZ" b="1" dirty="0" err="1" smtClean="0">
                <a:solidFill>
                  <a:srgbClr val="000000"/>
                </a:solidFill>
                <a:hlinkClick r:id="rId3"/>
              </a:rPr>
              <a:t>karlovarske</a:t>
            </a:r>
            <a:r>
              <a:rPr lang="cs-CZ" b="1" dirty="0" smtClean="0">
                <a:solidFill>
                  <a:srgbClr val="000000"/>
                </a:solidFill>
                <a:hlinkClick r:id="rId3"/>
              </a:rPr>
              <a:t>-oplatky-s-r-o-</a:t>
            </a:r>
            <a:r>
              <a:rPr lang="cs-CZ" b="1" dirty="0" err="1" smtClean="0">
                <a:solidFill>
                  <a:srgbClr val="000000"/>
                </a:solidFill>
                <a:hlinkClick r:id="rId3"/>
              </a:rPr>
              <a:t>cukrarna</a:t>
            </a:r>
            <a:r>
              <a:rPr lang="cs-CZ" b="1" dirty="0" smtClean="0">
                <a:solidFill>
                  <a:srgbClr val="000000"/>
                </a:solidFill>
                <a:hlinkClick r:id="rId3"/>
              </a:rPr>
              <a:t>-</a:t>
            </a:r>
            <a:r>
              <a:rPr lang="cs-CZ" b="1" dirty="0" err="1" smtClean="0">
                <a:solidFill>
                  <a:srgbClr val="000000"/>
                </a:solidFill>
                <a:hlinkClick r:id="rId3"/>
              </a:rPr>
              <a:t>karlovy</a:t>
            </a:r>
            <a:r>
              <a:rPr lang="cs-CZ" b="1" dirty="0" smtClean="0">
                <a:solidFill>
                  <a:srgbClr val="000000"/>
                </a:solidFill>
                <a:hlinkClick r:id="rId3"/>
              </a:rPr>
              <a:t>-vary-28031636/</a:t>
            </a:r>
            <a:r>
              <a:rPr lang="cs-CZ" b="1" dirty="0" err="1" smtClean="0">
                <a:solidFill>
                  <a:srgbClr val="000000"/>
                </a:solidFill>
                <a:hlinkClick r:id="rId3"/>
              </a:rPr>
              <a:t>obecne</a:t>
            </a:r>
            <a:r>
              <a:rPr lang="cs-CZ" b="1" dirty="0" smtClean="0">
                <a:solidFill>
                  <a:srgbClr val="000000"/>
                </a:solidFill>
                <a:hlinkClick r:id="rId3"/>
              </a:rPr>
              <a:t>/</a:t>
            </a:r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https</a:t>
            </a:r>
            <a:r>
              <a:rPr lang="cs-CZ" b="1" dirty="0" smtClean="0">
                <a:solidFill>
                  <a:srgbClr val="000000"/>
                </a:solidFill>
              </a:rPr>
              <a:t>://cs.wikipedia.org/wiki/Karlovy_Vary#mediaviewer/File:Karlovy_Vary_colonnade_1..jpg</a:t>
            </a:r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  <a:hlinkClick r:id="rId4"/>
              </a:rPr>
              <a:t>http://www.</a:t>
            </a:r>
            <a:r>
              <a:rPr lang="cs-CZ" b="1" dirty="0" err="1" smtClean="0">
                <a:solidFill>
                  <a:srgbClr val="000000"/>
                </a:solidFill>
                <a:hlinkClick r:id="rId4"/>
              </a:rPr>
              <a:t>polarex.cz</a:t>
            </a:r>
            <a:r>
              <a:rPr lang="cs-CZ" b="1" dirty="0" smtClean="0">
                <a:solidFill>
                  <a:srgbClr val="000000"/>
                </a:solidFill>
                <a:hlinkClick r:id="rId4"/>
              </a:rPr>
              <a:t>/index.</a:t>
            </a:r>
            <a:r>
              <a:rPr lang="cs-CZ" b="1" dirty="0" err="1" smtClean="0">
                <a:solidFill>
                  <a:srgbClr val="000000"/>
                </a:solidFill>
                <a:hlinkClick r:id="rId4"/>
              </a:rPr>
              <a:t>php</a:t>
            </a:r>
            <a:r>
              <a:rPr lang="cs-CZ" b="1" dirty="0" smtClean="0">
                <a:solidFill>
                  <a:srgbClr val="000000"/>
                </a:solidFill>
                <a:hlinkClick r:id="rId4"/>
              </a:rPr>
              <a:t>/</a:t>
            </a:r>
            <a:r>
              <a:rPr lang="cs-CZ" b="1" dirty="0" err="1" smtClean="0">
                <a:solidFill>
                  <a:srgbClr val="000000"/>
                </a:solidFill>
                <a:hlinkClick r:id="rId4"/>
              </a:rPr>
              <a:t>seniori.html</a:t>
            </a:r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  <a:hlinkClick r:id="rId5"/>
              </a:rPr>
              <a:t>http://www.</a:t>
            </a:r>
            <a:r>
              <a:rPr lang="cs-CZ" b="1" dirty="0" err="1" smtClean="0">
                <a:solidFill>
                  <a:srgbClr val="000000"/>
                </a:solidFill>
                <a:hlinkClick r:id="rId5"/>
              </a:rPr>
              <a:t>czech</a:t>
            </a:r>
            <a:r>
              <a:rPr lang="cs-CZ" b="1" dirty="0" smtClean="0">
                <a:solidFill>
                  <a:srgbClr val="000000"/>
                </a:solidFill>
                <a:hlinkClick r:id="rId5"/>
              </a:rPr>
              <a:t>-transport.</a:t>
            </a:r>
            <a:r>
              <a:rPr lang="cs-CZ" b="1" dirty="0" err="1" smtClean="0">
                <a:solidFill>
                  <a:srgbClr val="000000"/>
                </a:solidFill>
                <a:hlinkClick r:id="rId5"/>
              </a:rPr>
              <a:t>com</a:t>
            </a:r>
            <a:r>
              <a:rPr lang="cs-CZ" b="1" dirty="0" smtClean="0">
                <a:solidFill>
                  <a:srgbClr val="000000"/>
                </a:solidFill>
                <a:hlinkClick r:id="rId5"/>
              </a:rPr>
              <a:t>/index.</a:t>
            </a:r>
            <a:r>
              <a:rPr lang="cs-CZ" b="1" dirty="0" err="1" smtClean="0">
                <a:solidFill>
                  <a:srgbClr val="000000"/>
                </a:solidFill>
                <a:hlinkClick r:id="rId5"/>
              </a:rPr>
              <a:t>php</a:t>
            </a:r>
            <a:r>
              <a:rPr lang="cs-CZ" b="1" dirty="0" smtClean="0">
                <a:solidFill>
                  <a:srgbClr val="000000"/>
                </a:solidFill>
                <a:hlinkClick r:id="rId5"/>
              </a:rPr>
              <a:t>?id=187</a:t>
            </a:r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  <a:hlinkClick r:id="rId6"/>
              </a:rPr>
              <a:t>http</a:t>
            </a:r>
            <a:r>
              <a:rPr lang="cs-CZ" b="1" dirty="0" smtClean="0">
                <a:solidFill>
                  <a:srgbClr val="000000"/>
                </a:solidFill>
                <a:hlinkClick r:id="rId6"/>
              </a:rPr>
              <a:t>://leto.in-pocasi.cz/soos/</a:t>
            </a:r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  <a:hlinkClick r:id="rId7"/>
              </a:rPr>
              <a:t>http://</a:t>
            </a:r>
            <a:r>
              <a:rPr lang="cs-CZ" b="1" dirty="0" smtClean="0">
                <a:solidFill>
                  <a:srgbClr val="000000"/>
                </a:solidFill>
                <a:hlinkClick r:id="rId7"/>
              </a:rPr>
              <a:t>cs.wikipedia.org/wiki/Kl%C3%ADnovec#mediaviewer/Soubor:Aussichtsturm_Keilberghotel_Klinovec.jpg</a:t>
            </a:r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  <a:hlinkClick r:id="rId8"/>
              </a:rPr>
              <a:t>https://cs.wikipedia.org/wiki/Becherovka#mediaviewer/File:Becherovka_Original_-_</a:t>
            </a:r>
            <a:r>
              <a:rPr lang="cs-CZ" b="1" dirty="0" smtClean="0">
                <a:solidFill>
                  <a:srgbClr val="000000"/>
                </a:solidFill>
                <a:hlinkClick r:id="rId8"/>
              </a:rPr>
              <a:t>lahev.png</a:t>
            </a:r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  <a:hlinkClick r:id="rId9"/>
              </a:rPr>
              <a:t>https://</a:t>
            </a:r>
            <a:r>
              <a:rPr lang="cs-CZ" b="1" dirty="0" smtClean="0">
                <a:solidFill>
                  <a:srgbClr val="000000"/>
                </a:solidFill>
                <a:hlinkClick r:id="rId9"/>
              </a:rPr>
              <a:t>cs.wikipedia.org/wiki/Karlovy_Vary#mediaviewer/File:Nakousan%C3%A1_karlovarsk%C3%A1_oplatka.JPG</a:t>
            </a:r>
            <a:endParaRPr lang="cs-CZ" b="1" dirty="0" smtClean="0">
              <a:solidFill>
                <a:srgbClr val="000000"/>
              </a:solidFill>
            </a:endParaRPr>
          </a:p>
          <a:p>
            <a:r>
              <a:rPr lang="cs-CZ" b="1" dirty="0" smtClean="0">
                <a:solidFill>
                  <a:srgbClr val="000000"/>
                </a:solidFill>
              </a:rPr>
              <a:t>https://cs.wikipedia.org/wiki/Soos#mediaviewer/File:Soos_Cisarsky_pramen.jpg</a:t>
            </a:r>
            <a:endParaRPr lang="cs-CZ" b="1" dirty="0" smtClean="0">
              <a:solidFill>
                <a:srgbClr val="000000"/>
              </a:solidFill>
            </a:endParaRPr>
          </a:p>
          <a:p>
            <a:endParaRPr lang="cs-CZ" b="1" dirty="0" smtClean="0">
              <a:solidFill>
                <a:srgbClr val="000000"/>
              </a:solidFill>
            </a:endParaRP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8596" y="357166"/>
            <a:ext cx="2175275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Použité odkazy:</a:t>
            </a:r>
          </a:p>
          <a:p>
            <a:r>
              <a:rPr lang="cs-CZ" sz="2400" b="1" dirty="0" smtClean="0"/>
              <a:t>obrázky:</a:t>
            </a:r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Vlastní 13">
      <a:dk1>
        <a:srgbClr val="A3FFC1"/>
      </a:dk1>
      <a:lt1>
        <a:srgbClr val="3366FF"/>
      </a:lt1>
      <a:dk2>
        <a:srgbClr val="A4A3A8"/>
      </a:dk2>
      <a:lt2>
        <a:srgbClr val="C9C2D1"/>
      </a:lt2>
      <a:accent1>
        <a:srgbClr val="491434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000000"/>
      </a:hlink>
      <a:folHlink>
        <a:srgbClr val="00000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190</TotalTime>
  <Words>529</Words>
  <Application>Microsoft Office PowerPoint</Application>
  <PresentationFormat>Předvádění na obrazovce (4:3)</PresentationFormat>
  <Paragraphs>115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sady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Vladka</dc:creator>
  <cp:lastModifiedBy>Vladka</cp:lastModifiedBy>
  <cp:revision>26</cp:revision>
  <dcterms:created xsi:type="dcterms:W3CDTF">2013-01-16T10:48:55Z</dcterms:created>
  <dcterms:modified xsi:type="dcterms:W3CDTF">2014-09-16T13:33:48Z</dcterms:modified>
</cp:coreProperties>
</file>