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3" r:id="rId2"/>
    <p:sldId id="259" r:id="rId3"/>
    <p:sldId id="256" r:id="rId4"/>
    <p:sldId id="258" r:id="rId5"/>
    <p:sldId id="260" r:id="rId6"/>
    <p:sldId id="262" r:id="rId7"/>
    <p:sldId id="261" r:id="rId8"/>
    <p:sldId id="263" r:id="rId9"/>
    <p:sldId id="265" r:id="rId10"/>
    <p:sldId id="264" r:id="rId11"/>
    <p:sldId id="266" r:id="rId12"/>
    <p:sldId id="267" r:id="rId13"/>
    <p:sldId id="269" r:id="rId14"/>
    <p:sldId id="270" r:id="rId15"/>
    <p:sldId id="268" r:id="rId16"/>
    <p:sldId id="272" r:id="rId17"/>
    <p:sldId id="274" r:id="rId18"/>
    <p:sldId id="277" r:id="rId19"/>
    <p:sldId id="257" r:id="rId20"/>
    <p:sldId id="271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354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5DB58-0420-4567-8517-347B06948492}" type="datetimeFigureOut">
              <a:rPr lang="cs-CZ"/>
              <a:pPr>
                <a:defRPr/>
              </a:pPr>
              <a:t>16.9.2014</a:t>
            </a:fld>
            <a:endParaRPr lang="cs-CZ" dirty="0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A98834-83DF-4F7B-A9BF-8E6FDCDB8F3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3C3756-B9CD-40E4-BA4D-18A68972F03F}" type="datetimeFigureOut">
              <a:rPr lang="cs-CZ"/>
              <a:pPr>
                <a:defRPr/>
              </a:pPr>
              <a:t>16.9.2014</a:t>
            </a:fld>
            <a:endParaRPr lang="cs-CZ" dirty="0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1DB676-AE66-46AA-945A-19BD65EF28B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04A54-7C25-43E8-AE25-6C3D2E59D9D4}" type="datetimeFigureOut">
              <a:rPr lang="cs-CZ"/>
              <a:pPr>
                <a:defRPr/>
              </a:pPr>
              <a:t>16.9.2014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F849B1-CA98-4D7D-B8D1-DDD14BE63A6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7A527-76FF-4590-9089-A5CD460A7746}" type="datetimeFigureOut">
              <a:rPr lang="cs-CZ"/>
              <a:pPr>
                <a:defRPr/>
              </a:pPr>
              <a:t>16.9.2014</a:t>
            </a:fld>
            <a:endParaRPr lang="cs-CZ" dirty="0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21A09F-2187-4503-AAB7-3413992FEEA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CA19A-92D0-4471-989C-BE5BA199048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807F33-A98D-4EA1-95AC-6C448EA3E6BD}" type="datetimeFigureOut">
              <a:rPr lang="cs-CZ"/>
              <a:pPr>
                <a:defRPr/>
              </a:pPr>
              <a:t>16.9.2014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B503B-BE1D-4CF8-B80E-6EB3D25DCED1}" type="datetimeFigureOut">
              <a:rPr lang="cs-CZ"/>
              <a:pPr>
                <a:defRPr/>
              </a:pPr>
              <a:t>16.9.2014</a:t>
            </a:fld>
            <a:endParaRPr lang="cs-CZ" dirty="0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2011B3-F408-4711-8697-198D50FA7B2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0C4223-B099-4D35-942E-86AD7C6BACC8}" type="datetimeFigureOut">
              <a:rPr lang="cs-CZ"/>
              <a:pPr>
                <a:defRPr/>
              </a:pPr>
              <a:t>16.9.2014</a:t>
            </a:fld>
            <a:endParaRPr lang="cs-CZ" dirty="0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3414A0-7925-4FCB-979C-AAEEFD88D28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79B697-D752-4C2C-B1CE-04FBB8D14C0F}" type="datetimeFigureOut">
              <a:rPr lang="cs-CZ"/>
              <a:pPr>
                <a:defRPr/>
              </a:pPr>
              <a:t>16.9.2014</a:t>
            </a:fld>
            <a:endParaRPr lang="cs-CZ" dirty="0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D5E0A0-1E1B-4176-910A-C7980C00A9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E832E-8501-4C4D-81B5-60CE1DCA38EB}" type="datetimeFigureOut">
              <a:rPr lang="cs-CZ"/>
              <a:pPr>
                <a:defRPr/>
              </a:pPr>
              <a:t>16.9.2014</a:t>
            </a:fld>
            <a:endParaRPr lang="cs-CZ" dirty="0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107DCD-A659-4781-9266-A0BEFEFFC8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3941A3-D17F-46B0-94BA-7E71CB9F0347}" type="datetimeFigureOut">
              <a:rPr lang="cs-CZ"/>
              <a:pPr>
                <a:defRPr/>
              </a:pPr>
              <a:t>16.9.2014</a:t>
            </a:fld>
            <a:endParaRPr lang="cs-CZ" dirty="0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302FA-47B8-46E2-9663-D23F4E9066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1477C1-BCD0-45E4-A8EC-17A126C4E778}" type="datetimeFigureOut">
              <a:rPr lang="cs-CZ"/>
              <a:pPr>
                <a:defRPr/>
              </a:pPr>
              <a:t>16.9.2014</a:t>
            </a:fld>
            <a:endParaRPr lang="cs-CZ" dirty="0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5B9C-8494-4B68-9F97-BFB3968CBE2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87212B1-F460-4B33-80C9-1FB89A2C1076}" type="datetimeFigureOut">
              <a:rPr lang="cs-CZ"/>
              <a:pPr>
                <a:defRPr/>
              </a:pPr>
              <a:t>16.9.2014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dirty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361E92F-834E-483F-B0E9-A2D04E474D1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8" r:id="rId1"/>
    <p:sldLayoutId id="2147483707" r:id="rId2"/>
    <p:sldLayoutId id="2147483709" r:id="rId3"/>
    <p:sldLayoutId id="2147483706" r:id="rId4"/>
    <p:sldLayoutId id="2147483710" r:id="rId5"/>
    <p:sldLayoutId id="2147483705" r:id="rId6"/>
    <p:sldLayoutId id="2147483704" r:id="rId7"/>
    <p:sldLayoutId id="2147483711" r:id="rId8"/>
    <p:sldLayoutId id="2147483712" r:id="rId9"/>
    <p:sldLayoutId id="2147483703" r:id="rId10"/>
    <p:sldLayoutId id="214748370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300"/>
        </a:spcBef>
        <a:spcAft>
          <a:spcPct val="0"/>
        </a:spcAft>
        <a:buClr>
          <a:srgbClr val="C01A22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ts val="300"/>
        </a:spcBef>
        <a:spcAft>
          <a:spcPct val="0"/>
        </a:spcAft>
        <a:buClr>
          <a:srgbClr val="A0141A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ts val="300"/>
        </a:spcBef>
        <a:spcAft>
          <a:spcPct val="0"/>
        </a:spcAft>
        <a:buClr>
          <a:srgbClr val="C01A22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ts val="338"/>
        </a:spcBef>
        <a:spcAft>
          <a:spcPct val="0"/>
        </a:spcAft>
        <a:buClr>
          <a:srgbClr val="C01A22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1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19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amprelax.cz/content/text/cz/?okoli_a_tipy_na_vylet/kostel_sv._jana_nepomuckeho_na_zelene_hore_-_zdar_n._sazavou__25_km_" TargetMode="External"/><Relationship Id="rId3" Type="http://schemas.openxmlformats.org/officeDocument/2006/relationships/hyperlink" Target="http://www.vyletnik.cz/mistopisny-rejstrik/ceskomoravska-vrchovina" TargetMode="External"/><Relationship Id="rId7" Type="http://schemas.openxmlformats.org/officeDocument/2006/relationships/hyperlink" Target="http://wallpapers.fun4you.cz/wallpaper/18963-statni-zamek-telc/" TargetMode="External"/><Relationship Id="rId2" Type="http://schemas.openxmlformats.org/officeDocument/2006/relationships/hyperlink" Target="http://www.google.cz/imgres?q=vyso&#269;ina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oizp.cz/?p=4089&amp;lang=cz" TargetMode="External"/><Relationship Id="rId5" Type="http://schemas.openxmlformats.org/officeDocument/2006/relationships/hyperlink" Target="http://www.jas-hrotovice.com/photo.php?id=54&amp;pid=47&amp;e=8" TargetMode="External"/><Relationship Id="rId10" Type="http://schemas.openxmlformats.org/officeDocument/2006/relationships/hyperlink" Target="https://cs.wikipedia.org/wiki/Tel%C4%8D_(z%C3%A1mek)" TargetMode="External"/><Relationship Id="rId4" Type="http://schemas.openxmlformats.org/officeDocument/2006/relationships/hyperlink" Target="http://atominfo.cz/2012/10/v-dukovanske-elektrarne-skoncila-odstavka-bloku-trvala-mesic/" TargetMode="External"/><Relationship Id="rId9" Type="http://schemas.openxmlformats.org/officeDocument/2006/relationships/hyperlink" Target="http://cs.wikipedia.org/wiki/Pern%C5%A1tejn_(hrad)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Tel%C4%8D_(z%C3%A1mek)" TargetMode="External"/><Relationship Id="rId2" Type="http://schemas.openxmlformats.org/officeDocument/2006/relationships/hyperlink" Target="http://www.firemniakce.cz/clanek/prohlidka-strasidelneho-zamku-draxmoor-zdarma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s.wikipedia.org/wiki/Pern%C5%A1tejn_(hrad)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39750" y="1692275"/>
          <a:ext cx="8064500" cy="513238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VY_12_INOVACE_256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Gregorová Vladana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Kraj Vysočina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Seznámení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žáků s krajem Vysočina, jeho povrchem, vodstvem, zemědělstvím,…pamětihodnostmi. Učivo pro lepší zapamatování je doplněno obrázky, zajímavostmi. Doporučená je práce s mapou.  Texty </a:t>
                      </a:r>
                    </a:p>
                    <a:p>
                      <a:r>
                        <a:rPr lang="cs-CZ" sz="1400" b="1" baseline="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 podpoře čtenářské gramotnosti.</a:t>
                      </a:r>
                      <a:endParaRPr lang="cs-CZ" sz="1400" b="1" dirty="0" smtClean="0">
                        <a:solidFill>
                          <a:schemeClr val="bg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24.3.2013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8" name="Picture 2" descr="logo průhledné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71604" y="2786058"/>
            <a:ext cx="5741316" cy="92333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prstTxWarp prst="textPlain">
              <a:avLst/>
            </a:prstTxWarp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KRAJ  VYSOČINA</a:t>
            </a:r>
            <a:endParaRPr lang="cs-CZ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http://cyklotrasy.cz/mapa/to113904s.jpg"/>
          <p:cNvPicPr>
            <a:picLocks noChangeAspect="1" noChangeArrowheads="1"/>
          </p:cNvPicPr>
          <p:nvPr/>
        </p:nvPicPr>
        <p:blipFill>
          <a:blip r:embed="rId2">
            <a:lum bright="-10000" contrast="1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488" y="2857496"/>
            <a:ext cx="2956707" cy="92333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JIHLAVA</a:t>
            </a:r>
            <a:endParaRPr lang="cs-CZ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2844" y="142852"/>
            <a:ext cx="8429684" cy="267765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>
                <a:solidFill>
                  <a:schemeClr val="accent6">
                    <a:lumMod val="75000"/>
                  </a:schemeClr>
                </a:solidFill>
              </a:rPr>
              <a:t>Pojmy na mapě: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solidFill>
                  <a:schemeClr val="accent6">
                    <a:lumMod val="75000"/>
                  </a:schemeClr>
                </a:solidFill>
              </a:rPr>
              <a:t>města: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Havlíčkův Brod, Žďár nad Sázavou, Pelhřimov, Třebič,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2400" u="sng" dirty="0">
                <a:solidFill>
                  <a:schemeClr val="accent6">
                    <a:lumMod val="75000"/>
                  </a:schemeClr>
                </a:solidFill>
              </a:rPr>
              <a:t>ovrch: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Českomoravská vrchovina, Žďárské vrchy, Jihlavské vrchy,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sz="2400" u="sng" dirty="0">
                <a:solidFill>
                  <a:schemeClr val="accent6">
                    <a:lumMod val="75000"/>
                  </a:schemeClr>
                </a:solidFill>
              </a:rPr>
              <a:t>odstvo: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 Sázava, Želívka, Nežárka, Svratka, Oslava, Jihlava, Jevišovka,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Moravská Dyje, Velké Dářko, Dalešická přehrada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3786188"/>
            <a:ext cx="9001125" cy="28035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buFontTx/>
              <a:buChar char="-"/>
            </a:pPr>
            <a:r>
              <a:rPr lang="cs-CZ" sz="3200" b="1">
                <a:solidFill>
                  <a:srgbClr val="5E2D37"/>
                </a:solidFill>
                <a:latin typeface="Constantia" pitchFamily="18" charset="0"/>
              </a:rPr>
              <a:t>krajským městem kraje Vysočina</a:t>
            </a:r>
          </a:p>
          <a:p>
            <a:pPr algn="ctr">
              <a:buFontTx/>
              <a:buChar char="-"/>
            </a:pPr>
            <a:r>
              <a:rPr lang="cs-CZ" sz="3200" b="1">
                <a:solidFill>
                  <a:srgbClr val="5E2D37"/>
                </a:solidFill>
                <a:latin typeface="Constantia" pitchFamily="18" charset="0"/>
              </a:rPr>
              <a:t> založeno jako hornické město s těžbou stříbra ve 13.</a:t>
            </a:r>
            <a:r>
              <a:rPr lang="cs-CZ" sz="3200" b="1">
                <a:solidFill>
                  <a:srgbClr val="5E2D37"/>
                </a:solidFill>
              </a:rPr>
              <a:t> </a:t>
            </a:r>
            <a:r>
              <a:rPr lang="cs-CZ" sz="3200" b="1">
                <a:solidFill>
                  <a:srgbClr val="5E2D37"/>
                </a:solidFill>
                <a:latin typeface="Constantia" pitchFamily="18" charset="0"/>
              </a:rPr>
              <a:t>stol.</a:t>
            </a:r>
          </a:p>
          <a:p>
            <a:pPr algn="ctr">
              <a:buFontTx/>
              <a:buChar char="-"/>
            </a:pPr>
            <a:r>
              <a:rPr lang="cs-CZ" sz="3200" b="1">
                <a:solidFill>
                  <a:srgbClr val="5E2D37"/>
                </a:solidFill>
                <a:latin typeface="Constantia" pitchFamily="18" charset="0"/>
              </a:rPr>
              <a:t> v podzemí najdeme druhé největší katakomby – 25</a:t>
            </a:r>
            <a:r>
              <a:rPr lang="cs-CZ" sz="3200" b="1">
                <a:solidFill>
                  <a:srgbClr val="5E2D37"/>
                </a:solidFill>
              </a:rPr>
              <a:t> </a:t>
            </a:r>
            <a:r>
              <a:rPr lang="cs-CZ" sz="3200" b="1">
                <a:solidFill>
                  <a:srgbClr val="5E2D37"/>
                </a:solidFill>
                <a:latin typeface="Constantia" pitchFamily="18" charset="0"/>
              </a:rPr>
              <a:t>km dlouhé</a:t>
            </a:r>
          </a:p>
          <a:p>
            <a:pPr>
              <a:buFontTx/>
              <a:buChar char="-"/>
            </a:pPr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57158" y="214290"/>
            <a:ext cx="3133679" cy="92333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POVRCH</a:t>
            </a:r>
            <a:endParaRPr lang="cs-CZ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14942" y="2857496"/>
            <a:ext cx="2721130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ŽĎÁRSKÉ VRCHY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2214563"/>
            <a:ext cx="5219700" cy="15700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Žďárské</a:t>
            </a:r>
            <a:r>
              <a:rPr lang="cs-CZ" sz="3200" b="1" dirty="0">
                <a:latin typeface="+mn-lt"/>
                <a:cs typeface="+mn-cs"/>
              </a:rPr>
              <a:t>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vrchy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Českomoravská vrchovina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Jihlavské vrchy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6386" name="Picture 2" descr="https://upload.wikimedia.org/wikipedia/commons/b/ba/Zdarsk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142852"/>
            <a:ext cx="3786214" cy="250033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6388" name="Picture 4" descr="https://upload.wikimedia.org/wikipedia/commons/d/dc/Javorice_vrchol_z_michovy_skal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3786190"/>
            <a:ext cx="4000528" cy="271464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357166"/>
            <a:ext cx="3539943" cy="92333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VODSTVO</a:t>
            </a:r>
            <a:endParaRPr lang="cs-CZ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7410" name="Picture 2" descr="http://www.pronajem-chaty-chalupy.cz/data/chaty_chalupy/333-7877/zdar-n-saz-velke-darko-chalupa-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928670"/>
            <a:ext cx="4206408" cy="242889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" name="TextovéPole 3"/>
          <p:cNvSpPr txBox="1"/>
          <p:nvPr/>
        </p:nvSpPr>
        <p:spPr>
          <a:xfrm>
            <a:off x="5572132" y="285728"/>
            <a:ext cx="2353658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VELKÉ</a:t>
            </a:r>
            <a:r>
              <a:rPr lang="cs-CZ" sz="2400" b="1" dirty="0"/>
              <a:t> 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DÁŘKO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7412" name="Picture 4" descr="http://www.sypkajevisovice.cz/img/vylety/vranovska_prehrad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4214818"/>
            <a:ext cx="4286280" cy="235745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TextovéPole 5"/>
          <p:cNvSpPr txBox="1"/>
          <p:nvPr/>
        </p:nvSpPr>
        <p:spPr>
          <a:xfrm>
            <a:off x="5072066" y="3571876"/>
            <a:ext cx="3685817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DALEŠICKÁ</a:t>
            </a:r>
            <a:r>
              <a:rPr lang="cs-CZ" sz="2400" b="1" dirty="0"/>
              <a:t> 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PŘEHRADA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142875" y="2071688"/>
            <a:ext cx="5070475" cy="40322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i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-hlavní evropské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i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 rozvodí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Sázava, Želívka,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Nežárka, Svratka, Oslava,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Jihlava, Jevišovka,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Moravská Dyje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Velké Dářko  -rybník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Dalešická přehrada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0232" y="285728"/>
            <a:ext cx="4971426" cy="92333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ZEMĚDĚLSTVÍ</a:t>
            </a:r>
            <a:endParaRPr lang="cs-CZ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71688" y="1714500"/>
            <a:ext cx="4902200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b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rambory, len, oves, žito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786050" y="3000372"/>
            <a:ext cx="3446201" cy="92333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PRŮMYSL</a:t>
            </a:r>
            <a:endParaRPr lang="cs-CZ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57438" y="4429125"/>
            <a:ext cx="4556125" cy="10779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t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ěžba</a:t>
            </a:r>
            <a:r>
              <a:rPr lang="cs-CZ" sz="3200" b="1" dirty="0">
                <a:latin typeface="+mn-lt"/>
                <a:cs typeface="+mn-cs"/>
              </a:rPr>
              <a:t>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kamene, žuly,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potravinářský průmysl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625" y="5715000"/>
            <a:ext cx="7986713" cy="10779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Žďár nad Sázavou – strojírenský průmysl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Jihlava – strojírenský průmysl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atominfo.cz/wp-content/uploads/2012/01/dukovany_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85729"/>
            <a:ext cx="3238521" cy="242889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1508" name="Picture 4" descr="http://2.bp.blogspot.com/_mH5nUcVGDOw/S1WxGY7dbwI/AAAAAAAAEUI/7MlUL2AF3Us/s400/Dukovany+%C4%8D.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3857628"/>
            <a:ext cx="3810000" cy="264320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" name="TextovéPole 3"/>
          <p:cNvSpPr txBox="1"/>
          <p:nvPr/>
        </p:nvSpPr>
        <p:spPr>
          <a:xfrm>
            <a:off x="1928794" y="3071810"/>
            <a:ext cx="5388976" cy="52322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Dukovany – jaderná elektrárna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1510" name="Picture 6" descr="http://www.jas-hrotovice.com/gallery/b4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3857628"/>
            <a:ext cx="3429024" cy="264320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1512" name="Picture 8" descr="http://oizp.cz/wp-content/uploads/dukovany13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857752" y="285728"/>
            <a:ext cx="3857652" cy="250507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142852"/>
            <a:ext cx="8740919" cy="92333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PAMÁTKY A ZAJÍMAVOSTI</a:t>
            </a:r>
            <a:endParaRPr lang="cs-CZ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71802" y="1428736"/>
            <a:ext cx="2786082" cy="58477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</a:rPr>
              <a:t>PERNŠTEJN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357438"/>
            <a:ext cx="9144000" cy="1662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důmyslný obranný systém činil hrad téměř nedobytným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 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klenot moravských hradů, vystavěn z mramoru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</a:t>
            </a:r>
            <a:endParaRPr lang="cs-CZ" dirty="0">
              <a:latin typeface="+mn-lt"/>
              <a:cs typeface="+mn-cs"/>
            </a:endParaRPr>
          </a:p>
        </p:txBody>
      </p:sp>
      <p:pic>
        <p:nvPicPr>
          <p:cNvPr id="12290" name="Picture 2" descr="https://upload.wikimedia.org/wikipedia/commons/thumb/0/02/Hrad_Pernstejn_1.JPG/1280px-Hrad_Pernstejn_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3786190"/>
            <a:ext cx="4138038" cy="281780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2292" name="Picture 4" descr="https://upload.wikimedia.org/wikipedia/commons/thumb/c/c1/Pern%C5%A1tejn_%28leteck%C3%BD_sn%C3%ADmek%29.jpg/1280px-Pern%C5%A1tejn_%28leteck%C3%BD_sn%C3%ADmek%2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3786190"/>
            <a:ext cx="4143404" cy="285752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0430" y="0"/>
            <a:ext cx="5643570" cy="698652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K výstavbě hradu se váže pověst o tisu. Prý to byla hůl pocestného, který nevěřil, že na skále vyroste hrad. Stavebníci mu odpověděli, že stavějí z kamene a ne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z jeho víry. Pocestný zarazil do země hůl a řekl, že uvěří, až se jeho hůl zazelená. Během stavby se hůl zazelenala a vyrostl z ní tis. Osud dnes už letitého tisu je těsně spjat z existencí hradu. Zlomí se větev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a upadne kus hradu. Tak je tis pečlivě opečováván, zanikne-li, zanikne hrad Pernštejn. 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1266" name="Picture 2" descr="https://upload.wikimedia.org/wikipedia/commons/thumb/7/75/Hrad_Pern%C5%A1tejn_%28Pern%C5%A1tejn%29%2C_br%C3%A1na2.JPG/640px-Hrad_Pern%C5%A1tejn_%28Pern%C5%A1tejn%29%2C_br%C3%A1na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428604"/>
            <a:ext cx="3214742" cy="457203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86116" y="357166"/>
            <a:ext cx="1189557" cy="58477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</a:rPr>
              <a:t>TELČ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00125" y="1214438"/>
            <a:ext cx="6215063" cy="1662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památkou UNESCO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 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velmi dochované interiéry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p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erla moravských zámků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endParaRPr lang="cs-CZ" dirty="0">
              <a:latin typeface="+mn-lt"/>
              <a:cs typeface="+mn-cs"/>
            </a:endParaRPr>
          </a:p>
        </p:txBody>
      </p:sp>
      <p:pic>
        <p:nvPicPr>
          <p:cNvPr id="10242" name="Picture 2" descr="https://upload.wikimedia.org/wikipedia/commons/thumb/a/ae/Tel%C4%8D_Castle_03.jpg/1280px-Tel%C4%8D_Castle_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3643314"/>
            <a:ext cx="3857620" cy="300039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244" name="Picture 4" descr="https://upload.wikimedia.org/wikipedia/commons/thumb/7/76/Tel%C4%8D-z%C3%A1mek2011b.jpg/1280px-Tel%C4%8D-z%C3%A1mek2011b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2571744"/>
            <a:ext cx="4776352" cy="317179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214290"/>
            <a:ext cx="7212616" cy="1077218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</a:rPr>
              <a:t>ZELENÁ HORA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</a:rPr>
              <a:t>poutní kostel sv. Jana Nepomuckého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4578" name="Picture 2" descr="http://camprelax.cz/content/images/zelena-hora-leteck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3071810"/>
            <a:ext cx="5143496" cy="360520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" name="TextovéPole 3"/>
          <p:cNvSpPr txBox="1"/>
          <p:nvPr/>
        </p:nvSpPr>
        <p:spPr>
          <a:xfrm>
            <a:off x="142875" y="1428750"/>
            <a:ext cx="8453438" cy="16621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památka  UNESCO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unikátním dílem architekta Santiniho z počátku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 18. století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endParaRPr lang="cs-CZ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714625"/>
            <a:ext cx="3357563" cy="39703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Kostel je vybudován na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půdorysu pěticípé hvězdy.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Má pět vchodů a pět oltářů,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 na hlavním oltáři pět hvězd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a pět andělů.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57356" y="214290"/>
            <a:ext cx="474514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n-lt"/>
                <a:cs typeface="+mn-cs"/>
              </a:rPr>
              <a:t>TIP NA VÝLET</a:t>
            </a:r>
            <a:endParaRPr lang="cs-CZ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43042" y="1571612"/>
            <a:ext cx="5808513" cy="52322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STRAŠIDELNÝ HRAD DRAXMOOR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7" name="Picture 2" descr="http://www.firemniakce.cz/image/31214/prohlidka-strasidelneho-zamku-draxmoor-zdarm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2285992"/>
            <a:ext cx="6467475" cy="430530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www.zschelcickeho.cz/dwnld/1276465287_xsize_draxmoor-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2428868"/>
            <a:ext cx="5524500" cy="414337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" name="TextovéPole 3"/>
          <p:cNvSpPr txBox="1"/>
          <p:nvPr/>
        </p:nvSpPr>
        <p:spPr>
          <a:xfrm>
            <a:off x="142875" y="428625"/>
            <a:ext cx="8786813" cy="19383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3D kino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 v zámku najdeme několik pohyblivých čarodějnic,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 strašidel a jiných kouzelných bytostí, hrůzostrašný výtah jezdící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pekelnou rychlostí , hřbitov  a další mrazivé kousky..</a:t>
            </a:r>
            <a:endParaRPr lang="cs-CZ" sz="24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borovice.cz/image/14549/strasidelny-zamek-draxmoor-dolni-rozink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26223" y="0"/>
            <a:ext cx="9170223" cy="6858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images.tixik.com/images/data/3/63/2009/11/15/2364203/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extovéPole 3"/>
          <p:cNvSpPr txBox="1">
            <a:spLocks noChangeArrowheads="1"/>
          </p:cNvSpPr>
          <p:nvPr/>
        </p:nvSpPr>
        <p:spPr bwMode="auto">
          <a:xfrm>
            <a:off x="428625" y="428625"/>
            <a:ext cx="82153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C00000"/>
                </a:solidFill>
                <a:latin typeface="Constantia" pitchFamily="18" charset="0"/>
              </a:rPr>
              <a:t>OPAKOVÁNÍ  UČIVA</a:t>
            </a:r>
          </a:p>
          <a:p>
            <a:pPr>
              <a:buFontTx/>
              <a:buChar char="-"/>
            </a:pPr>
            <a:r>
              <a:rPr lang="cs-CZ" b="1">
                <a:solidFill>
                  <a:srgbClr val="C00000"/>
                </a:solidFill>
                <a:latin typeface="Constantia" pitchFamily="18" charset="0"/>
              </a:rPr>
              <a:t>přiřaď správný název  památky: </a:t>
            </a:r>
          </a:p>
          <a:p>
            <a:r>
              <a:rPr lang="cs-CZ" b="1">
                <a:solidFill>
                  <a:srgbClr val="C00000"/>
                </a:solidFill>
                <a:latin typeface="Constantia" pitchFamily="18" charset="0"/>
              </a:rPr>
              <a:t> A , Zelená Hora           B, Pernštejn           C, Telč            D,  hrad Draxmoor</a:t>
            </a:r>
          </a:p>
        </p:txBody>
      </p:sp>
      <p:pic>
        <p:nvPicPr>
          <p:cNvPr id="5" name="Picture 2" descr="http://www.firemniakce.cz/image/31214/prohlidka-strasidelneho-zamku-draxmoor-zdarm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714488"/>
            <a:ext cx="3219450" cy="214314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Picture 2" descr="http://wallpapers.fun4you.cz/walls/w2090/18963_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1714488"/>
            <a:ext cx="2881290" cy="216096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8" name="Picture 2" descr="http://camprelax.cz/content/images/zelena-hora-letecky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29256" y="4473846"/>
            <a:ext cx="3143232" cy="220317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9701" name="TextovéPole 8"/>
          <p:cNvSpPr txBox="1">
            <a:spLocks noChangeArrowheads="1"/>
          </p:cNvSpPr>
          <p:nvPr/>
        </p:nvSpPr>
        <p:spPr bwMode="auto">
          <a:xfrm>
            <a:off x="0" y="1571625"/>
            <a:ext cx="4841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Constantia" pitchFamily="18" charset="0"/>
              </a:rPr>
              <a:t>1.</a:t>
            </a:r>
          </a:p>
        </p:txBody>
      </p:sp>
      <p:sp>
        <p:nvSpPr>
          <p:cNvPr id="29702" name="TextovéPole 9"/>
          <p:cNvSpPr txBox="1">
            <a:spLocks noChangeArrowheads="1"/>
          </p:cNvSpPr>
          <p:nvPr/>
        </p:nvSpPr>
        <p:spPr bwMode="auto">
          <a:xfrm>
            <a:off x="4643438" y="1714500"/>
            <a:ext cx="5397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Constantia" pitchFamily="18" charset="0"/>
              </a:rPr>
              <a:t>2.</a:t>
            </a:r>
          </a:p>
        </p:txBody>
      </p:sp>
      <p:sp>
        <p:nvSpPr>
          <p:cNvPr id="29703" name="TextovéPole 10"/>
          <p:cNvSpPr txBox="1">
            <a:spLocks noChangeArrowheads="1"/>
          </p:cNvSpPr>
          <p:nvPr/>
        </p:nvSpPr>
        <p:spPr bwMode="auto">
          <a:xfrm>
            <a:off x="0" y="4357688"/>
            <a:ext cx="4889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C00000"/>
                </a:solidFill>
                <a:latin typeface="Constantia" pitchFamily="18" charset="0"/>
              </a:rPr>
              <a:t>3.</a:t>
            </a:r>
          </a:p>
        </p:txBody>
      </p:sp>
      <p:sp>
        <p:nvSpPr>
          <p:cNvPr id="29704" name="TextovéPole 11"/>
          <p:cNvSpPr txBox="1">
            <a:spLocks noChangeArrowheads="1"/>
          </p:cNvSpPr>
          <p:nvPr/>
        </p:nvSpPr>
        <p:spPr bwMode="auto">
          <a:xfrm>
            <a:off x="4786313" y="4429125"/>
            <a:ext cx="4746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C00000"/>
                </a:solidFill>
                <a:latin typeface="Constantia" pitchFamily="18" charset="0"/>
              </a:rPr>
              <a:t>4.</a:t>
            </a:r>
          </a:p>
        </p:txBody>
      </p:sp>
      <p:pic>
        <p:nvPicPr>
          <p:cNvPr id="13" name="Picture 2" descr="https://upload.wikimedia.org/wikipedia/commons/thumb/0/02/Hrad_Pernstejn_1.JPG/1280px-Hrad_Pernstejn_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34" y="4214818"/>
            <a:ext cx="3613527" cy="246063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extovéPole 3"/>
          <p:cNvSpPr txBox="1">
            <a:spLocks noChangeArrowheads="1"/>
          </p:cNvSpPr>
          <p:nvPr/>
        </p:nvSpPr>
        <p:spPr bwMode="auto">
          <a:xfrm>
            <a:off x="428625" y="428625"/>
            <a:ext cx="8215313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solidFill>
                  <a:srgbClr val="C00000"/>
                </a:solidFill>
                <a:latin typeface="Constantia" pitchFamily="18" charset="0"/>
              </a:rPr>
              <a:t>Správné řešení</a:t>
            </a:r>
          </a:p>
          <a:p>
            <a:pPr algn="ctr"/>
            <a:endParaRPr lang="cs-CZ" b="1">
              <a:solidFill>
                <a:srgbClr val="C00000"/>
              </a:solidFill>
              <a:latin typeface="Constantia" pitchFamily="18" charset="0"/>
            </a:endParaRPr>
          </a:p>
          <a:p>
            <a:pPr algn="ctr"/>
            <a:r>
              <a:rPr lang="cs-CZ" b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4A , Zelená Hora         3 B, Pernštejn           2C, Telč            1D,  hrad Draxmoor</a:t>
            </a:r>
          </a:p>
        </p:txBody>
      </p:sp>
      <p:pic>
        <p:nvPicPr>
          <p:cNvPr id="5" name="Picture 2" descr="http://www.firemniakce.cz/image/31214/prohlidka-strasidelneho-zamku-draxmoor-zdarm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714488"/>
            <a:ext cx="3219450" cy="214314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Picture 2" descr="http://wallpapers.fun4you.cz/walls/w2090/18963_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1714488"/>
            <a:ext cx="2881290" cy="216096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8" name="Picture 2" descr="http://camprelax.cz/content/images/zelena-hora-letecky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29256" y="4473846"/>
            <a:ext cx="3143232" cy="220317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0725" name="TextovéPole 8"/>
          <p:cNvSpPr txBox="1">
            <a:spLocks noChangeArrowheads="1"/>
          </p:cNvSpPr>
          <p:nvPr/>
        </p:nvSpPr>
        <p:spPr bwMode="auto">
          <a:xfrm>
            <a:off x="0" y="1571625"/>
            <a:ext cx="4841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Constantia" pitchFamily="18" charset="0"/>
              </a:rPr>
              <a:t>1.</a:t>
            </a:r>
          </a:p>
        </p:txBody>
      </p:sp>
      <p:sp>
        <p:nvSpPr>
          <p:cNvPr id="30726" name="TextovéPole 9"/>
          <p:cNvSpPr txBox="1">
            <a:spLocks noChangeArrowheads="1"/>
          </p:cNvSpPr>
          <p:nvPr/>
        </p:nvSpPr>
        <p:spPr bwMode="auto">
          <a:xfrm>
            <a:off x="4643438" y="1714500"/>
            <a:ext cx="5397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Constantia" pitchFamily="18" charset="0"/>
              </a:rPr>
              <a:t>2.</a:t>
            </a:r>
          </a:p>
        </p:txBody>
      </p:sp>
      <p:sp>
        <p:nvSpPr>
          <p:cNvPr id="30727" name="TextovéPole 10"/>
          <p:cNvSpPr txBox="1">
            <a:spLocks noChangeArrowheads="1"/>
          </p:cNvSpPr>
          <p:nvPr/>
        </p:nvSpPr>
        <p:spPr bwMode="auto">
          <a:xfrm>
            <a:off x="0" y="4357688"/>
            <a:ext cx="4889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C00000"/>
                </a:solidFill>
                <a:latin typeface="Constantia" pitchFamily="18" charset="0"/>
              </a:rPr>
              <a:t>3.</a:t>
            </a:r>
          </a:p>
        </p:txBody>
      </p:sp>
      <p:sp>
        <p:nvSpPr>
          <p:cNvPr id="30728" name="TextovéPole 11"/>
          <p:cNvSpPr txBox="1">
            <a:spLocks noChangeArrowheads="1"/>
          </p:cNvSpPr>
          <p:nvPr/>
        </p:nvSpPr>
        <p:spPr bwMode="auto">
          <a:xfrm>
            <a:off x="4786313" y="4429125"/>
            <a:ext cx="4746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C00000"/>
                </a:solidFill>
                <a:latin typeface="Constantia" pitchFamily="18" charset="0"/>
              </a:rPr>
              <a:t>4.</a:t>
            </a:r>
          </a:p>
        </p:txBody>
      </p:sp>
      <p:pic>
        <p:nvPicPr>
          <p:cNvPr id="13" name="Picture 2" descr="https://upload.wikimedia.org/wikipedia/commons/thumb/0/02/Hrad_Pernstejn_1.JPG/1280px-Hrad_Pernstejn_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34" y="4214818"/>
            <a:ext cx="3613527" cy="246063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1000108"/>
            <a:ext cx="7982476" cy="895629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accent5">
                    <a:lumMod val="50000"/>
                  </a:schemeClr>
                </a:solidFill>
                <a:hlinkClick r:id="rId2"/>
              </a:rPr>
              <a:t>http://www.</a:t>
            </a:r>
            <a:r>
              <a:rPr lang="cs-CZ" sz="1600" b="1" dirty="0" err="1">
                <a:solidFill>
                  <a:schemeClr val="accent5">
                    <a:lumMod val="50000"/>
                  </a:schemeClr>
                </a:solidFill>
                <a:hlinkClick r:id="rId2"/>
              </a:rPr>
              <a:t>google.cz</a:t>
            </a:r>
            <a:r>
              <a:rPr lang="cs-CZ" sz="1600" b="1" dirty="0">
                <a:solidFill>
                  <a:schemeClr val="accent5">
                    <a:lumMod val="50000"/>
                  </a:schemeClr>
                </a:solidFill>
                <a:hlinkClick r:id="rId2"/>
              </a:rPr>
              <a:t>/</a:t>
            </a:r>
            <a:r>
              <a:rPr lang="cs-CZ" sz="1600" b="1" dirty="0" err="1">
                <a:solidFill>
                  <a:schemeClr val="accent5">
                    <a:lumMod val="50000"/>
                  </a:schemeClr>
                </a:solidFill>
                <a:hlinkClick r:id="rId2"/>
              </a:rPr>
              <a:t>imgres</a:t>
            </a:r>
            <a:r>
              <a:rPr lang="cs-CZ" sz="1600" b="1" dirty="0">
                <a:solidFill>
                  <a:schemeClr val="accent5">
                    <a:lumMod val="50000"/>
                  </a:schemeClr>
                </a:solidFill>
                <a:hlinkClick r:id="rId2"/>
              </a:rPr>
              <a:t>?q=vysočina</a:t>
            </a:r>
            <a:endParaRPr lang="cs-CZ" sz="1600" b="1" dirty="0">
              <a:solidFill>
                <a:schemeClr val="accent5">
                  <a:lumMod val="50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accent5">
                    <a:lumMod val="50000"/>
                  </a:schemeClr>
                </a:solidFill>
                <a:hlinkClick r:id="rId3"/>
              </a:rPr>
              <a:t>https://cs.wikipedia.org/wiki/%C5%BD%C4%8F%C3%A1rsk%C3%A9_vrchy#mediaviewer/File:Zdarske.jpg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accent5">
                    <a:lumMod val="50000"/>
                  </a:schemeClr>
                </a:solidFill>
                <a:hlinkClick r:id="rId4"/>
              </a:rPr>
              <a:t>https://cs.wikipedia.org/wiki/Jihlavsk%C3%A9_vrchy#mediaviewer/File:Javorice_vrchol_z_michovy_skaly.jpg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accent5">
                    <a:lumMod val="50000"/>
                  </a:schemeClr>
                </a:solidFill>
                <a:hlinkClick r:id="rId4"/>
              </a:rPr>
              <a:t>http://atominfo.cz/2012/10/v-dukovanske-elektrarne-skoncila-odstavka-bloku-trvala-mesic/</a:t>
            </a:r>
            <a:endParaRPr lang="cs-CZ" sz="1600" b="1" dirty="0">
              <a:solidFill>
                <a:schemeClr val="accent5">
                  <a:lumMod val="50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accent5">
                    <a:lumMod val="50000"/>
                  </a:schemeClr>
                </a:solidFill>
                <a:hlinkClick r:id="rId5"/>
              </a:rPr>
              <a:t>http://www.jas-</a:t>
            </a:r>
            <a:r>
              <a:rPr lang="cs-CZ" sz="1600" b="1" dirty="0" err="1">
                <a:solidFill>
                  <a:schemeClr val="accent5">
                    <a:lumMod val="50000"/>
                  </a:schemeClr>
                </a:solidFill>
                <a:hlinkClick r:id="rId5"/>
              </a:rPr>
              <a:t>hrotovice.com</a:t>
            </a:r>
            <a:r>
              <a:rPr lang="cs-CZ" sz="1600" b="1" dirty="0">
                <a:solidFill>
                  <a:schemeClr val="accent5">
                    <a:lumMod val="50000"/>
                  </a:schemeClr>
                </a:solidFill>
                <a:hlinkClick r:id="rId5"/>
              </a:rPr>
              <a:t>/</a:t>
            </a:r>
            <a:r>
              <a:rPr lang="cs-CZ" sz="1600" b="1" dirty="0" err="1">
                <a:solidFill>
                  <a:schemeClr val="accent5">
                    <a:lumMod val="50000"/>
                  </a:schemeClr>
                </a:solidFill>
                <a:hlinkClick r:id="rId5"/>
              </a:rPr>
              <a:t>photo.php</a:t>
            </a:r>
            <a:r>
              <a:rPr lang="cs-CZ" sz="1600" b="1" dirty="0">
                <a:solidFill>
                  <a:schemeClr val="accent5">
                    <a:lumMod val="50000"/>
                  </a:schemeClr>
                </a:solidFill>
                <a:hlinkClick r:id="rId5"/>
              </a:rPr>
              <a:t>?id=54&amp;</a:t>
            </a:r>
            <a:r>
              <a:rPr lang="cs-CZ" sz="1600" b="1" dirty="0" err="1">
                <a:solidFill>
                  <a:schemeClr val="accent5">
                    <a:lumMod val="50000"/>
                  </a:schemeClr>
                </a:solidFill>
                <a:hlinkClick r:id="rId5"/>
              </a:rPr>
              <a:t>pid</a:t>
            </a:r>
            <a:r>
              <a:rPr lang="cs-CZ" sz="1600" b="1" dirty="0">
                <a:solidFill>
                  <a:schemeClr val="accent5">
                    <a:lumMod val="50000"/>
                  </a:schemeClr>
                </a:solidFill>
                <a:hlinkClick r:id="rId5"/>
              </a:rPr>
              <a:t>=47&amp;e=8</a:t>
            </a:r>
            <a:endParaRPr lang="cs-CZ" sz="1600" b="1" dirty="0">
              <a:solidFill>
                <a:schemeClr val="accent5">
                  <a:lumMod val="50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accent5">
                    <a:lumMod val="50000"/>
                  </a:schemeClr>
                </a:solidFill>
                <a:hlinkClick r:id="rId6"/>
              </a:rPr>
              <a:t>http://oizp.cz/?p=4089&amp;lang=cz</a:t>
            </a:r>
            <a:endParaRPr lang="cs-CZ" sz="1600" b="1" dirty="0">
              <a:solidFill>
                <a:schemeClr val="accent5">
                  <a:lumMod val="50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accent5">
                    <a:lumMod val="50000"/>
                  </a:schemeClr>
                </a:solidFill>
                <a:hlinkClick r:id="rId7"/>
              </a:rPr>
              <a:t>http://wallpapers.fun4you.cz/</a:t>
            </a:r>
            <a:r>
              <a:rPr lang="cs-CZ" sz="1600" b="1" dirty="0" err="1">
                <a:solidFill>
                  <a:schemeClr val="accent5">
                    <a:lumMod val="50000"/>
                  </a:schemeClr>
                </a:solidFill>
                <a:hlinkClick r:id="rId7"/>
              </a:rPr>
              <a:t>wallpaper</a:t>
            </a:r>
            <a:r>
              <a:rPr lang="cs-CZ" sz="1600" b="1" dirty="0">
                <a:solidFill>
                  <a:schemeClr val="accent5">
                    <a:lumMod val="50000"/>
                  </a:schemeClr>
                </a:solidFill>
                <a:hlinkClick r:id="rId7"/>
              </a:rPr>
              <a:t>/18963-statni-</a:t>
            </a:r>
            <a:r>
              <a:rPr lang="cs-CZ" sz="1600" b="1" dirty="0" err="1">
                <a:solidFill>
                  <a:schemeClr val="accent5">
                    <a:lumMod val="50000"/>
                  </a:schemeClr>
                </a:solidFill>
                <a:hlinkClick r:id="rId7"/>
              </a:rPr>
              <a:t>zamek</a:t>
            </a:r>
            <a:r>
              <a:rPr lang="cs-CZ" sz="1600" b="1" dirty="0">
                <a:solidFill>
                  <a:schemeClr val="accent5">
                    <a:lumMod val="50000"/>
                  </a:schemeClr>
                </a:solidFill>
                <a:hlinkClick r:id="rId7"/>
              </a:rPr>
              <a:t>-</a:t>
            </a:r>
            <a:r>
              <a:rPr lang="cs-CZ" sz="1600" b="1" dirty="0" err="1">
                <a:solidFill>
                  <a:schemeClr val="accent5">
                    <a:lumMod val="50000"/>
                  </a:schemeClr>
                </a:solidFill>
                <a:hlinkClick r:id="rId7"/>
              </a:rPr>
              <a:t>telc</a:t>
            </a:r>
            <a:r>
              <a:rPr lang="cs-CZ" sz="1600" b="1" dirty="0">
                <a:solidFill>
                  <a:schemeClr val="accent5">
                    <a:lumMod val="50000"/>
                  </a:schemeClr>
                </a:solidFill>
                <a:hlinkClick r:id="rId7"/>
              </a:rPr>
              <a:t>/</a:t>
            </a:r>
            <a:endParaRPr lang="cs-CZ" sz="1600" b="1" dirty="0">
              <a:solidFill>
                <a:schemeClr val="accent5">
                  <a:lumMod val="50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accent5">
                    <a:lumMod val="50000"/>
                  </a:schemeClr>
                </a:solidFill>
                <a:hlinkClick r:id="rId8"/>
              </a:rPr>
              <a:t>http://camprelax.cz/content/text/cz/?okoli_a_tipy_na_vylet/kostel_sv._jana_nepomuckeho_na_zelene_hore_-_zdar_n._sazavou__25_km_</a:t>
            </a:r>
            <a:endParaRPr lang="cs-CZ" sz="1600" b="1" dirty="0">
              <a:solidFill>
                <a:schemeClr val="accent5">
                  <a:lumMod val="50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accent5">
                    <a:lumMod val="50000"/>
                  </a:schemeClr>
                </a:solidFill>
                <a:hlinkClick r:id="rId9"/>
              </a:rPr>
              <a:t>http://cs.wikipedia.org/wiki/Pern%C5%A1tejn_%28hrad%29#mediaviewer/Soubor:Hrad_Pern%C5%A1tejn.jpg</a:t>
            </a:r>
            <a:endParaRPr lang="cs-CZ" sz="1600" b="1" dirty="0">
              <a:solidFill>
                <a:schemeClr val="accent5">
                  <a:lumMod val="50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accent5">
                    <a:lumMod val="50000"/>
                  </a:schemeClr>
                </a:solidFill>
                <a:hlinkClick r:id="rId10"/>
              </a:rPr>
              <a:t>https://cs.wikipedia.org/wiki/Tel%C4%8D_(z%C3%A1mek)#mediaviewer/File:Tel%C4%8D_Castle_03.jpg</a:t>
            </a:r>
            <a:endParaRPr lang="cs-CZ" sz="1600" b="1" dirty="0">
              <a:solidFill>
                <a:schemeClr val="accent5">
                  <a:lumMod val="50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accent5">
                  <a:lumMod val="50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accent5">
                  <a:lumMod val="50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1748" name="TextovéPole 3"/>
          <p:cNvSpPr txBox="1">
            <a:spLocks noChangeArrowheads="1"/>
          </p:cNvSpPr>
          <p:nvPr/>
        </p:nvSpPr>
        <p:spPr bwMode="auto">
          <a:xfrm>
            <a:off x="285750" y="357188"/>
            <a:ext cx="43592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0000"/>
                </a:solidFill>
                <a:latin typeface="Constantia" pitchFamily="18" charset="0"/>
              </a:rPr>
              <a:t>Použité odkazy: obrázky</a:t>
            </a:r>
            <a:r>
              <a:rPr lang="cs-CZ">
                <a:latin typeface="Constantia" pitchFamily="18" charset="0"/>
              </a:rPr>
              <a:t>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5721" y="571480"/>
            <a:ext cx="8286808" cy="452431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http://www.borovice.cz/program/strasidelny-zamek-draxmoor-dolni-rozinka/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http://www.zschelcickeho.cz/index.php?kam=223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http://www.tixik.cz/strasidelny-zamek-draxmoor-2364203.htm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5">
                    <a:lumMod val="50000"/>
                  </a:schemeClr>
                </a:solidFill>
                <a:hlinkClick r:id="rId2"/>
              </a:rPr>
              <a:t>http://www.</a:t>
            </a:r>
            <a:r>
              <a:rPr lang="cs-CZ" dirty="0" err="1">
                <a:solidFill>
                  <a:schemeClr val="accent5">
                    <a:lumMod val="50000"/>
                  </a:schemeClr>
                </a:solidFill>
                <a:hlinkClick r:id="rId2"/>
              </a:rPr>
              <a:t>firemniakce.cz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  <a:hlinkClick r:id="rId2"/>
              </a:rPr>
              <a:t>/</a:t>
            </a:r>
            <a:r>
              <a:rPr lang="cs-CZ" dirty="0" err="1">
                <a:solidFill>
                  <a:schemeClr val="accent5">
                    <a:lumMod val="50000"/>
                  </a:schemeClr>
                </a:solidFill>
                <a:hlinkClick r:id="rId2"/>
              </a:rPr>
              <a:t>clanek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  <a:hlinkClick r:id="rId2"/>
              </a:rPr>
              <a:t>/</a:t>
            </a:r>
            <a:r>
              <a:rPr lang="cs-CZ" dirty="0" err="1">
                <a:solidFill>
                  <a:schemeClr val="accent5">
                    <a:lumMod val="50000"/>
                  </a:schemeClr>
                </a:solidFill>
                <a:hlinkClick r:id="rId2"/>
              </a:rPr>
              <a:t>prohlidka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  <a:hlinkClick r:id="rId2"/>
              </a:rPr>
              <a:t>-</a:t>
            </a:r>
            <a:r>
              <a:rPr lang="cs-CZ" dirty="0" err="1">
                <a:solidFill>
                  <a:schemeClr val="accent5">
                    <a:lumMod val="50000"/>
                  </a:schemeClr>
                </a:solidFill>
                <a:hlinkClick r:id="rId2"/>
              </a:rPr>
              <a:t>strasidelneho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  <a:hlinkClick r:id="rId2"/>
              </a:rPr>
              <a:t>-</a:t>
            </a:r>
            <a:r>
              <a:rPr lang="cs-CZ" dirty="0" err="1">
                <a:solidFill>
                  <a:schemeClr val="accent5">
                    <a:lumMod val="50000"/>
                  </a:schemeClr>
                </a:solidFill>
                <a:hlinkClick r:id="rId2"/>
              </a:rPr>
              <a:t>zamku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  <a:hlinkClick r:id="rId2"/>
              </a:rPr>
              <a:t>-</a:t>
            </a:r>
            <a:r>
              <a:rPr lang="cs-CZ" dirty="0" err="1">
                <a:solidFill>
                  <a:schemeClr val="accent5">
                    <a:lumMod val="50000"/>
                  </a:schemeClr>
                </a:solidFill>
                <a:hlinkClick r:id="rId2"/>
              </a:rPr>
              <a:t>draxmoor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  <a:hlinkClick r:id="rId2"/>
              </a:rPr>
              <a:t>-zdarma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5">
                    <a:lumMod val="50000"/>
                  </a:schemeClr>
                </a:solidFill>
                <a:hlinkClick r:id="rId3"/>
              </a:rPr>
              <a:t>https://cs.wikipedia.org/wiki/Tel%C4%8D_(z%C3%A1mek)#mediaviewer/File:Tel%C4%8D-z%C3%A1mek2011b.jpg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5">
                    <a:lumMod val="50000"/>
                  </a:schemeClr>
                </a:solidFill>
                <a:hlinkClick r:id="rId4"/>
              </a:rPr>
              <a:t>https://cs.wikipedia.org/wiki/Pern%C5%A1tejn_(hrad)#mediaviewer/File:Hrad_Pernstejn_1.JPG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5">
                    <a:lumMod val="50000"/>
                  </a:schemeClr>
                </a:solidFill>
                <a:hlinkClick r:id="rId4"/>
              </a:rPr>
              <a:t>https://cs.wikipedia.org/wiki/Pern%C5%A1tejn_(hrad)#mediaviewer/File:Pern%C5%A1tejn_(leteck%C3%BD_sn%C3%ADmek).jpg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https://cs.wikipedia.org/wiki/Pern%C5%A1tejn_(hrad)#mediaviewer/File:Hrad_Pern%C5%A1tejn_(Pern%C5%A1tejn),_br%C3%A1na2.JPG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Vlastní 6">
      <a:dk1>
        <a:srgbClr val="92D050"/>
      </a:dk1>
      <a:lt1>
        <a:srgbClr val="92D050"/>
      </a:lt1>
      <a:dk2>
        <a:srgbClr val="92D050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213</TotalTime>
  <Words>459</Words>
  <Application>Microsoft Office PowerPoint</Application>
  <PresentationFormat>On-screen Show (4:3)</PresentationFormat>
  <Paragraphs>132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20</vt:i4>
      </vt:variant>
    </vt:vector>
  </HeadingPairs>
  <TitlesOfParts>
    <vt:vector size="31" baseType="lpstr">
      <vt:lpstr>Constantia</vt:lpstr>
      <vt:lpstr>Arial</vt:lpstr>
      <vt:lpstr>Wingdings 2</vt:lpstr>
      <vt:lpstr>Calibri</vt:lpstr>
      <vt:lpstr>Times New Roman</vt:lpstr>
      <vt:lpstr>Papír</vt:lpstr>
      <vt:lpstr>Papír</vt:lpstr>
      <vt:lpstr>Papír</vt:lpstr>
      <vt:lpstr>Papír</vt:lpstr>
      <vt:lpstr>Papír</vt:lpstr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Vladka</dc:creator>
  <cp:lastModifiedBy>DUM</cp:lastModifiedBy>
  <cp:revision>31</cp:revision>
  <dcterms:created xsi:type="dcterms:W3CDTF">2013-01-11T11:42:49Z</dcterms:created>
  <dcterms:modified xsi:type="dcterms:W3CDTF">2014-09-16T14:19:23Z</dcterms:modified>
</cp:coreProperties>
</file>