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5" r:id="rId4"/>
    <p:sldId id="272" r:id="rId5"/>
    <p:sldId id="259" r:id="rId6"/>
    <p:sldId id="273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46075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Funkce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III-2-06-01_Funkce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leden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95536" y="332656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Arial Black" pitchFamily="34" charset="0"/>
              </a:rPr>
              <a:t>FUNKCE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92361" y="1475204"/>
            <a:ext cx="754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výjezdu z garáže bylo v nádrží auta 21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benzínu. Určete, jak toto množství benzínu závisí na počtu ujetých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činí-li spotřeba 7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 100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764" y="153676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307691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ujetých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…………………………………….….………  x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Množství benzínu v nádrži (v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po ujetí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 km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………..…………  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Spotřeba benzínu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(v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 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100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………………………..……..  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3253781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Spotřeba benzínu (v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 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 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km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………………..……  7 : 100 = 0,07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Spotřeba benzínu (v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 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) na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km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…………………..……..……  0,07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5536" y="4077071"/>
            <a:ext cx="820891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podmínek úlohy platí:</a:t>
            </a: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			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21 – 0,07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95536" y="4899047"/>
                <a:ext cx="8208912" cy="13542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Protože množství benzínu v nádrži nemůže být záporné, musí být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≥ 0:</a:t>
                </a:r>
              </a:p>
              <a:p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21 – 0,07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≥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	/ + 0,07x</a:t>
                </a: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21 ≥ 0,07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/ : 0,07</a:t>
                </a:r>
                <a:endParaRPr lang="cs-CZ" i="1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			  x </a:t>
                </a:r>
                <a14:m>
                  <m:oMath xmlns:m="http://schemas.openxmlformats.org/officeDocument/2006/math">
                    <m:r>
                      <a:rPr lang="cs-CZ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300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899047"/>
                <a:ext cx="8208912" cy="1354217"/>
              </a:xfrm>
              <a:prstGeom prst="rect">
                <a:avLst/>
              </a:prstGeom>
              <a:blipFill rotWithShape="1">
                <a:blip r:embed="rId2"/>
                <a:stretch>
                  <a:fillRect l="-669" t="-2252" b="-63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3811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4" y="620688"/>
                <a:ext cx="8208912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Výsledek: </a:t>
                </a: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Veličina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která udává počet litrů benzínu v nádrži, závisí na veličině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určující počet ujetých km podle vztahu:</a:t>
                </a: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= 21 –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0,07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x  ,     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0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≤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𝟑𝟎𝟎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620688"/>
                <a:ext cx="8208912" cy="1477328"/>
              </a:xfrm>
              <a:prstGeom prst="rect">
                <a:avLst/>
              </a:prstGeom>
              <a:blipFill rotWithShape="1">
                <a:blip r:embed="rId3"/>
                <a:stretch>
                  <a:fillRect l="-669" t="-2066" r="-594" b="-57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09045253"/>
                  </p:ext>
                </p:extLst>
              </p:nvPr>
            </p:nvGraphicFramePr>
            <p:xfrm>
              <a:off x="408550" y="4653136"/>
              <a:ext cx="8241979" cy="73660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962245"/>
                    <a:gridCol w="661794"/>
                    <a:gridCol w="661794"/>
                    <a:gridCol w="661794"/>
                    <a:gridCol w="661794"/>
                    <a:gridCol w="672115"/>
                    <a:gridCol w="651473"/>
                    <a:gridCol w="661794"/>
                    <a:gridCol w="661794"/>
                    <a:gridCol w="661794"/>
                    <a:gridCol w="661794"/>
                    <a:gridCol w="661794"/>
                  </a:tblGrid>
                  <a:tr h="149736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 xmlns:m="http://schemas.openxmlformats.org/officeDocument/2006/math"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</m:oMath>
                          </a14:m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 / km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90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120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150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180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210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240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270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b="1" i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y</a:t>
                          </a:r>
                          <a:r>
                            <a:rPr lang="cs-CZ" b="1" baseline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 / l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18,9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16,8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14,7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12,6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8,4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6,3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4,2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09045253"/>
                  </p:ext>
                </p:extLst>
              </p:nvPr>
            </p:nvGraphicFramePr>
            <p:xfrm>
              <a:off x="408550" y="4653136"/>
              <a:ext cx="8241979" cy="73660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962245"/>
                    <a:gridCol w="661794"/>
                    <a:gridCol w="661794"/>
                    <a:gridCol w="661794"/>
                    <a:gridCol w="661794"/>
                    <a:gridCol w="672115"/>
                    <a:gridCol w="651473"/>
                    <a:gridCol w="661794"/>
                    <a:gridCol w="661794"/>
                    <a:gridCol w="661794"/>
                    <a:gridCol w="661794"/>
                    <a:gridCol w="661794"/>
                  </a:tblGrid>
                  <a:tr h="36576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8333" r="-756329" b="-128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90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120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150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180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210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240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270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:r>
                            <a:rPr lang="cs-CZ" b="1" i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y</a:t>
                          </a:r>
                          <a:r>
                            <a:rPr lang="cs-CZ" b="1" baseline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 </a:t>
                          </a:r>
                          <a:r>
                            <a:rPr lang="cs-CZ" b="1" baseline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/ l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18,9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16,8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14,7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12,6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8,4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6,3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4,2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2,1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</a:p>
                      </a:txBody>
                      <a:tcPr marL="0" marR="0" marT="0" marB="0"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0" name="TextovéPole 9"/>
          <p:cNvSpPr txBox="1"/>
          <p:nvPr/>
        </p:nvSpPr>
        <p:spPr>
          <a:xfrm>
            <a:off x="470814" y="2492896"/>
            <a:ext cx="8267306" cy="104644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vztah udává,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jak závisí veličina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na veličině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9685" y="393305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Údaje pro některé zvolené hodnoty jsou v tabulce:</a:t>
            </a:r>
          </a:p>
        </p:txBody>
      </p:sp>
    </p:spTree>
    <p:extLst>
      <p:ext uri="{BB962C8B-B14F-4D97-AF65-F5344CB8AC3E}">
        <p14:creationId xmlns:p14="http://schemas.microsoft.com/office/powerpoint/2010/main" val="837679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1491" y="980728"/>
            <a:ext cx="8352928" cy="211784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180000" bIns="180000" rtlCol="0">
            <a:spAutoFit/>
          </a:bodyPr>
          <a:lstStyle/>
          <a:p>
            <a:r>
              <a:rPr lang="cs-CZ" dirty="0" smtClean="0"/>
              <a:t>	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Funkce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předpis, který každému číslu dané množiny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přiřazuje jediné reálné číslo.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Množina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se nazývá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definiční obor funkce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79418" y="3393866"/>
                <a:ext cx="835292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K označení definičního oboru funkce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používáme často také zápis 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.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Z tohoto zápisu je totiž vidět, o jakou funkci jde.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418" y="3393866"/>
                <a:ext cx="8352928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584" t="-5660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leva 5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94876" y="4214976"/>
                <a:ext cx="8352928" cy="196977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Příklad zápisu funkce:</a:t>
                </a: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Rovnicí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= 21 – 0,07 je dána funkce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zapisujeme</a:t>
                </a:r>
              </a:p>
              <a:p>
                <a:pPr algn="just"/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𝟎𝟕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kde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𝟑𝟎𝟎</m:t>
                        </m:r>
                      </m:e>
                    </m:d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10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nebo</a:t>
                </a:r>
              </a:p>
              <a:p>
                <a:endParaRPr lang="cs-CZ" sz="10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𝟐𝟏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𝟎𝟕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, kde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𝑫</m:t>
                    </m:r>
                    <m:r>
                      <a:rPr lang="cs-CZ" b="1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𝟑𝟎𝟎</m:t>
                        </m:r>
                      </m:e>
                    </m:d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4214976"/>
                <a:ext cx="8352928" cy="1969770"/>
              </a:xfrm>
              <a:prstGeom prst="rect">
                <a:avLst/>
              </a:prstGeom>
              <a:blipFill rotWithShape="1">
                <a:blip r:embed="rId4"/>
                <a:stretch>
                  <a:fillRect l="-657" t="-1543" b="-21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94876" y="4797152"/>
                <a:ext cx="835292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Příklad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u funkce 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=21−0,07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f(30)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21−0,07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∙30=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18,9</m:t>
                    </m:r>
                  </m:oMath>
                </a14:m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f(210</a:t>
                </a:r>
                <a:r>
                  <a:rPr lang="cs-CZ" i="1" dirty="0">
                    <a:latin typeface="Times New Roman" pitchFamily="18" charset="0"/>
                    <a:cs typeface="Times New Roman" pitchFamily="18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=21−0,07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210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6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</m:oMath>
                </a14:m>
                <a:endParaRPr lang="cs-CZ" sz="10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4797152"/>
                <a:ext cx="8352928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657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94876" y="1196752"/>
                <a:ext cx="8352928" cy="120032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Proměnná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ve funkci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sz="2400" b="0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se nazývá 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nezávisle proměnná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11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Proměnná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jejíž hodnoty závisejí na proměnné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se nazývá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			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závisle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proměnná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1196752"/>
                <a:ext cx="8352928" cy="1200329"/>
              </a:xfrm>
              <a:prstGeom prst="rect">
                <a:avLst/>
              </a:prstGeom>
              <a:blipFill rotWithShape="1">
                <a:blip r:embed="rId4"/>
                <a:stretch>
                  <a:fillRect l="-945" t="-2463" r="-436" b="-8867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4876" y="3284984"/>
                <a:ext cx="8352928" cy="120032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cs typeface="Times New Roman" pitchFamily="18" charset="0"/>
                  </a:rPr>
                  <a:t>Číslo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𝑐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nazýváme</a:t>
                </a: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hodnota funkce (funkční hodnota)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v bodě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nebo	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hodnota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funkce (funkční hodnota)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přiřazená číslu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6" y="3284984"/>
                <a:ext cx="8352928" cy="1200329"/>
              </a:xfrm>
              <a:prstGeom prst="rect">
                <a:avLst/>
              </a:prstGeom>
              <a:blipFill rotWithShape="1">
                <a:blip r:embed="rId5"/>
                <a:stretch>
                  <a:fillRect l="-945" t="-2956" b="-8867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1261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Funkce – úvod.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seznámí s pojmy funkce, definiční obor a funkční hodnoty. Poznají závislost proměnných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funkce.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7443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1804</TotalTime>
  <Words>319</Words>
  <Application>Microsoft Office PowerPoint</Application>
  <PresentationFormat>Předvádění na obrazovce (4:3)</PresentationFormat>
  <Paragraphs>94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111</cp:revision>
  <dcterms:created xsi:type="dcterms:W3CDTF">2013-01-11T17:11:37Z</dcterms:created>
  <dcterms:modified xsi:type="dcterms:W3CDTF">2013-11-26T17:17:31Z</dcterms:modified>
</cp:coreProperties>
</file>