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2" r:id="rId6"/>
    <p:sldId id="265" r:id="rId7"/>
    <p:sldId id="263" r:id="rId8"/>
    <p:sldId id="269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2.png"/><Relationship Id="rId21" Type="http://schemas.openxmlformats.org/officeDocument/2006/relationships/image" Target="../media/image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3" Type="http://schemas.openxmlformats.org/officeDocument/2006/relationships/image" Target="../media/image12.png"/><Relationship Id="rId19" Type="http://schemas.openxmlformats.org/officeDocument/2006/relationships/slide" Target="slide4.xml"/><Relationship Id="rId9" Type="http://schemas.openxmlformats.org/officeDocument/2006/relationships/image" Target="../media/image11.png"/><Relationship Id="rId2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hyperlink" Target="Line&#225;rn&#237;%20funkce%20y=ax.ggb" TargetMode="Externa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slide" Target="slide6.xml"/><Relationship Id="rId12" Type="http://schemas.openxmlformats.org/officeDocument/2006/relationships/image" Target="../media/image28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140.png"/><Relationship Id="rId1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59832" y="3429000"/>
            <a:ext cx="46075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Lineární  funkce 1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III-2-06-04_Linearni-funkce-1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III.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leden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77808" cy="8527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cs-CZ" b="1" dirty="0" smtClean="0">
                <a:latin typeface="Arial Black" pitchFamily="34" charset="0"/>
              </a:rPr>
              <a:t>LINEÁRNÍ  FUNKCE  1</a:t>
            </a:r>
            <a:endParaRPr lang="cs-CZ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391491" y="1484784"/>
                <a:ext cx="8352928" cy="250801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Lineární funkce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funkce, kterou lze vyjádřit ve tvaru</a:t>
                </a:r>
              </a:p>
              <a:p>
                <a:endParaRPr lang="cs-CZ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𝒂𝒙</m:t>
                    </m:r>
                    <m:r>
                      <a:rPr lang="cs-CZ" sz="2800" b="1" i="1" smtClean="0">
                        <a:latin typeface="Cambria Math"/>
                      </a:rPr>
                      <m:t>+</m:t>
                    </m:r>
                    <m:r>
                      <a:rPr lang="cs-CZ" sz="28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endParaRPr lang="cs-CZ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	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	</a:t>
                </a:r>
                <a:r>
                  <a:rPr lang="cs-CZ" sz="2400" b="1" dirty="0"/>
                  <a:t>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………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koeficienty lineární funkce.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4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491" y="1484784"/>
                <a:ext cx="8352928" cy="250801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 useBgFill="1">
            <p:nvSpPr>
              <p:cNvPr id="5" name="TextovéPole 4"/>
              <p:cNvSpPr txBox="1"/>
              <p:nvPr/>
            </p:nvSpPr>
            <p:spPr>
              <a:xfrm>
                <a:off x="2087724" y="4861902"/>
                <a:ext cx="4968552" cy="52322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800" b="1" i="1">
                          <a:latin typeface="Cambria Math"/>
                        </a:rPr>
                        <m:t>𝒚</m:t>
                      </m:r>
                      <m:r>
                        <a:rPr lang="cs-CZ" sz="2800" b="1" i="1">
                          <a:latin typeface="Cambria Math"/>
                        </a:rPr>
                        <m:t>=</m:t>
                      </m:r>
                      <m:r>
                        <a:rPr lang="cs-CZ" sz="2800" b="1" i="1">
                          <a:latin typeface="Cambria Math"/>
                        </a:rPr>
                        <m:t>𝒂𝒙</m:t>
                      </m:r>
                      <m:r>
                        <a:rPr lang="cs-CZ" sz="2800" b="1" i="1">
                          <a:latin typeface="Cambria Math"/>
                        </a:rPr>
                        <m:t>+</m:t>
                      </m:r>
                      <m:r>
                        <a:rPr lang="cs-CZ" sz="2800" b="1" i="1"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cs-CZ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 useBgFill="1"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7724" y="4861902"/>
                <a:ext cx="4968552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ovéPole 5"/>
          <p:cNvSpPr txBox="1"/>
          <p:nvPr/>
        </p:nvSpPr>
        <p:spPr>
          <a:xfrm>
            <a:off x="2087724" y="6037748"/>
            <a:ext cx="2151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Lineární člen</a:t>
            </a:r>
            <a:endParaRPr lang="cs-C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652120" y="6045388"/>
            <a:ext cx="2412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člen</a:t>
            </a:r>
            <a:endParaRPr lang="cs-C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ál 7"/>
          <p:cNvSpPr/>
          <p:nvPr/>
        </p:nvSpPr>
        <p:spPr>
          <a:xfrm>
            <a:off x="5112060" y="4819801"/>
            <a:ext cx="540060" cy="6074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238963" y="4819801"/>
            <a:ext cx="666074" cy="6074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" name="Přímá spojnice se šipkou 10"/>
          <p:cNvCxnSpPr>
            <a:stCxn id="9" idx="4"/>
            <a:endCxn id="6" idx="0"/>
          </p:cNvCxnSpPr>
          <p:nvPr/>
        </p:nvCxnSpPr>
        <p:spPr>
          <a:xfrm flipH="1">
            <a:off x="3163344" y="5427223"/>
            <a:ext cx="1408656" cy="610525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>
            <a:stCxn id="8" idx="4"/>
            <a:endCxn id="7" idx="0"/>
          </p:cNvCxnSpPr>
          <p:nvPr/>
        </p:nvCxnSpPr>
        <p:spPr>
          <a:xfrm>
            <a:off x="5382090" y="5427223"/>
            <a:ext cx="1476164" cy="61816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ovéPole 28"/>
          <p:cNvSpPr txBox="1"/>
          <p:nvPr/>
        </p:nvSpPr>
        <p:spPr>
          <a:xfrm>
            <a:off x="1069945" y="4326343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Jak se nazývají jednotlivé členy lineární funkce?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391491" y="4249399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539552" y="371783"/>
                <a:ext cx="8208912" cy="1384995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	</a:t>
                </a:r>
              </a:p>
              <a:p>
                <a:r>
                  <a:rPr lang="cs-CZ" b="1" dirty="0" smtClean="0"/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Grafem lineární  funkce  je přímka nebo její část,</a:t>
                </a: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která není rovnoběžná s osou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71783"/>
                <a:ext cx="8208912" cy="138499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ovéPole 3"/>
          <p:cNvSpPr txBox="1"/>
          <p:nvPr/>
        </p:nvSpPr>
        <p:spPr>
          <a:xfrm>
            <a:off x="1203376" y="2204864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Kolik bodů je třeba k sestrojení přímky?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524922" y="2127920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465" y="2805224"/>
            <a:ext cx="3224608" cy="24479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820322"/>
            <a:ext cx="3224609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ovéPole 10"/>
          <p:cNvSpPr txBox="1"/>
          <p:nvPr/>
        </p:nvSpPr>
        <p:spPr>
          <a:xfrm>
            <a:off x="539552" y="5517232"/>
            <a:ext cx="8208912" cy="660144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lIns="180000" tIns="144000" rIns="180000" bIns="144000" rtlCol="0">
            <a:spAutoFit/>
          </a:bodyPr>
          <a:lstStyle/>
          <a:p>
            <a:pPr algn="ctr"/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Přímka je jednoznačně určena dvěma různými body.</a:t>
            </a:r>
          </a:p>
        </p:txBody>
      </p:sp>
      <p:sp>
        <p:nvSpPr>
          <p:cNvPr id="9" name="Šipka doleva 8">
            <a:hlinkClick r:id="rId5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cxnSp>
        <p:nvCxnSpPr>
          <p:cNvPr id="13" name="Přímá spojnice 12"/>
          <p:cNvCxnSpPr/>
          <p:nvPr/>
        </p:nvCxnSpPr>
        <p:spPr>
          <a:xfrm>
            <a:off x="971600" y="2820322"/>
            <a:ext cx="3224609" cy="24479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971600" y="2820322"/>
            <a:ext cx="3224609" cy="24479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450776" y="850940"/>
                <a:ext cx="8208912" cy="73284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pPr algn="ctr"/>
                <a:r>
                  <a:rPr lang="cs-CZ" sz="2400" b="1" dirty="0" smtClean="0"/>
                  <a:t>Funkce 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𝒚</m:t>
                    </m:r>
                    <m:r>
                      <a:rPr lang="cs-CZ" sz="2400" b="1" i="1" smtClean="0">
                        <a:latin typeface="Cambria Math"/>
                      </a:rPr>
                      <m:t>=</m:t>
                    </m:r>
                    <m:r>
                      <a:rPr lang="cs-CZ" sz="2400" b="1" i="1" smtClean="0">
                        <a:latin typeface="Cambria Math"/>
                      </a:rPr>
                      <m:t>𝒂𝒙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𝑎</m:t>
                    </m:r>
                    <m:r>
                      <a:rPr lang="cs-CZ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≠0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se nazývá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přímá úměrnost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76" y="850940"/>
                <a:ext cx="8208912" cy="73284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0261" y="274876"/>
                <a:ext cx="7543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Jak se nazývá lineární 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𝒂𝒙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, ve která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261" y="274876"/>
                <a:ext cx="7543600" cy="369332"/>
              </a:xfrm>
              <a:prstGeom prst="rect">
                <a:avLst/>
              </a:prstGeom>
              <a:blipFill rotWithShape="1">
                <a:blip r:embed="rId18"/>
                <a:stretch>
                  <a:fillRect l="-646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1807" y="19793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19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467544" y="1752051"/>
                <a:ext cx="8208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𝒂</m:t>
                    </m:r>
                    <m:r>
                      <a:rPr lang="cs-CZ" b="1" i="1" smtClean="0">
                        <a:latin typeface="Cambria Math"/>
                      </a:rPr>
                      <m:t> 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𝒂</m:t>
                    </m:r>
                    <m:r>
                      <a:rPr lang="cs-CZ" b="1" i="1">
                        <a:latin typeface="Cambria Math"/>
                      </a:rPr>
                      <m:t> 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752051"/>
                <a:ext cx="8208912" cy="369332"/>
              </a:xfrm>
              <a:prstGeom prst="rect">
                <a:avLst/>
              </a:prstGeom>
              <a:blipFill rotWithShape="1">
                <a:blip r:embed="rId20"/>
                <a:stretch>
                  <a:fillRect l="-669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840" y="2121383"/>
            <a:ext cx="3236066" cy="313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ovéPole 17"/>
              <p:cNvSpPr txBox="1"/>
              <p:nvPr/>
            </p:nvSpPr>
            <p:spPr>
              <a:xfrm>
                <a:off x="496322" y="5256322"/>
                <a:ext cx="82089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r>
                  <a:rPr lang="cs-CZ" b="1" dirty="0" smtClean="0"/>
                  <a:t>			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  Funkce je rostoucí na  </a:t>
                </a:r>
                <a14:m>
                  <m:oMath xmlns:m="http://schemas.openxmlformats.org/officeDocument/2006/math">
                    <m:r>
                      <a:rPr lang="cs-CZ" b="1">
                        <a:latin typeface="Cambria Math"/>
                      </a:rPr>
                      <m:t>𝐃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:r>
                  <a:rPr lang="cs-CZ" b="1" dirty="0" smtClean="0"/>
                  <a:t>	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na </a:t>
                </a:r>
                <a14:m>
                  <m:oMath xmlns:m="http://schemas.openxmlformats.org/officeDocument/2006/math">
                    <m:r>
                      <a:rPr lang="cs-CZ" b="1">
                        <a:latin typeface="Cambria Math"/>
                      </a:rPr>
                      <m:t>𝐃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8" name="TextovéPol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322" y="5256322"/>
                <a:ext cx="8208912" cy="646331"/>
              </a:xfrm>
              <a:prstGeom prst="rect">
                <a:avLst/>
              </a:prstGeom>
              <a:blipFill rotWithShape="1">
                <a:blip r:embed="rId22"/>
                <a:stretch>
                  <a:fillRect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49" y="2121383"/>
            <a:ext cx="3261860" cy="313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Přímá spojnice 9"/>
          <p:cNvCxnSpPr>
            <a:stCxn id="6" idx="0"/>
            <a:endCxn id="18" idx="2"/>
          </p:cNvCxnSpPr>
          <p:nvPr/>
        </p:nvCxnSpPr>
        <p:spPr>
          <a:xfrm>
            <a:off x="4572000" y="1752051"/>
            <a:ext cx="28778" cy="4150602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ovéPole 25"/>
          <p:cNvSpPr txBox="1"/>
          <p:nvPr/>
        </p:nvSpPr>
        <p:spPr>
          <a:xfrm>
            <a:off x="1572372" y="5973674"/>
            <a:ext cx="7081490" cy="671292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lIns="36000" tIns="180000" rIns="36000" bIns="180000" rtlCol="0">
            <a:spAutoFit/>
          </a:bodyPr>
          <a:lstStyle/>
          <a:p>
            <a:pPr algn="ctr"/>
            <a:r>
              <a:rPr lang="cs-CZ" sz="2000" b="1" dirty="0" smtClean="0"/>
              <a:t>Graf </a:t>
            </a: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 přímé úměrnosti je přímka procházející počátkem.</a:t>
            </a:r>
            <a:endParaRPr lang="cs-CZ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44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18" grpId="0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přímé úměrnosti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𝒂𝒙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1026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07" y="1196752"/>
            <a:ext cx="8075949" cy="430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0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29230" y="625265"/>
                <a:ext cx="7543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Sestrojte graf lineární funkce 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=2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 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230" y="625265"/>
                <a:ext cx="7543600" cy="369332"/>
              </a:xfrm>
              <a:prstGeom prst="rect">
                <a:avLst/>
              </a:prstGeom>
              <a:blipFill rotWithShape="1">
                <a:blip r:embed="rId12"/>
                <a:stretch>
                  <a:fillRect l="-646" t="-8333" b="-26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50776" y="548321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1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463918" y="1403656"/>
                <a:ext cx="82089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Graf dané funkce (přímka) prochází počátkem a bodem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</a:rPr>
                      <m:t>A</m:t>
                    </m:r>
                    <m:r>
                      <a:rPr lang="cs-CZ" b="0" i="0" smtClean="0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cs-CZ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0" i="1" smtClean="0">
                            <a:latin typeface="Cambria Math"/>
                          </a:rPr>
                          <m:t>2; 4</m:t>
                        </m:r>
                      </m:e>
                    </m:d>
                    <m:r>
                      <a:rPr lang="cs-CZ" b="0" i="1" smtClean="0">
                        <a:latin typeface="Cambria Math"/>
                      </a:rPr>
                      <m:t>,</m:t>
                    </m:r>
                  </m:oMath>
                </a14:m>
                <a:endParaRPr lang="cs-CZ" dirty="0" smtClean="0"/>
              </a:p>
              <a:p>
                <a:r>
                  <a:rPr lang="cs-CZ" dirty="0" smtClean="0"/>
                  <a:t>protože platí: </a:t>
                </a:r>
                <a14:m>
                  <m:oMath xmlns:m="http://schemas.openxmlformats.org/officeDocument/2006/math">
                    <m:r>
                      <a:rPr lang="cs-CZ" b="0" i="1">
                        <a:latin typeface="Cambria Math"/>
                        <a:cs typeface="Times New Roman" pitchFamily="18" charset="0"/>
                      </a:rPr>
                      <m:t>𝑓</m:t>
                    </m:r>
                    <m:d>
                      <m:dPr>
                        <m:ctrlPr>
                          <a:rPr lang="cs-CZ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</m:d>
                    <m:r>
                      <a:rPr lang="cs-CZ" b="0" i="1">
                        <a:latin typeface="Cambria Math"/>
                        <a:cs typeface="Times New Roman" pitchFamily="18" charset="0"/>
                      </a:rPr>
                      <m:t>=4</m:t>
                    </m:r>
                  </m:oMath>
                </a14:m>
                <a:r>
                  <a:rPr lang="cs-CZ" dirty="0" smtClean="0"/>
                  <a:t>.</a:t>
                </a:r>
                <a:r>
                  <a:rPr lang="cs-CZ" b="1" dirty="0" smtClean="0"/>
                  <a:t>	</a:t>
                </a:r>
                <a:endParaRPr lang="cs-CZ" b="1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18" y="1403656"/>
                <a:ext cx="8208912" cy="646331"/>
              </a:xfrm>
              <a:prstGeom prst="rect">
                <a:avLst/>
              </a:prstGeom>
              <a:blipFill rotWithShape="1">
                <a:blip r:embed="rId14"/>
                <a:stretch>
                  <a:fillRect l="-594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ovéPole 17"/>
              <p:cNvSpPr txBox="1"/>
              <p:nvPr/>
            </p:nvSpPr>
            <p:spPr>
              <a:xfrm>
                <a:off x="5148064" y="4330059"/>
                <a:ext cx="3384376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  </a:t>
                </a:r>
                <a14:m>
                  <m:oMath xmlns:m="http://schemas.openxmlformats.org/officeDocument/2006/math">
                    <m:r>
                      <a:rPr lang="cs-CZ" b="1" i="0" smtClean="0">
                        <a:latin typeface="Cambria Math"/>
                      </a:rPr>
                      <m:t> </m:t>
                    </m:r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endParaRPr lang="cs-CZ" b="1" i="1" dirty="0">
                  <a:latin typeface="Cambria Math"/>
                </a:endParaRPr>
              </a:p>
              <a:p>
                <a:r>
                  <a:rPr lang="cs-CZ" b="1" i="1" dirty="0" smtClean="0">
                    <a:latin typeface="Cambria Math"/>
                  </a:rPr>
                  <a:t>     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i="1" dirty="0" smtClean="0">
                  <a:latin typeface="Cambria Math"/>
                </a:endParaRPr>
              </a:p>
              <a:p>
                <a:r>
                  <a:rPr lang="cs-CZ" b="1" dirty="0" smtClean="0"/>
                  <a:t>			      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je rostoucí 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:r>
                  <a:rPr lang="cs-CZ" b="1" dirty="0" smtClean="0"/>
                  <a:t>	</a:t>
                </a:r>
                <a:endParaRPr lang="cs-CZ" b="1" dirty="0"/>
              </a:p>
            </p:txBody>
          </p:sp>
        </mc:Choice>
        <mc:Fallback xmlns="">
          <p:sp>
            <p:nvSpPr>
              <p:cNvPr id="18" name="TextovéPol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4330059"/>
                <a:ext cx="3384376" cy="1754326"/>
              </a:xfrm>
              <a:prstGeom prst="rect">
                <a:avLst/>
              </a:prstGeom>
              <a:blipFill rotWithShape="1">
                <a:blip r:embed="rId15"/>
                <a:stretch>
                  <a:fillRect l="-143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59" y="2225272"/>
            <a:ext cx="4028822" cy="383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187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lineárních funkcí. Žáci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dle koeficientů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a, b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lineární funkce určují vlastnosti funkce a řeší jednoduché příklady.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Při výkladu jsou použity ukázky lineárních funkcí 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Použité </a:t>
            </a: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zdroje:</a:t>
            </a:r>
          </a:p>
          <a:p>
            <a:pPr algn="just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RNDr. Emil Calda, CSc.: Matematika pro dvouleté a tříleté učební obory středních odborných učilišť, 2.díl, 1. vydání 2003, Prometheus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ISBN 80-7196-260-0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93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912</TotalTime>
  <Words>313</Words>
  <Application>Microsoft Office PowerPoint</Application>
  <PresentationFormat>Předvádění na obrazovce (4:3)</PresentationFormat>
  <Paragraphs>65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Tok</vt:lpstr>
      <vt:lpstr>Prezentace aplikace PowerPoint</vt:lpstr>
      <vt:lpstr>Prezentace aplikace PowerPoint</vt:lpstr>
      <vt:lpstr>LINEÁRNÍ  FUNKCE  1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75</cp:revision>
  <dcterms:created xsi:type="dcterms:W3CDTF">2013-01-11T17:11:37Z</dcterms:created>
  <dcterms:modified xsi:type="dcterms:W3CDTF">2013-11-26T17:20:30Z</dcterms:modified>
</cp:coreProperties>
</file>