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1" r:id="rId2"/>
    <p:sldId id="256" r:id="rId3"/>
    <p:sldId id="257" r:id="rId4"/>
    <p:sldId id="264" r:id="rId5"/>
    <p:sldId id="263" r:id="rId6"/>
    <p:sldId id="262" r:id="rId7"/>
    <p:sldId id="261" r:id="rId8"/>
    <p:sldId id="260" r:id="rId9"/>
    <p:sldId id="265" r:id="rId10"/>
    <p:sldId id="266" r:id="rId11"/>
    <p:sldId id="269" r:id="rId12"/>
    <p:sldId id="270" r:id="rId13"/>
    <p:sldId id="268" r:id="rId14"/>
    <p:sldId id="267" r:id="rId15"/>
    <p:sldId id="259" r:id="rId16"/>
    <p:sldId id="272" r:id="rId17"/>
    <p:sldId id="273" r:id="rId18"/>
    <p:sldId id="258" r:id="rId19"/>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000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103" d="100"/>
          <a:sy n="103" d="100"/>
        </p:scale>
        <p:origin x="-204" y="30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5F87385C-EB95-4AF1-977E-487BF5F4839B}" type="datetimeFigureOut">
              <a:rPr lang="cs-CZ" smtClean="0"/>
              <a:pPr/>
              <a:t>16.9.2014</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3570A388-2045-4A39-95B2-15AC1A57B10B}" type="slidenum">
              <a:rPr lang="cs-CZ" smtClean="0"/>
              <a:pPr/>
              <a:t>‹#›</a:t>
            </a:fld>
            <a:endParaRPr lang="cs-CZ"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5F87385C-EB95-4AF1-977E-487BF5F4839B}" type="datetimeFigureOut">
              <a:rPr lang="cs-CZ" smtClean="0"/>
              <a:pPr/>
              <a:t>16.9.2014</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3570A388-2045-4A39-95B2-15AC1A57B10B}" type="slidenum">
              <a:rPr lang="cs-CZ" smtClean="0"/>
              <a:pPr/>
              <a:t>‹#›</a:t>
            </a:fld>
            <a:endParaRPr lang="cs-CZ"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5F87385C-EB95-4AF1-977E-487BF5F4839B}" type="datetimeFigureOut">
              <a:rPr lang="cs-CZ" smtClean="0"/>
              <a:pPr/>
              <a:t>16.9.2014</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3570A388-2045-4A39-95B2-15AC1A57B10B}" type="slidenum">
              <a:rPr lang="cs-CZ" smtClean="0"/>
              <a:pPr/>
              <a:t>‹#›</a:t>
            </a:fld>
            <a:endParaRPr lang="cs-CZ"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5F87385C-EB95-4AF1-977E-487BF5F4839B}" type="datetimeFigureOut">
              <a:rPr lang="cs-CZ" smtClean="0"/>
              <a:pPr/>
              <a:t>16.9.2014</a:t>
            </a:fld>
            <a:endParaRPr lang="cs-CZ" dirty="0"/>
          </a:p>
        </p:txBody>
      </p:sp>
      <p:sp>
        <p:nvSpPr>
          <p:cNvPr id="6" name="Zástupný symbol pro zápatí 5"/>
          <p:cNvSpPr>
            <a:spLocks noGrp="1"/>
          </p:cNvSpPr>
          <p:nvPr>
            <p:ph type="ftr" sz="quarter" idx="11"/>
          </p:nvPr>
        </p:nvSpPr>
        <p:spPr/>
        <p:txBody>
          <a:bodyPr/>
          <a:lstStyle/>
          <a:p>
            <a:endParaRPr lang="cs-CZ" dirty="0"/>
          </a:p>
        </p:txBody>
      </p:sp>
      <p:sp>
        <p:nvSpPr>
          <p:cNvPr id="7" name="Zástupný symbol pro číslo snímku 6"/>
          <p:cNvSpPr>
            <a:spLocks noGrp="1"/>
          </p:cNvSpPr>
          <p:nvPr>
            <p:ph type="sldNum" sz="quarter" idx="12"/>
          </p:nvPr>
        </p:nvSpPr>
        <p:spPr/>
        <p:txBody>
          <a:bodyPr/>
          <a:lstStyle/>
          <a:p>
            <a:fld id="{3570A388-2045-4A39-95B2-15AC1A57B10B}" type="slidenum">
              <a:rPr lang="cs-CZ" smtClean="0"/>
              <a:pPr/>
              <a:t>‹#›</a:t>
            </a:fld>
            <a:endParaRPr lang="cs-CZ"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5F87385C-EB95-4AF1-977E-487BF5F4839B}" type="datetimeFigureOut">
              <a:rPr lang="cs-CZ" smtClean="0"/>
              <a:pPr/>
              <a:t>16.9.2014</a:t>
            </a:fld>
            <a:endParaRPr lang="cs-CZ" dirty="0"/>
          </a:p>
        </p:txBody>
      </p:sp>
      <p:sp>
        <p:nvSpPr>
          <p:cNvPr id="8" name="Zástupný symbol pro zápatí 7"/>
          <p:cNvSpPr>
            <a:spLocks noGrp="1"/>
          </p:cNvSpPr>
          <p:nvPr>
            <p:ph type="ftr" sz="quarter" idx="11"/>
          </p:nvPr>
        </p:nvSpPr>
        <p:spPr/>
        <p:txBody>
          <a:bodyPr/>
          <a:lstStyle/>
          <a:p>
            <a:endParaRPr lang="cs-CZ" dirty="0"/>
          </a:p>
        </p:txBody>
      </p:sp>
      <p:sp>
        <p:nvSpPr>
          <p:cNvPr id="9" name="Zástupný symbol pro číslo snímku 8"/>
          <p:cNvSpPr>
            <a:spLocks noGrp="1"/>
          </p:cNvSpPr>
          <p:nvPr>
            <p:ph type="sldNum" sz="quarter" idx="12"/>
          </p:nvPr>
        </p:nvSpPr>
        <p:spPr/>
        <p:txBody>
          <a:bodyPr/>
          <a:lstStyle/>
          <a:p>
            <a:fld id="{3570A388-2045-4A39-95B2-15AC1A57B10B}" type="slidenum">
              <a:rPr lang="cs-CZ" smtClean="0"/>
              <a:pPr/>
              <a:t>‹#›</a:t>
            </a:fld>
            <a:endParaRPr lang="cs-CZ"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5F87385C-EB95-4AF1-977E-487BF5F4839B}" type="datetimeFigureOut">
              <a:rPr lang="cs-CZ" smtClean="0"/>
              <a:pPr/>
              <a:t>16.9.2014</a:t>
            </a:fld>
            <a:endParaRPr lang="cs-CZ" dirty="0"/>
          </a:p>
        </p:txBody>
      </p:sp>
      <p:sp>
        <p:nvSpPr>
          <p:cNvPr id="4" name="Zástupný symbol pro zápatí 3"/>
          <p:cNvSpPr>
            <a:spLocks noGrp="1"/>
          </p:cNvSpPr>
          <p:nvPr>
            <p:ph type="ftr" sz="quarter" idx="11"/>
          </p:nvPr>
        </p:nvSpPr>
        <p:spPr/>
        <p:txBody>
          <a:bodyPr/>
          <a:lstStyle/>
          <a:p>
            <a:endParaRPr lang="cs-CZ" dirty="0"/>
          </a:p>
        </p:txBody>
      </p:sp>
      <p:sp>
        <p:nvSpPr>
          <p:cNvPr id="5" name="Zástupný symbol pro číslo snímku 4"/>
          <p:cNvSpPr>
            <a:spLocks noGrp="1"/>
          </p:cNvSpPr>
          <p:nvPr>
            <p:ph type="sldNum" sz="quarter" idx="12"/>
          </p:nvPr>
        </p:nvSpPr>
        <p:spPr/>
        <p:txBody>
          <a:bodyPr/>
          <a:lstStyle/>
          <a:p>
            <a:fld id="{3570A388-2045-4A39-95B2-15AC1A57B10B}" type="slidenum">
              <a:rPr lang="cs-CZ" smtClean="0"/>
              <a:pPr/>
              <a:t>‹#›</a:t>
            </a:fld>
            <a:endParaRPr lang="cs-CZ"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5F87385C-EB95-4AF1-977E-487BF5F4839B}" type="datetimeFigureOut">
              <a:rPr lang="cs-CZ" smtClean="0"/>
              <a:pPr/>
              <a:t>16.9.2014</a:t>
            </a:fld>
            <a:endParaRPr lang="cs-CZ" dirty="0"/>
          </a:p>
        </p:txBody>
      </p:sp>
      <p:sp>
        <p:nvSpPr>
          <p:cNvPr id="3" name="Zástupný symbol pro zápatí 2"/>
          <p:cNvSpPr>
            <a:spLocks noGrp="1"/>
          </p:cNvSpPr>
          <p:nvPr>
            <p:ph type="ftr" sz="quarter" idx="11"/>
          </p:nvPr>
        </p:nvSpPr>
        <p:spPr/>
        <p:txBody>
          <a:bodyPr/>
          <a:lstStyle/>
          <a:p>
            <a:endParaRPr lang="cs-CZ" dirty="0"/>
          </a:p>
        </p:txBody>
      </p:sp>
      <p:sp>
        <p:nvSpPr>
          <p:cNvPr id="4" name="Zástupný symbol pro číslo snímku 3"/>
          <p:cNvSpPr>
            <a:spLocks noGrp="1"/>
          </p:cNvSpPr>
          <p:nvPr>
            <p:ph type="sldNum" sz="quarter" idx="12"/>
          </p:nvPr>
        </p:nvSpPr>
        <p:spPr/>
        <p:txBody>
          <a:bodyPr/>
          <a:lstStyle/>
          <a:p>
            <a:fld id="{3570A388-2045-4A39-95B2-15AC1A57B10B}" type="slidenum">
              <a:rPr lang="cs-CZ" smtClean="0"/>
              <a:pPr/>
              <a:t>‹#›</a:t>
            </a:fld>
            <a:endParaRPr lang="cs-CZ"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5F87385C-EB95-4AF1-977E-487BF5F4839B}" type="datetimeFigureOut">
              <a:rPr lang="cs-CZ" smtClean="0"/>
              <a:pPr/>
              <a:t>16.9.2014</a:t>
            </a:fld>
            <a:endParaRPr lang="cs-CZ" dirty="0"/>
          </a:p>
        </p:txBody>
      </p:sp>
      <p:sp>
        <p:nvSpPr>
          <p:cNvPr id="6" name="Zástupný symbol pro zápatí 5"/>
          <p:cNvSpPr>
            <a:spLocks noGrp="1"/>
          </p:cNvSpPr>
          <p:nvPr>
            <p:ph type="ftr" sz="quarter" idx="11"/>
          </p:nvPr>
        </p:nvSpPr>
        <p:spPr/>
        <p:txBody>
          <a:bodyPr/>
          <a:lstStyle/>
          <a:p>
            <a:endParaRPr lang="cs-CZ" dirty="0"/>
          </a:p>
        </p:txBody>
      </p:sp>
      <p:sp>
        <p:nvSpPr>
          <p:cNvPr id="7" name="Zástupný symbol pro číslo snímku 6"/>
          <p:cNvSpPr>
            <a:spLocks noGrp="1"/>
          </p:cNvSpPr>
          <p:nvPr>
            <p:ph type="sldNum" sz="quarter" idx="12"/>
          </p:nvPr>
        </p:nvSpPr>
        <p:spPr/>
        <p:txBody>
          <a:bodyPr/>
          <a:lstStyle/>
          <a:p>
            <a:fld id="{3570A388-2045-4A39-95B2-15AC1A57B10B}" type="slidenum">
              <a:rPr lang="cs-CZ" smtClean="0"/>
              <a:pPr/>
              <a:t>‹#›</a:t>
            </a:fld>
            <a:endParaRPr lang="cs-CZ"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dirty="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5F87385C-EB95-4AF1-977E-487BF5F4839B}" type="datetimeFigureOut">
              <a:rPr lang="cs-CZ" smtClean="0"/>
              <a:pPr/>
              <a:t>16.9.2014</a:t>
            </a:fld>
            <a:endParaRPr lang="cs-CZ" dirty="0"/>
          </a:p>
        </p:txBody>
      </p:sp>
      <p:sp>
        <p:nvSpPr>
          <p:cNvPr id="6" name="Zástupný symbol pro zápatí 5"/>
          <p:cNvSpPr>
            <a:spLocks noGrp="1"/>
          </p:cNvSpPr>
          <p:nvPr>
            <p:ph type="ftr" sz="quarter" idx="11"/>
          </p:nvPr>
        </p:nvSpPr>
        <p:spPr/>
        <p:txBody>
          <a:bodyPr/>
          <a:lstStyle/>
          <a:p>
            <a:endParaRPr lang="cs-CZ" dirty="0"/>
          </a:p>
        </p:txBody>
      </p:sp>
      <p:sp>
        <p:nvSpPr>
          <p:cNvPr id="7" name="Zástupný symbol pro číslo snímku 6"/>
          <p:cNvSpPr>
            <a:spLocks noGrp="1"/>
          </p:cNvSpPr>
          <p:nvPr>
            <p:ph type="sldNum" sz="quarter" idx="12"/>
          </p:nvPr>
        </p:nvSpPr>
        <p:spPr/>
        <p:txBody>
          <a:bodyPr/>
          <a:lstStyle/>
          <a:p>
            <a:fld id="{3570A388-2045-4A39-95B2-15AC1A57B10B}" type="slidenum">
              <a:rPr lang="cs-CZ" smtClean="0"/>
              <a:pPr/>
              <a:t>‹#›</a:t>
            </a:fld>
            <a:endParaRPr lang="cs-CZ"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5F87385C-EB95-4AF1-977E-487BF5F4839B}" type="datetimeFigureOut">
              <a:rPr lang="cs-CZ" smtClean="0"/>
              <a:pPr/>
              <a:t>16.9.2014</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3570A388-2045-4A39-95B2-15AC1A57B10B}" type="slidenum">
              <a:rPr lang="cs-CZ" smtClean="0"/>
              <a:pPr/>
              <a:t>‹#›</a:t>
            </a:fld>
            <a:endParaRPr lang="cs-CZ"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5F87385C-EB95-4AF1-977E-487BF5F4839B}" type="datetimeFigureOut">
              <a:rPr lang="cs-CZ" smtClean="0"/>
              <a:pPr/>
              <a:t>16.9.2014</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3570A388-2045-4A39-95B2-15AC1A57B10B}" type="slidenum">
              <a:rPr lang="cs-CZ" smtClean="0"/>
              <a:pPr/>
              <a:t>‹#›</a:t>
            </a:fld>
            <a:endParaRPr lang="cs-CZ"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F87385C-EB95-4AF1-977E-487BF5F4839B}" type="datetimeFigureOut">
              <a:rPr lang="cs-CZ" smtClean="0"/>
              <a:pPr/>
              <a:t>16.9.2014</a:t>
            </a:fld>
            <a:endParaRPr lang="cs-CZ" dirty="0"/>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dirty="0"/>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70A388-2045-4A39-95B2-15AC1A57B10B}" type="slidenum">
              <a:rPr lang="cs-CZ" smtClean="0"/>
              <a:pPr/>
              <a:t>‹#›</a:t>
            </a:fld>
            <a:endParaRPr lang="cs-CZ"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hyperlink" Target="https://cs.wikipedia.org/wiki/Bezd%C4%9Bz_%28hrad%29" TargetMode="External"/><Relationship Id="rId3" Type="http://schemas.openxmlformats.org/officeDocument/2006/relationships/hyperlink" Target="https://cs.wikipedia.org/wiki/Sn%C4%9B%C5%BEka" TargetMode="External"/><Relationship Id="rId7" Type="http://schemas.openxmlformats.org/officeDocument/2006/relationships/hyperlink" Target="https://cs.wikipedia.org/wiki/Sychrov_%28z%C3%A1mek%29" TargetMode="External"/><Relationship Id="rId2" Type="http://schemas.openxmlformats.org/officeDocument/2006/relationships/hyperlink" Target="https://cs.wikipedia.org/wiki/Libereck%C3%BD_kraj" TargetMode="External"/><Relationship Id="rId1" Type="http://schemas.openxmlformats.org/officeDocument/2006/relationships/slideLayout" Target="../slideLayouts/slideLayout1.xml"/><Relationship Id="rId6" Type="http://schemas.openxmlformats.org/officeDocument/2006/relationships/hyperlink" Target="https://cs.wikipedia.org/wiki/Fr%C3%BDdlant" TargetMode="External"/><Relationship Id="rId5" Type="http://schemas.openxmlformats.org/officeDocument/2006/relationships/hyperlink" Target="https://cs.wikipedia.org/wiki/Pansk%C3%A1_sk%C3%A1la" TargetMode="External"/><Relationship Id="rId4" Type="http://schemas.openxmlformats.org/officeDocument/2006/relationships/hyperlink" Target="https://cs.wikipedia.org/wiki/M%C3%A1chovo_jezer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Obrázek 8"/>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835696" y="166216"/>
            <a:ext cx="5741670" cy="1395730"/>
          </a:xfrm>
          <a:prstGeom prst="rect">
            <a:avLst/>
          </a:prstGeom>
          <a:solidFill>
            <a:srgbClr val="FFFFFF"/>
          </a:solidFill>
        </p:spPr>
      </p:pic>
      <p:graphicFrame>
        <p:nvGraphicFramePr>
          <p:cNvPr id="10" name="Tabulka 9"/>
          <p:cNvGraphicFramePr>
            <a:graphicFrameLocks noGrp="1"/>
          </p:cNvGraphicFramePr>
          <p:nvPr>
            <p:extLst>
              <p:ext uri="{D42A27DB-BD31-4B8C-83A1-F6EECF244321}">
                <p14:modId xmlns="" xmlns:p14="http://schemas.microsoft.com/office/powerpoint/2010/main" val="3401760340"/>
              </p:ext>
            </p:extLst>
          </p:nvPr>
        </p:nvGraphicFramePr>
        <p:xfrm>
          <a:off x="539552" y="1691774"/>
          <a:ext cx="8064896" cy="5132812"/>
        </p:xfrm>
        <a:graphic>
          <a:graphicData uri="http://schemas.openxmlformats.org/drawingml/2006/table">
            <a:tbl>
              <a:tblPr firstRow="1" bandRow="1">
                <a:tableStyleId>{69CF1AB2-1976-4502-BF36-3FF5EA218861}</a:tableStyleId>
              </a:tblPr>
              <a:tblGrid>
                <a:gridCol w="2376264"/>
                <a:gridCol w="5688632"/>
              </a:tblGrid>
              <a:tr h="365760">
                <a:tc>
                  <a:txBody>
                    <a:bodyPr/>
                    <a:lstStyle/>
                    <a:p>
                      <a:r>
                        <a:rPr lang="cs-CZ" sz="1400" b="1" kern="1200" dirty="0" smtClean="0">
                          <a:solidFill>
                            <a:schemeClr val="accent5">
                              <a:lumMod val="50000"/>
                            </a:schemeClr>
                          </a:solidFill>
                          <a:effectLst/>
                          <a:latin typeface="+mn-lt"/>
                          <a:ea typeface="+mn-ea"/>
                          <a:cs typeface="+mn-cs"/>
                        </a:rPr>
                        <a:t>Název projektu:</a:t>
                      </a:r>
                      <a:endParaRPr lang="cs-CZ" sz="1400" dirty="0">
                        <a:solidFill>
                          <a:schemeClr val="accent5">
                            <a:lumMod val="50000"/>
                          </a:schemeClr>
                        </a:solidFill>
                      </a:endParaRPr>
                    </a:p>
                  </a:txBody>
                  <a:tcPr/>
                </a:tc>
                <a:tc>
                  <a:txBody>
                    <a:bodyPr/>
                    <a:lstStyle/>
                    <a:p>
                      <a:r>
                        <a:rPr lang="cs-CZ" sz="1400" b="1" kern="1200" dirty="0" smtClean="0">
                          <a:solidFill>
                            <a:schemeClr val="accent5">
                              <a:lumMod val="50000"/>
                            </a:schemeClr>
                          </a:solidFill>
                          <a:effectLst/>
                          <a:latin typeface="+mn-lt"/>
                          <a:ea typeface="+mn-ea"/>
                          <a:cs typeface="+mn-cs"/>
                        </a:rPr>
                        <a:t>ZŠ Háj ve Slezsku – Modernizujeme školu</a:t>
                      </a:r>
                      <a:endParaRPr lang="cs-CZ" sz="1400" dirty="0">
                        <a:solidFill>
                          <a:schemeClr val="accent5">
                            <a:lumMod val="50000"/>
                          </a:schemeClr>
                        </a:solidFill>
                      </a:endParaRPr>
                    </a:p>
                  </a:txBody>
                  <a:tcPr/>
                </a:tc>
              </a:tr>
              <a:tr h="281001">
                <a:tc>
                  <a:txBody>
                    <a:bodyPr/>
                    <a:lstStyle/>
                    <a:p>
                      <a:r>
                        <a:rPr lang="cs-CZ" sz="1400" b="1" kern="1200" dirty="0" smtClean="0">
                          <a:solidFill>
                            <a:schemeClr val="accent5">
                              <a:lumMod val="50000"/>
                            </a:schemeClr>
                          </a:solidFill>
                          <a:effectLst/>
                          <a:latin typeface="+mn-lt"/>
                          <a:ea typeface="+mn-ea"/>
                          <a:cs typeface="+mn-cs"/>
                        </a:rPr>
                        <a:t>Číslo projektu:</a:t>
                      </a:r>
                      <a:endParaRPr lang="cs-CZ" sz="1400" dirty="0">
                        <a:solidFill>
                          <a:schemeClr val="accent5">
                            <a:lumMod val="50000"/>
                          </a:schemeClr>
                        </a:solidFill>
                      </a:endParaRPr>
                    </a:p>
                  </a:txBody>
                  <a:tcPr/>
                </a:tc>
                <a:tc>
                  <a:txBody>
                    <a:bodyPr/>
                    <a:lstStyle/>
                    <a:p>
                      <a:r>
                        <a:rPr lang="cs-CZ" sz="1400" b="1" kern="1200" dirty="0" smtClean="0">
                          <a:solidFill>
                            <a:schemeClr val="accent5">
                              <a:lumMod val="50000"/>
                            </a:schemeClr>
                          </a:solidFill>
                          <a:effectLst/>
                          <a:latin typeface="+mn-lt"/>
                          <a:ea typeface="+mn-ea"/>
                          <a:cs typeface="+mn-cs"/>
                        </a:rPr>
                        <a:t>CZ.1.07/1.4.00/21.3459</a:t>
                      </a:r>
                      <a:endParaRPr lang="cs-CZ" sz="1400" dirty="0">
                        <a:solidFill>
                          <a:schemeClr val="accent5">
                            <a:lumMod val="50000"/>
                          </a:schemeClr>
                        </a:solidFill>
                      </a:endParaRPr>
                    </a:p>
                  </a:txBody>
                  <a:tcPr/>
                </a:tc>
              </a:tr>
              <a:tr h="281001">
                <a:tc>
                  <a:txBody>
                    <a:bodyPr/>
                    <a:lstStyle/>
                    <a:p>
                      <a:r>
                        <a:rPr lang="cs-CZ" sz="1400" b="1" kern="1200" dirty="0" smtClean="0">
                          <a:solidFill>
                            <a:schemeClr val="accent5">
                              <a:lumMod val="50000"/>
                            </a:schemeClr>
                          </a:solidFill>
                          <a:effectLst/>
                          <a:latin typeface="+mn-lt"/>
                          <a:ea typeface="+mn-ea"/>
                          <a:cs typeface="+mn-cs"/>
                        </a:rPr>
                        <a:t>Oblast podpory:</a:t>
                      </a:r>
                      <a:endParaRPr lang="cs-CZ" sz="1400" dirty="0">
                        <a:solidFill>
                          <a:schemeClr val="accent5">
                            <a:lumMod val="50000"/>
                          </a:schemeClr>
                        </a:solidFill>
                      </a:endParaRPr>
                    </a:p>
                  </a:txBody>
                  <a:tcPr/>
                </a:tc>
                <a:tc>
                  <a:txBody>
                    <a:bodyPr/>
                    <a:lstStyle/>
                    <a:p>
                      <a:pPr>
                        <a:lnSpc>
                          <a:spcPct val="115000"/>
                        </a:lnSpc>
                        <a:spcAft>
                          <a:spcPts val="0"/>
                        </a:spcAft>
                      </a:pPr>
                      <a:r>
                        <a:rPr lang="cs-CZ" sz="1400" b="1" dirty="0">
                          <a:solidFill>
                            <a:schemeClr val="accent5">
                              <a:lumMod val="50000"/>
                            </a:schemeClr>
                          </a:solidFill>
                          <a:effectLst/>
                          <a:latin typeface="Calibri"/>
                          <a:ea typeface="Calibri"/>
                          <a:cs typeface="Times New Roman"/>
                        </a:rPr>
                        <a:t>Zlepšení podmínek pro vzdělávání na základních školách</a:t>
                      </a:r>
                      <a:endParaRPr lang="cs-CZ" sz="1400" dirty="0">
                        <a:solidFill>
                          <a:schemeClr val="accent5">
                            <a:lumMod val="50000"/>
                          </a:schemeClr>
                        </a:solidFill>
                        <a:effectLst/>
                        <a:latin typeface="Calibri"/>
                        <a:ea typeface="Calibri"/>
                        <a:cs typeface="Times New Roman"/>
                      </a:endParaRPr>
                    </a:p>
                    <a:p>
                      <a:pPr>
                        <a:lnSpc>
                          <a:spcPct val="115000"/>
                        </a:lnSpc>
                        <a:spcAft>
                          <a:spcPts val="0"/>
                        </a:spcAft>
                      </a:pPr>
                      <a:r>
                        <a:rPr lang="cs-CZ" sz="1400" b="1" dirty="0">
                          <a:solidFill>
                            <a:schemeClr val="accent5">
                              <a:lumMod val="50000"/>
                            </a:schemeClr>
                          </a:solidFill>
                          <a:effectLst/>
                          <a:latin typeface="Calibri"/>
                          <a:ea typeface="Calibri"/>
                          <a:cs typeface="Times New Roman"/>
                        </a:rPr>
                        <a:t>Vzdělávání pro konkurenceschopnost</a:t>
                      </a:r>
                      <a:endParaRPr lang="cs-CZ" sz="1400" dirty="0">
                        <a:solidFill>
                          <a:schemeClr val="accent5">
                            <a:lumMod val="50000"/>
                          </a:schemeClr>
                        </a:solidFill>
                        <a:effectLst/>
                        <a:latin typeface="Calibri"/>
                        <a:ea typeface="Calibri"/>
                        <a:cs typeface="Times New Roman"/>
                      </a:endParaRPr>
                    </a:p>
                    <a:p>
                      <a:pPr>
                        <a:lnSpc>
                          <a:spcPct val="115000"/>
                        </a:lnSpc>
                        <a:spcAft>
                          <a:spcPts val="0"/>
                        </a:spcAft>
                      </a:pPr>
                      <a:r>
                        <a:rPr lang="cs-CZ" sz="1400" b="1" dirty="0">
                          <a:solidFill>
                            <a:schemeClr val="accent5">
                              <a:lumMod val="50000"/>
                            </a:schemeClr>
                          </a:solidFill>
                          <a:effectLst/>
                          <a:latin typeface="Calibri"/>
                          <a:ea typeface="Calibri"/>
                          <a:cs typeface="Times New Roman"/>
                        </a:rPr>
                        <a:t>č. výzvy 21, prior.  osa 7.1.  Počáteční vzdělávání</a:t>
                      </a:r>
                      <a:endParaRPr lang="cs-CZ" sz="1400" dirty="0">
                        <a:solidFill>
                          <a:schemeClr val="accent5">
                            <a:lumMod val="50000"/>
                          </a:schemeClr>
                        </a:solidFill>
                        <a:effectLst/>
                        <a:latin typeface="Calibri"/>
                        <a:ea typeface="Calibri"/>
                        <a:cs typeface="Times New Roman"/>
                      </a:endParaRPr>
                    </a:p>
                  </a:txBody>
                  <a:tcPr marL="68580" marR="68580" marT="0" marB="0"/>
                </a:tc>
              </a:tr>
              <a:tr h="342880">
                <a:tc>
                  <a:txBody>
                    <a:bodyPr/>
                    <a:lstStyle/>
                    <a:p>
                      <a:pPr>
                        <a:lnSpc>
                          <a:spcPct val="115000"/>
                        </a:lnSpc>
                        <a:spcAft>
                          <a:spcPts val="0"/>
                        </a:spcAft>
                      </a:pPr>
                      <a:r>
                        <a:rPr lang="cs-CZ" sz="1400" b="1" dirty="0">
                          <a:solidFill>
                            <a:schemeClr val="accent5">
                              <a:lumMod val="50000"/>
                            </a:schemeClr>
                          </a:solidFill>
                          <a:effectLst/>
                          <a:latin typeface="Calibri"/>
                          <a:ea typeface="Calibri"/>
                          <a:cs typeface="Times New Roman"/>
                        </a:rPr>
                        <a:t>Výuková oblast:</a:t>
                      </a:r>
                      <a:endParaRPr lang="cs-CZ" sz="1400" dirty="0">
                        <a:solidFill>
                          <a:schemeClr val="accent5">
                            <a:lumMod val="50000"/>
                          </a:schemeClr>
                        </a:solidFill>
                        <a:effectLst/>
                        <a:latin typeface="Calibri"/>
                        <a:ea typeface="Calibri"/>
                        <a:cs typeface="Times New Roman"/>
                      </a:endParaRPr>
                    </a:p>
                  </a:txBody>
                  <a:tcPr marL="68580" marR="68580" marT="0" marB="0"/>
                </a:tc>
                <a:tc>
                  <a:txBody>
                    <a:bodyPr/>
                    <a:lstStyle/>
                    <a:p>
                      <a:r>
                        <a:rPr lang="cs-CZ" sz="1400" b="1" dirty="0" smtClean="0">
                          <a:solidFill>
                            <a:schemeClr val="accent5">
                              <a:lumMod val="50000"/>
                            </a:schemeClr>
                          </a:solidFill>
                        </a:rPr>
                        <a:t>Člověk a jeho</a:t>
                      </a:r>
                      <a:r>
                        <a:rPr lang="cs-CZ" sz="1400" b="1" baseline="0" dirty="0" smtClean="0">
                          <a:solidFill>
                            <a:schemeClr val="accent5">
                              <a:lumMod val="50000"/>
                            </a:schemeClr>
                          </a:solidFill>
                        </a:rPr>
                        <a:t> svět</a:t>
                      </a:r>
                      <a:endParaRPr lang="cs-CZ" sz="1400" b="1" dirty="0">
                        <a:solidFill>
                          <a:schemeClr val="accent5">
                            <a:lumMod val="50000"/>
                          </a:schemeClr>
                        </a:solidFill>
                      </a:endParaRPr>
                    </a:p>
                  </a:txBody>
                  <a:tcPr/>
                </a:tc>
              </a:tr>
              <a:tr h="281001">
                <a:tc>
                  <a:txBody>
                    <a:bodyPr/>
                    <a:lstStyle/>
                    <a:p>
                      <a:pPr>
                        <a:lnSpc>
                          <a:spcPct val="115000"/>
                        </a:lnSpc>
                        <a:spcAft>
                          <a:spcPts val="0"/>
                        </a:spcAft>
                      </a:pPr>
                      <a:r>
                        <a:rPr lang="cs-CZ" sz="1400" b="1" dirty="0">
                          <a:solidFill>
                            <a:schemeClr val="accent5">
                              <a:lumMod val="50000"/>
                            </a:schemeClr>
                          </a:solidFill>
                          <a:effectLst/>
                          <a:latin typeface="Calibri"/>
                          <a:ea typeface="Calibri"/>
                          <a:cs typeface="Times New Roman"/>
                        </a:rPr>
                        <a:t>Číslo materiálu:</a:t>
                      </a:r>
                      <a:endParaRPr lang="cs-CZ" sz="1400" dirty="0">
                        <a:solidFill>
                          <a:schemeClr val="accent5">
                            <a:lumMod val="50000"/>
                          </a:schemeClr>
                        </a:solidFill>
                        <a:effectLst/>
                        <a:latin typeface="Calibri"/>
                        <a:ea typeface="Calibri"/>
                        <a:cs typeface="Times New Roman"/>
                      </a:endParaRPr>
                    </a:p>
                  </a:txBody>
                  <a:tcPr marL="68580" marR="68580" marT="0" marB="0"/>
                </a:tc>
                <a:tc>
                  <a:txBody>
                    <a:bodyPr/>
                    <a:lstStyle/>
                    <a:p>
                      <a:r>
                        <a:rPr lang="cs-CZ" sz="1400" b="1" smtClean="0">
                          <a:solidFill>
                            <a:schemeClr val="accent5">
                              <a:lumMod val="50000"/>
                            </a:schemeClr>
                          </a:solidFill>
                        </a:rPr>
                        <a:t>VY_12_INOVACE_258</a:t>
                      </a:r>
                      <a:endParaRPr lang="cs-CZ" sz="1400" b="1" dirty="0">
                        <a:solidFill>
                          <a:schemeClr val="accent5">
                            <a:lumMod val="50000"/>
                          </a:schemeClr>
                        </a:solidFill>
                      </a:endParaRPr>
                    </a:p>
                  </a:txBody>
                  <a:tcPr/>
                </a:tc>
              </a:tr>
              <a:tr h="281001">
                <a:tc>
                  <a:txBody>
                    <a:bodyPr/>
                    <a:lstStyle/>
                    <a:p>
                      <a:pPr>
                        <a:lnSpc>
                          <a:spcPct val="115000"/>
                        </a:lnSpc>
                        <a:spcAft>
                          <a:spcPts val="0"/>
                        </a:spcAft>
                      </a:pPr>
                      <a:r>
                        <a:rPr lang="cs-CZ" sz="1400" b="1" dirty="0">
                          <a:solidFill>
                            <a:schemeClr val="accent5">
                              <a:lumMod val="50000"/>
                            </a:schemeClr>
                          </a:solidFill>
                          <a:effectLst/>
                          <a:latin typeface="Calibri"/>
                          <a:ea typeface="Calibri"/>
                          <a:cs typeface="Times New Roman"/>
                        </a:rPr>
                        <a:t>Ročník:</a:t>
                      </a:r>
                      <a:endParaRPr lang="cs-CZ" sz="1400" dirty="0">
                        <a:solidFill>
                          <a:schemeClr val="accent5">
                            <a:lumMod val="50000"/>
                          </a:schemeClr>
                        </a:solidFill>
                        <a:effectLst/>
                        <a:latin typeface="Calibri"/>
                        <a:ea typeface="Calibri"/>
                        <a:cs typeface="Times New Roman"/>
                      </a:endParaRPr>
                    </a:p>
                  </a:txBody>
                  <a:tcPr marL="68580" marR="68580" marT="0" marB="0"/>
                </a:tc>
                <a:tc>
                  <a:txBody>
                    <a:bodyPr/>
                    <a:lstStyle/>
                    <a:p>
                      <a:r>
                        <a:rPr lang="cs-CZ" sz="1400" b="1" dirty="0" smtClean="0">
                          <a:solidFill>
                            <a:schemeClr val="accent5">
                              <a:lumMod val="50000"/>
                            </a:schemeClr>
                          </a:solidFill>
                        </a:rPr>
                        <a:t>5.</a:t>
                      </a:r>
                      <a:endParaRPr lang="cs-CZ" sz="1400" b="1" dirty="0">
                        <a:solidFill>
                          <a:schemeClr val="accent5">
                            <a:lumMod val="50000"/>
                          </a:schemeClr>
                        </a:solidFill>
                      </a:endParaRPr>
                    </a:p>
                  </a:txBody>
                  <a:tcPr/>
                </a:tc>
              </a:tr>
              <a:tr h="281001">
                <a:tc>
                  <a:txBody>
                    <a:bodyPr/>
                    <a:lstStyle/>
                    <a:p>
                      <a:pPr>
                        <a:lnSpc>
                          <a:spcPct val="115000"/>
                        </a:lnSpc>
                        <a:spcAft>
                          <a:spcPts val="0"/>
                        </a:spcAft>
                      </a:pPr>
                      <a:r>
                        <a:rPr lang="cs-CZ" sz="1400" b="1" dirty="0">
                          <a:solidFill>
                            <a:schemeClr val="accent5">
                              <a:lumMod val="50000"/>
                            </a:schemeClr>
                          </a:solidFill>
                          <a:effectLst/>
                          <a:latin typeface="Calibri"/>
                          <a:ea typeface="Calibri"/>
                          <a:cs typeface="Times New Roman"/>
                        </a:rPr>
                        <a:t>Sada:</a:t>
                      </a:r>
                      <a:endParaRPr lang="cs-CZ" sz="1400" dirty="0">
                        <a:solidFill>
                          <a:schemeClr val="accent5">
                            <a:lumMod val="50000"/>
                          </a:schemeClr>
                        </a:solidFill>
                        <a:effectLst/>
                        <a:latin typeface="Calibri"/>
                        <a:ea typeface="Calibri"/>
                        <a:cs typeface="Times New Roman"/>
                      </a:endParaRPr>
                    </a:p>
                  </a:txBody>
                  <a:tcPr marL="68580" marR="68580" marT="0" marB="0"/>
                </a:tc>
                <a:tc>
                  <a:txBody>
                    <a:bodyPr/>
                    <a:lstStyle/>
                    <a:p>
                      <a:r>
                        <a:rPr lang="cs-CZ" sz="1400" b="1" dirty="0" smtClean="0">
                          <a:solidFill>
                            <a:schemeClr val="accent5">
                              <a:lumMod val="50000"/>
                            </a:schemeClr>
                          </a:solidFill>
                        </a:rPr>
                        <a:t>Vlastivěda</a:t>
                      </a:r>
                      <a:endParaRPr lang="cs-CZ" sz="1400" b="1" dirty="0">
                        <a:solidFill>
                          <a:schemeClr val="accent5">
                            <a:lumMod val="50000"/>
                          </a:schemeClr>
                        </a:solidFill>
                      </a:endParaRPr>
                    </a:p>
                  </a:txBody>
                  <a:tcPr/>
                </a:tc>
              </a:tr>
              <a:tr h="281001">
                <a:tc>
                  <a:txBody>
                    <a:bodyPr/>
                    <a:lstStyle/>
                    <a:p>
                      <a:pPr>
                        <a:lnSpc>
                          <a:spcPct val="115000"/>
                        </a:lnSpc>
                        <a:spcAft>
                          <a:spcPts val="0"/>
                        </a:spcAft>
                      </a:pPr>
                      <a:r>
                        <a:rPr lang="cs-CZ" sz="1400" b="1" dirty="0">
                          <a:solidFill>
                            <a:schemeClr val="accent5">
                              <a:lumMod val="50000"/>
                            </a:schemeClr>
                          </a:solidFill>
                          <a:effectLst/>
                          <a:latin typeface="Calibri"/>
                          <a:ea typeface="Calibri"/>
                          <a:cs typeface="Times New Roman"/>
                        </a:rPr>
                        <a:t>Druh:</a:t>
                      </a:r>
                      <a:endParaRPr lang="cs-CZ" sz="1400" dirty="0">
                        <a:solidFill>
                          <a:schemeClr val="accent5">
                            <a:lumMod val="50000"/>
                          </a:schemeClr>
                        </a:solidFill>
                        <a:effectLst/>
                        <a:latin typeface="Calibri"/>
                        <a:ea typeface="Calibri"/>
                        <a:cs typeface="Times New Roman"/>
                      </a:endParaRPr>
                    </a:p>
                  </a:txBody>
                  <a:tcPr marL="68580" marR="68580" marT="0" marB="0"/>
                </a:tc>
                <a:tc>
                  <a:txBody>
                    <a:bodyPr/>
                    <a:lstStyle/>
                    <a:p>
                      <a:r>
                        <a:rPr lang="cs-CZ" sz="1400" b="1" dirty="0" smtClean="0">
                          <a:solidFill>
                            <a:schemeClr val="accent5">
                              <a:lumMod val="50000"/>
                            </a:schemeClr>
                          </a:solidFill>
                        </a:rPr>
                        <a:t>prezentace</a:t>
                      </a:r>
                      <a:endParaRPr lang="cs-CZ" sz="1400" b="1" dirty="0">
                        <a:solidFill>
                          <a:schemeClr val="accent5">
                            <a:lumMod val="50000"/>
                          </a:schemeClr>
                        </a:solidFill>
                      </a:endParaRPr>
                    </a:p>
                  </a:txBody>
                  <a:tcPr/>
                </a:tc>
              </a:tr>
              <a:tr h="281001">
                <a:tc>
                  <a:txBody>
                    <a:bodyPr/>
                    <a:lstStyle/>
                    <a:p>
                      <a:pPr>
                        <a:lnSpc>
                          <a:spcPct val="115000"/>
                        </a:lnSpc>
                        <a:spcAft>
                          <a:spcPts val="0"/>
                        </a:spcAft>
                      </a:pPr>
                      <a:r>
                        <a:rPr lang="cs-CZ" sz="1400" b="1" dirty="0">
                          <a:solidFill>
                            <a:schemeClr val="accent5">
                              <a:lumMod val="50000"/>
                            </a:schemeClr>
                          </a:solidFill>
                          <a:effectLst/>
                          <a:latin typeface="Calibri"/>
                          <a:ea typeface="Calibri"/>
                          <a:cs typeface="Times New Roman"/>
                        </a:rPr>
                        <a:t>Autor:</a:t>
                      </a:r>
                      <a:endParaRPr lang="cs-CZ" sz="1400" dirty="0">
                        <a:solidFill>
                          <a:schemeClr val="accent5">
                            <a:lumMod val="50000"/>
                          </a:schemeClr>
                        </a:solidFill>
                        <a:effectLst/>
                        <a:latin typeface="Calibri"/>
                        <a:ea typeface="Calibri"/>
                        <a:cs typeface="Times New Roman"/>
                      </a:endParaRPr>
                    </a:p>
                  </a:txBody>
                  <a:tcPr marL="68580" marR="68580" marT="0" marB="0"/>
                </a:tc>
                <a:tc>
                  <a:txBody>
                    <a:bodyPr/>
                    <a:lstStyle/>
                    <a:p>
                      <a:r>
                        <a:rPr lang="cs-CZ" sz="1400" b="1" dirty="0" smtClean="0">
                          <a:solidFill>
                            <a:schemeClr val="accent5">
                              <a:lumMod val="50000"/>
                            </a:schemeClr>
                          </a:solidFill>
                        </a:rPr>
                        <a:t>Mgr. Gregorová Vladana</a:t>
                      </a:r>
                      <a:endParaRPr lang="cs-CZ" sz="1400" b="1" dirty="0">
                        <a:solidFill>
                          <a:schemeClr val="accent5">
                            <a:lumMod val="50000"/>
                          </a:schemeClr>
                        </a:solidFill>
                      </a:endParaRPr>
                    </a:p>
                  </a:txBody>
                  <a:tcPr/>
                </a:tc>
              </a:tr>
              <a:tr h="281001">
                <a:tc>
                  <a:txBody>
                    <a:bodyPr/>
                    <a:lstStyle/>
                    <a:p>
                      <a:pPr>
                        <a:lnSpc>
                          <a:spcPct val="115000"/>
                        </a:lnSpc>
                        <a:spcAft>
                          <a:spcPts val="0"/>
                        </a:spcAft>
                      </a:pPr>
                      <a:r>
                        <a:rPr lang="cs-CZ" sz="1400" b="1" dirty="0">
                          <a:solidFill>
                            <a:schemeClr val="accent5">
                              <a:lumMod val="50000"/>
                            </a:schemeClr>
                          </a:solidFill>
                          <a:effectLst/>
                          <a:latin typeface="Calibri"/>
                          <a:ea typeface="Calibri"/>
                          <a:cs typeface="Times New Roman"/>
                        </a:rPr>
                        <a:t>Název:</a:t>
                      </a:r>
                      <a:endParaRPr lang="cs-CZ" sz="1400" dirty="0">
                        <a:solidFill>
                          <a:schemeClr val="accent5">
                            <a:lumMod val="50000"/>
                          </a:schemeClr>
                        </a:solidFill>
                        <a:effectLst/>
                        <a:latin typeface="Calibri"/>
                        <a:ea typeface="Calibri"/>
                        <a:cs typeface="Times New Roman"/>
                      </a:endParaRPr>
                    </a:p>
                  </a:txBody>
                  <a:tcPr marL="68580" marR="68580" marT="0" marB="0"/>
                </a:tc>
                <a:tc>
                  <a:txBody>
                    <a:bodyPr/>
                    <a:lstStyle/>
                    <a:p>
                      <a:r>
                        <a:rPr lang="cs-CZ" sz="1400" b="1" dirty="0" smtClean="0">
                          <a:solidFill>
                            <a:schemeClr val="accent5">
                              <a:lumMod val="50000"/>
                            </a:schemeClr>
                          </a:solidFill>
                        </a:rPr>
                        <a:t>Liberecký kraj</a:t>
                      </a:r>
                      <a:endParaRPr lang="cs-CZ" sz="1400" b="1" dirty="0">
                        <a:solidFill>
                          <a:schemeClr val="accent5">
                            <a:lumMod val="50000"/>
                          </a:schemeClr>
                        </a:solidFill>
                      </a:endParaRPr>
                    </a:p>
                  </a:txBody>
                  <a:tcPr/>
                </a:tc>
              </a:tr>
              <a:tr h="281001">
                <a:tc>
                  <a:txBody>
                    <a:bodyPr/>
                    <a:lstStyle/>
                    <a:p>
                      <a:pPr>
                        <a:lnSpc>
                          <a:spcPct val="115000"/>
                        </a:lnSpc>
                        <a:spcAft>
                          <a:spcPts val="0"/>
                        </a:spcAft>
                      </a:pPr>
                      <a:r>
                        <a:rPr lang="cs-CZ" sz="1400" b="1" dirty="0">
                          <a:solidFill>
                            <a:schemeClr val="accent5">
                              <a:lumMod val="50000"/>
                            </a:schemeClr>
                          </a:solidFill>
                          <a:effectLst/>
                          <a:latin typeface="Calibri"/>
                          <a:ea typeface="Calibri"/>
                          <a:cs typeface="Times New Roman"/>
                        </a:rPr>
                        <a:t>Anotace:</a:t>
                      </a:r>
                      <a:endParaRPr lang="cs-CZ" sz="1400" dirty="0">
                        <a:solidFill>
                          <a:schemeClr val="accent5">
                            <a:lumMod val="50000"/>
                          </a:schemeClr>
                        </a:solidFill>
                        <a:effectLst/>
                        <a:latin typeface="Calibri"/>
                        <a:ea typeface="Calibri"/>
                        <a:cs typeface="Times New Roman"/>
                      </a:endParaRPr>
                    </a:p>
                  </a:txBody>
                  <a:tcPr marL="68580" marR="68580" marT="0" marB="0"/>
                </a:tc>
                <a:tc>
                  <a:txBody>
                    <a:bodyPr/>
                    <a:lstStyle/>
                    <a:p>
                      <a:r>
                        <a:rPr lang="cs-CZ" sz="1400" b="1" dirty="0" smtClean="0">
                          <a:solidFill>
                            <a:schemeClr val="accent5">
                              <a:lumMod val="50000"/>
                            </a:schemeClr>
                          </a:solidFill>
                        </a:rPr>
                        <a:t>V základních bodech se žáci seznamují s Libereckým krajem, jeho povrchem,</a:t>
                      </a:r>
                      <a:r>
                        <a:rPr lang="cs-CZ" sz="1400" b="1" baseline="0" dirty="0" smtClean="0">
                          <a:solidFill>
                            <a:schemeClr val="accent5">
                              <a:lumMod val="50000"/>
                            </a:schemeClr>
                          </a:solidFill>
                        </a:rPr>
                        <a:t> vodstvem, zemědělstvím,…pro rychlejší upevnění učiva je doporučená práce s mapou. V prezentaci se děti seznamují i s místními pověstmi – podpora čtenářské gramotnosti.</a:t>
                      </a:r>
                      <a:endParaRPr lang="cs-CZ" sz="1400" b="1" dirty="0" smtClean="0">
                        <a:solidFill>
                          <a:schemeClr val="accent5">
                            <a:lumMod val="50000"/>
                          </a:schemeClr>
                        </a:solidFill>
                      </a:endParaRPr>
                    </a:p>
                  </a:txBody>
                  <a:tcPr/>
                </a:tc>
              </a:tr>
              <a:tr h="281001">
                <a:tc>
                  <a:txBody>
                    <a:bodyPr/>
                    <a:lstStyle/>
                    <a:p>
                      <a:pPr>
                        <a:lnSpc>
                          <a:spcPct val="115000"/>
                        </a:lnSpc>
                        <a:spcAft>
                          <a:spcPts val="0"/>
                        </a:spcAft>
                      </a:pPr>
                      <a:r>
                        <a:rPr lang="cs-CZ" sz="1400" b="1" dirty="0">
                          <a:solidFill>
                            <a:schemeClr val="accent5">
                              <a:lumMod val="50000"/>
                            </a:schemeClr>
                          </a:solidFill>
                          <a:effectLst/>
                          <a:latin typeface="Calibri"/>
                          <a:ea typeface="Calibri"/>
                          <a:cs typeface="Times New Roman"/>
                        </a:rPr>
                        <a:t>Datum vytvoření:</a:t>
                      </a:r>
                      <a:endParaRPr lang="cs-CZ" sz="1400" dirty="0">
                        <a:solidFill>
                          <a:schemeClr val="accent5">
                            <a:lumMod val="50000"/>
                          </a:schemeClr>
                        </a:solidFill>
                        <a:effectLst/>
                        <a:latin typeface="Calibri"/>
                        <a:ea typeface="Calibri"/>
                        <a:cs typeface="Times New Roman"/>
                      </a:endParaRPr>
                    </a:p>
                  </a:txBody>
                  <a:tcPr marL="68580" marR="68580" marT="0" marB="0"/>
                </a:tc>
                <a:tc>
                  <a:txBody>
                    <a:bodyPr/>
                    <a:lstStyle/>
                    <a:p>
                      <a:r>
                        <a:rPr lang="cs-CZ" sz="1400" b="1" dirty="0" smtClean="0">
                          <a:solidFill>
                            <a:schemeClr val="accent5">
                              <a:lumMod val="50000"/>
                            </a:schemeClr>
                          </a:solidFill>
                        </a:rPr>
                        <a:t>5.2.2013</a:t>
                      </a:r>
                      <a:endParaRPr lang="cs-CZ" sz="1400" b="1" dirty="0">
                        <a:solidFill>
                          <a:schemeClr val="accent5">
                            <a:lumMod val="50000"/>
                          </a:schemeClr>
                        </a:solidFill>
                      </a:endParaRPr>
                    </a:p>
                  </a:txBody>
                  <a:tcPr/>
                </a:tc>
              </a:tr>
              <a:tr h="281001">
                <a:tc>
                  <a:txBody>
                    <a:bodyPr/>
                    <a:lstStyle/>
                    <a:p>
                      <a:pPr>
                        <a:lnSpc>
                          <a:spcPct val="115000"/>
                        </a:lnSpc>
                        <a:spcAft>
                          <a:spcPts val="0"/>
                        </a:spcAft>
                      </a:pPr>
                      <a:r>
                        <a:rPr lang="cs-CZ" sz="1400" b="1" dirty="0">
                          <a:solidFill>
                            <a:schemeClr val="accent5">
                              <a:lumMod val="50000"/>
                            </a:schemeClr>
                          </a:solidFill>
                          <a:effectLst/>
                          <a:latin typeface="Calibri"/>
                          <a:ea typeface="Calibri"/>
                          <a:cs typeface="Times New Roman"/>
                        </a:rPr>
                        <a:t>Datum ověření:</a:t>
                      </a:r>
                      <a:endParaRPr lang="cs-CZ" sz="1400" dirty="0">
                        <a:solidFill>
                          <a:schemeClr val="accent5">
                            <a:lumMod val="50000"/>
                          </a:schemeClr>
                        </a:solidFill>
                        <a:effectLst/>
                        <a:latin typeface="Calibri"/>
                        <a:ea typeface="Calibri"/>
                        <a:cs typeface="Times New Roman"/>
                      </a:endParaRPr>
                    </a:p>
                  </a:txBody>
                  <a:tcPr marL="68580" marR="68580" marT="0" marB="0"/>
                </a:tc>
                <a:tc>
                  <a:txBody>
                    <a:bodyPr/>
                    <a:lstStyle/>
                    <a:p>
                      <a:endParaRPr lang="cs-CZ" sz="1400" dirty="0">
                        <a:solidFill>
                          <a:schemeClr val="accent5">
                            <a:lumMod val="50000"/>
                          </a:schemeClr>
                        </a:solidFill>
                      </a:endParaRPr>
                    </a:p>
                  </a:txBody>
                  <a:tcPr/>
                </a:tc>
              </a:tr>
            </a:tbl>
          </a:graphicData>
        </a:graphic>
      </p:graphicFrame>
      <p:pic>
        <p:nvPicPr>
          <p:cNvPr id="1026" name="Picture 2" descr="logo průhledné"/>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7812360" y="5933796"/>
            <a:ext cx="783800" cy="69308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14337987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4" name="Picture 6" descr="https://upload.wikimedia.org/wikipedia/commons/thumb/c/c3/Jizera_pod_ploukonick%C3%BDm_mostem.jpg/1280px-Jizera_pod_ploukonick%C3%BDm_mostem.jpg"/>
          <p:cNvPicPr>
            <a:picLocks noChangeAspect="1" noChangeArrowheads="1"/>
          </p:cNvPicPr>
          <p:nvPr/>
        </p:nvPicPr>
        <p:blipFill>
          <a:blip r:embed="rId2" cstate="print"/>
          <a:srcRect/>
          <a:stretch>
            <a:fillRect/>
          </a:stretch>
        </p:blipFill>
        <p:spPr bwMode="auto">
          <a:xfrm>
            <a:off x="214282" y="3857628"/>
            <a:ext cx="3427639" cy="2568260"/>
          </a:xfrm>
          <a:prstGeom prst="rect">
            <a:avLst/>
          </a:prstGeom>
          <a:noFill/>
          <a:effectLst>
            <a:innerShdw blurRad="114300">
              <a:prstClr val="black"/>
            </a:innerShdw>
          </a:effectLst>
        </p:spPr>
      </p:pic>
      <p:pic>
        <p:nvPicPr>
          <p:cNvPr id="17412" name="Picture 4" descr="https://upload.wikimedia.org/wikipedia/commons/thumb/4/4d/Koteln%C3%AD_j%C3%A1my%2C_od_Zlat%C3%A9ho_n%C3%A1vr%C5%A1%C3%AD_%2803%29.jpg/1280px-Koteln%C3%AD_j%C3%A1my%2C_od_Zlat%C3%A9ho_n%C3%A1vr%C5%A1%C3%AD_%2803%29.jpg"/>
          <p:cNvPicPr>
            <a:picLocks noChangeAspect="1" noChangeArrowheads="1"/>
          </p:cNvPicPr>
          <p:nvPr/>
        </p:nvPicPr>
        <p:blipFill>
          <a:blip r:embed="rId3" cstate="print"/>
          <a:srcRect/>
          <a:stretch>
            <a:fillRect/>
          </a:stretch>
        </p:blipFill>
        <p:spPr bwMode="auto">
          <a:xfrm>
            <a:off x="4357686" y="4286256"/>
            <a:ext cx="3998920" cy="2217457"/>
          </a:xfrm>
          <a:prstGeom prst="rect">
            <a:avLst/>
          </a:prstGeom>
          <a:noFill/>
          <a:effectLst>
            <a:innerShdw blurRad="114300">
              <a:prstClr val="black"/>
            </a:innerShdw>
          </a:effectLst>
        </p:spPr>
      </p:pic>
      <p:sp>
        <p:nvSpPr>
          <p:cNvPr id="4" name="Obdélník 3"/>
          <p:cNvSpPr/>
          <p:nvPr/>
        </p:nvSpPr>
        <p:spPr>
          <a:xfrm>
            <a:off x="4000496" y="3000372"/>
            <a:ext cx="4794261" cy="923330"/>
          </a:xfrm>
          <a:prstGeom prst="rect">
            <a:avLst/>
          </a:prstGeom>
        </p:spPr>
        <p:style>
          <a:lnRef idx="1">
            <a:schemeClr val="dk1"/>
          </a:lnRef>
          <a:fillRef idx="2">
            <a:schemeClr val="dk1"/>
          </a:fillRef>
          <a:effectRef idx="1">
            <a:schemeClr val="dk1"/>
          </a:effectRef>
          <a:fontRef idx="minor">
            <a:schemeClr val="dk1"/>
          </a:fontRef>
        </p:style>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LIBERECKÝ KRAJ</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pic>
        <p:nvPicPr>
          <p:cNvPr id="17410" name="Picture 2" descr="https://upload.wikimedia.org/wikipedia/commons/a/ac/2004_Liberecky_kraj.PNG"/>
          <p:cNvPicPr>
            <a:picLocks noChangeAspect="1" noChangeArrowheads="1"/>
          </p:cNvPicPr>
          <p:nvPr/>
        </p:nvPicPr>
        <p:blipFill>
          <a:blip r:embed="rId4"/>
          <a:srcRect/>
          <a:stretch>
            <a:fillRect/>
          </a:stretch>
        </p:blipFill>
        <p:spPr bwMode="auto">
          <a:xfrm>
            <a:off x="1500166" y="142852"/>
            <a:ext cx="4786314" cy="275271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142844" y="142852"/>
            <a:ext cx="8774390" cy="2954655"/>
          </a:xfrm>
          <a:prstGeom prst="rect">
            <a:avLst/>
          </a:prstGeom>
        </p:spPr>
        <p:style>
          <a:lnRef idx="1">
            <a:schemeClr val="dk1"/>
          </a:lnRef>
          <a:fillRef idx="2">
            <a:schemeClr val="dk1"/>
          </a:fillRef>
          <a:effectRef idx="1">
            <a:schemeClr val="dk1"/>
          </a:effectRef>
          <a:fontRef idx="minor">
            <a:schemeClr val="dk1"/>
          </a:fontRef>
        </p:style>
        <p:txBody>
          <a:bodyPr wrap="none" rtlCol="0">
            <a:spAutoFit/>
          </a:bodyPr>
          <a:lstStyle/>
          <a:p>
            <a:r>
              <a:rPr lang="cs-CZ" sz="2800" b="1" u="sng" dirty="0" smtClean="0">
                <a:solidFill>
                  <a:schemeClr val="accent4">
                    <a:lumMod val="50000"/>
                  </a:schemeClr>
                </a:solidFill>
              </a:rPr>
              <a:t>Pojmy na mapě:</a:t>
            </a:r>
          </a:p>
          <a:p>
            <a:r>
              <a:rPr lang="cs-CZ" sz="2800" u="sng" dirty="0">
                <a:solidFill>
                  <a:schemeClr val="accent4">
                    <a:lumMod val="50000"/>
                  </a:schemeClr>
                </a:solidFill>
              </a:rPr>
              <a:t>m</a:t>
            </a:r>
            <a:r>
              <a:rPr lang="cs-CZ" sz="2800" u="sng" dirty="0" smtClean="0">
                <a:solidFill>
                  <a:schemeClr val="accent4">
                    <a:lumMod val="50000"/>
                  </a:schemeClr>
                </a:solidFill>
              </a:rPr>
              <a:t>ěsta:</a:t>
            </a:r>
            <a:r>
              <a:rPr lang="cs-CZ" sz="2800" dirty="0" smtClean="0">
                <a:solidFill>
                  <a:schemeClr val="accent4">
                    <a:lumMod val="50000"/>
                  </a:schemeClr>
                </a:solidFill>
              </a:rPr>
              <a:t> Jablonec nad Nisou, Semily, Turnov, Česká Lípa, </a:t>
            </a:r>
          </a:p>
          <a:p>
            <a:r>
              <a:rPr lang="cs-CZ" sz="2800" dirty="0" smtClean="0">
                <a:solidFill>
                  <a:schemeClr val="accent4">
                    <a:lumMod val="50000"/>
                  </a:schemeClr>
                </a:solidFill>
              </a:rPr>
              <a:t>Frýdlant, </a:t>
            </a:r>
          </a:p>
          <a:p>
            <a:r>
              <a:rPr lang="cs-CZ" sz="2800" u="sng" dirty="0">
                <a:solidFill>
                  <a:schemeClr val="accent4">
                    <a:lumMod val="50000"/>
                  </a:schemeClr>
                </a:solidFill>
              </a:rPr>
              <a:t>p</a:t>
            </a:r>
            <a:r>
              <a:rPr lang="cs-CZ" sz="2800" u="sng" dirty="0" smtClean="0">
                <a:solidFill>
                  <a:schemeClr val="accent4">
                    <a:lumMod val="50000"/>
                  </a:schemeClr>
                </a:solidFill>
              </a:rPr>
              <a:t>ovrch: </a:t>
            </a:r>
            <a:r>
              <a:rPr lang="cs-CZ" sz="2800" dirty="0" smtClean="0">
                <a:solidFill>
                  <a:schemeClr val="accent4">
                    <a:lumMod val="50000"/>
                  </a:schemeClr>
                </a:solidFill>
              </a:rPr>
              <a:t>Česká tabule, Lužické hory, Jizerské hory, Český ráj, </a:t>
            </a:r>
          </a:p>
          <a:p>
            <a:r>
              <a:rPr lang="cs-CZ" sz="2800" dirty="0" smtClean="0">
                <a:solidFill>
                  <a:schemeClr val="accent4">
                    <a:lumMod val="50000"/>
                  </a:schemeClr>
                </a:solidFill>
              </a:rPr>
              <a:t>Krkonoše- Sněžka </a:t>
            </a:r>
          </a:p>
          <a:p>
            <a:r>
              <a:rPr lang="cs-CZ" sz="2800" u="sng" dirty="0">
                <a:solidFill>
                  <a:schemeClr val="accent4">
                    <a:lumMod val="50000"/>
                  </a:schemeClr>
                </a:solidFill>
              </a:rPr>
              <a:t>v</a:t>
            </a:r>
            <a:r>
              <a:rPr lang="cs-CZ" sz="2800" u="sng" dirty="0" smtClean="0">
                <a:solidFill>
                  <a:schemeClr val="accent4">
                    <a:lumMod val="50000"/>
                  </a:schemeClr>
                </a:solidFill>
              </a:rPr>
              <a:t>odstvo: </a:t>
            </a:r>
            <a:r>
              <a:rPr lang="cs-CZ" sz="2800" dirty="0" smtClean="0">
                <a:solidFill>
                  <a:schemeClr val="accent4">
                    <a:lumMod val="50000"/>
                  </a:schemeClr>
                </a:solidFill>
              </a:rPr>
              <a:t>Labe, Jizera, Nisa, Máchovo jezero</a:t>
            </a:r>
          </a:p>
          <a:p>
            <a:endParaRPr lang="cs-CZ" dirty="0"/>
          </a:p>
        </p:txBody>
      </p:sp>
      <p:sp>
        <p:nvSpPr>
          <p:cNvPr id="6" name="Obdélník 5"/>
          <p:cNvSpPr/>
          <p:nvPr/>
        </p:nvSpPr>
        <p:spPr>
          <a:xfrm>
            <a:off x="3071802" y="3214686"/>
            <a:ext cx="2473242" cy="923330"/>
          </a:xfrm>
          <a:prstGeom prst="rect">
            <a:avLst/>
          </a:prstGeom>
        </p:spPr>
        <p:style>
          <a:lnRef idx="1">
            <a:schemeClr val="dk1"/>
          </a:lnRef>
          <a:fillRef idx="2">
            <a:schemeClr val="dk1"/>
          </a:fillRef>
          <a:effectRef idx="1">
            <a:schemeClr val="dk1"/>
          </a:effectRef>
          <a:fontRef idx="minor">
            <a:schemeClr val="dk1"/>
          </a:fontRef>
        </p:style>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LIBEREC</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5" name="TextovéPole 4"/>
          <p:cNvSpPr txBox="1"/>
          <p:nvPr/>
        </p:nvSpPr>
        <p:spPr>
          <a:xfrm>
            <a:off x="214282" y="4357694"/>
            <a:ext cx="6786858" cy="2062103"/>
          </a:xfrm>
          <a:prstGeom prst="rect">
            <a:avLst/>
          </a:prstGeom>
          <a:noFill/>
        </p:spPr>
        <p:txBody>
          <a:bodyPr wrap="none" rtlCol="0">
            <a:spAutoFit/>
          </a:bodyPr>
          <a:lstStyle/>
          <a:p>
            <a:pPr>
              <a:buFontTx/>
              <a:buChar char="-"/>
            </a:pPr>
            <a:r>
              <a:rPr lang="cs-CZ" sz="3200" b="1" dirty="0" smtClean="0">
                <a:solidFill>
                  <a:schemeClr val="accent5">
                    <a:lumMod val="50000"/>
                  </a:schemeClr>
                </a:solidFill>
              </a:rPr>
              <a:t>krajským městem Libereckého kraje</a:t>
            </a:r>
          </a:p>
          <a:p>
            <a:pPr algn="ctr">
              <a:buFontTx/>
              <a:buChar char="-"/>
            </a:pPr>
            <a:r>
              <a:rPr lang="cs-CZ" sz="3200" b="1" dirty="0" smtClean="0">
                <a:solidFill>
                  <a:schemeClr val="accent5">
                    <a:lumMod val="50000"/>
                  </a:schemeClr>
                </a:solidFill>
              </a:rPr>
              <a:t> nazýván městem pod Ještědem</a:t>
            </a:r>
          </a:p>
          <a:p>
            <a:pPr>
              <a:buFontTx/>
              <a:buChar char="-"/>
            </a:pPr>
            <a:r>
              <a:rPr lang="cs-CZ" sz="3200" b="1" dirty="0" smtClean="0">
                <a:solidFill>
                  <a:schemeClr val="accent5">
                    <a:lumMod val="50000"/>
                  </a:schemeClr>
                </a:solidFill>
              </a:rPr>
              <a:t> můžeme zde navštívit ZOO, zábavné</a:t>
            </a:r>
          </a:p>
          <a:p>
            <a:r>
              <a:rPr lang="cs-CZ" sz="3200" b="1" dirty="0" smtClean="0">
                <a:solidFill>
                  <a:schemeClr val="accent5">
                    <a:lumMod val="50000"/>
                  </a:schemeClr>
                </a:solidFill>
              </a:rPr>
              <a:t> centrum, Babylon, liberecké podzemí, </a:t>
            </a:r>
          </a:p>
        </p:txBody>
      </p:sp>
      <p:sp>
        <p:nvSpPr>
          <p:cNvPr id="7" name="TextovéPole 6"/>
          <p:cNvSpPr txBox="1"/>
          <p:nvPr/>
        </p:nvSpPr>
        <p:spPr>
          <a:xfrm>
            <a:off x="7358082" y="6334780"/>
            <a:ext cx="1287660" cy="523220"/>
          </a:xfrm>
          <a:prstGeom prst="rect">
            <a:avLst/>
          </a:prstGeom>
          <a:noFill/>
        </p:spPr>
        <p:txBody>
          <a:bodyPr wrap="none" rtlCol="0">
            <a:spAutoFit/>
          </a:bodyPr>
          <a:lstStyle/>
          <a:p>
            <a:r>
              <a:rPr lang="cs-CZ" sz="2800" b="1" dirty="0" smtClean="0">
                <a:solidFill>
                  <a:schemeClr val="accent5">
                    <a:lumMod val="50000"/>
                  </a:schemeClr>
                </a:solidFill>
              </a:rPr>
              <a:t>radnice</a:t>
            </a:r>
            <a:endParaRPr lang="cs-CZ" sz="2800" b="1" dirty="0">
              <a:solidFill>
                <a:schemeClr val="accent5">
                  <a:lumMod val="50000"/>
                </a:schemeClr>
              </a:solidFill>
            </a:endParaRPr>
          </a:p>
        </p:txBody>
      </p:sp>
      <p:pic>
        <p:nvPicPr>
          <p:cNvPr id="16386" name="Picture 2" descr="https://upload.wikimedia.org/wikipedia/commons/d/d8/Radnice_Liberec.jpeg"/>
          <p:cNvPicPr>
            <a:picLocks noChangeAspect="1" noChangeArrowheads="1"/>
          </p:cNvPicPr>
          <p:nvPr/>
        </p:nvPicPr>
        <p:blipFill>
          <a:blip r:embed="rId2"/>
          <a:srcRect/>
          <a:stretch>
            <a:fillRect/>
          </a:stretch>
        </p:blipFill>
        <p:spPr bwMode="auto">
          <a:xfrm flipH="1">
            <a:off x="7000892" y="3643314"/>
            <a:ext cx="1765676" cy="2711425"/>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57158" y="285728"/>
            <a:ext cx="2607510" cy="923330"/>
          </a:xfrm>
          <a:prstGeom prst="rect">
            <a:avLst/>
          </a:prstGeom>
        </p:spPr>
        <p:style>
          <a:lnRef idx="1">
            <a:schemeClr val="dk1"/>
          </a:lnRef>
          <a:fillRef idx="2">
            <a:schemeClr val="dk1"/>
          </a:fillRef>
          <a:effectRef idx="1">
            <a:schemeClr val="dk1"/>
          </a:effectRef>
          <a:fontRef idx="minor">
            <a:schemeClr val="dk1"/>
          </a:fontRef>
        </p:style>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POVRCH</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4" name="TextovéPole 3"/>
          <p:cNvSpPr txBox="1"/>
          <p:nvPr/>
        </p:nvSpPr>
        <p:spPr>
          <a:xfrm>
            <a:off x="1214414" y="1571612"/>
            <a:ext cx="7121245" cy="1077218"/>
          </a:xfrm>
          <a:prstGeom prst="rect">
            <a:avLst/>
          </a:prstGeom>
          <a:noFill/>
        </p:spPr>
        <p:txBody>
          <a:bodyPr wrap="none" rtlCol="0">
            <a:spAutoFit/>
          </a:bodyPr>
          <a:lstStyle/>
          <a:p>
            <a:pPr algn="ctr"/>
            <a:r>
              <a:rPr lang="cs-CZ" sz="3200" b="1" dirty="0" smtClean="0">
                <a:solidFill>
                  <a:schemeClr val="accent4">
                    <a:lumMod val="50000"/>
                  </a:schemeClr>
                </a:solidFill>
              </a:rPr>
              <a:t>Česká tabule, Lužické hory, Jizerské hory,</a:t>
            </a:r>
          </a:p>
          <a:p>
            <a:pPr algn="ctr"/>
            <a:r>
              <a:rPr lang="cs-CZ" sz="3200" b="1" dirty="0" smtClean="0">
                <a:solidFill>
                  <a:schemeClr val="accent4">
                    <a:lumMod val="50000"/>
                  </a:schemeClr>
                </a:solidFill>
              </a:rPr>
              <a:t> Český ráj</a:t>
            </a:r>
            <a:endParaRPr lang="cs-CZ" sz="3200" b="1" dirty="0">
              <a:solidFill>
                <a:schemeClr val="accent4">
                  <a:lumMod val="50000"/>
                </a:schemeClr>
              </a:solidFill>
            </a:endParaRPr>
          </a:p>
        </p:txBody>
      </p:sp>
      <p:sp>
        <p:nvSpPr>
          <p:cNvPr id="5" name="Obdélník 4"/>
          <p:cNvSpPr/>
          <p:nvPr/>
        </p:nvSpPr>
        <p:spPr>
          <a:xfrm>
            <a:off x="0" y="4572008"/>
            <a:ext cx="3668568" cy="1077218"/>
          </a:xfrm>
          <a:prstGeom prst="rect">
            <a:avLst/>
          </a:prstGeom>
        </p:spPr>
        <p:txBody>
          <a:bodyPr wrap="none">
            <a:spAutoFit/>
          </a:bodyPr>
          <a:lstStyle/>
          <a:p>
            <a:pPr algn="ctr"/>
            <a:r>
              <a:rPr lang="cs-CZ" sz="3200" b="1" dirty="0" smtClean="0">
                <a:solidFill>
                  <a:schemeClr val="accent4">
                    <a:lumMod val="50000"/>
                  </a:schemeClr>
                </a:solidFill>
              </a:rPr>
              <a:t>Krkonoše</a:t>
            </a:r>
          </a:p>
          <a:p>
            <a:pPr algn="ctr"/>
            <a:r>
              <a:rPr lang="cs-CZ" sz="3200" b="1" dirty="0" smtClean="0">
                <a:solidFill>
                  <a:schemeClr val="accent4">
                    <a:lumMod val="50000"/>
                  </a:schemeClr>
                </a:solidFill>
              </a:rPr>
              <a:t>  Sněžka 1620 m.n.m</a:t>
            </a:r>
            <a:endParaRPr lang="cs-CZ" sz="3200" b="1" dirty="0">
              <a:solidFill>
                <a:schemeClr val="accent4">
                  <a:lumMod val="50000"/>
                </a:schemeClr>
              </a:solidFill>
            </a:endParaRPr>
          </a:p>
        </p:txBody>
      </p:sp>
      <p:pic>
        <p:nvPicPr>
          <p:cNvPr id="15362" name="Picture 2" descr="https://upload.wikimedia.org/wikipedia/commons/thumb/7/79/Schronisko_Sniezka.JPG/220px-Schronisko_Sniezka.JPG"/>
          <p:cNvPicPr>
            <a:picLocks noChangeAspect="1" noChangeArrowheads="1"/>
          </p:cNvPicPr>
          <p:nvPr/>
        </p:nvPicPr>
        <p:blipFill>
          <a:blip r:embed="rId2"/>
          <a:srcRect/>
          <a:stretch>
            <a:fillRect/>
          </a:stretch>
        </p:blipFill>
        <p:spPr bwMode="auto">
          <a:xfrm>
            <a:off x="4214810" y="3357562"/>
            <a:ext cx="4286264" cy="32147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285720" y="642918"/>
            <a:ext cx="3010632" cy="923330"/>
          </a:xfrm>
          <a:prstGeom prst="rect">
            <a:avLst/>
          </a:prstGeom>
        </p:spPr>
        <p:style>
          <a:lnRef idx="1">
            <a:schemeClr val="dk1"/>
          </a:lnRef>
          <a:fillRef idx="2">
            <a:schemeClr val="dk1"/>
          </a:fillRef>
          <a:effectRef idx="1">
            <a:schemeClr val="dk1"/>
          </a:effectRef>
          <a:fontRef idx="minor">
            <a:schemeClr val="dk1"/>
          </a:fontRef>
        </p:style>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VODSTVO</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3" name="TextovéPole 2"/>
          <p:cNvSpPr txBox="1"/>
          <p:nvPr/>
        </p:nvSpPr>
        <p:spPr>
          <a:xfrm>
            <a:off x="4071934" y="1285860"/>
            <a:ext cx="3170420" cy="584775"/>
          </a:xfrm>
          <a:prstGeom prst="rect">
            <a:avLst/>
          </a:prstGeom>
          <a:noFill/>
        </p:spPr>
        <p:txBody>
          <a:bodyPr wrap="none" rtlCol="0">
            <a:spAutoFit/>
          </a:bodyPr>
          <a:lstStyle/>
          <a:p>
            <a:pPr algn="ctr"/>
            <a:r>
              <a:rPr lang="cs-CZ" sz="3200" b="1" dirty="0" smtClean="0">
                <a:solidFill>
                  <a:schemeClr val="accent4">
                    <a:lumMod val="50000"/>
                  </a:schemeClr>
                </a:solidFill>
              </a:rPr>
              <a:t>Labe, Jizera, Nisa</a:t>
            </a:r>
            <a:r>
              <a:rPr lang="cs-CZ" dirty="0" smtClean="0"/>
              <a:t>, </a:t>
            </a:r>
            <a:endParaRPr lang="cs-CZ" dirty="0"/>
          </a:p>
        </p:txBody>
      </p:sp>
      <p:sp>
        <p:nvSpPr>
          <p:cNvPr id="5" name="TextovéPole 4"/>
          <p:cNvSpPr txBox="1"/>
          <p:nvPr/>
        </p:nvSpPr>
        <p:spPr>
          <a:xfrm>
            <a:off x="214282" y="3786190"/>
            <a:ext cx="4020268" cy="1077218"/>
          </a:xfrm>
          <a:prstGeom prst="rect">
            <a:avLst/>
          </a:prstGeom>
          <a:noFill/>
        </p:spPr>
        <p:txBody>
          <a:bodyPr wrap="none" rtlCol="0">
            <a:spAutoFit/>
          </a:bodyPr>
          <a:lstStyle/>
          <a:p>
            <a:pPr algn="ctr"/>
            <a:r>
              <a:rPr lang="cs-CZ" sz="3200" b="1" dirty="0" smtClean="0">
                <a:solidFill>
                  <a:schemeClr val="accent4">
                    <a:lumMod val="50000"/>
                  </a:schemeClr>
                </a:solidFill>
              </a:rPr>
              <a:t>Máchovo jezero</a:t>
            </a:r>
          </a:p>
          <a:p>
            <a:pPr algn="ctr"/>
            <a:r>
              <a:rPr lang="cs-CZ" sz="3200" b="1" dirty="0" smtClean="0">
                <a:solidFill>
                  <a:schemeClr val="accent4">
                    <a:lumMod val="50000"/>
                  </a:schemeClr>
                </a:solidFill>
              </a:rPr>
              <a:t> – vytvořeno člověkem</a:t>
            </a:r>
            <a:endParaRPr lang="cs-CZ" sz="3200" b="1" dirty="0">
              <a:solidFill>
                <a:schemeClr val="accent4">
                  <a:lumMod val="50000"/>
                </a:schemeClr>
              </a:solidFill>
            </a:endParaRPr>
          </a:p>
        </p:txBody>
      </p:sp>
      <p:pic>
        <p:nvPicPr>
          <p:cNvPr id="14338" name="Picture 2" descr="https://upload.wikimedia.org/wikipedia/commons/thumb/3/39/Born%C3%BD_nad_M%C3%A1chov%C3%BDm_jezerem.jpg/1280px-Born%C3%BD_nad_M%C3%A1chov%C3%BDm_jezerem.jpg"/>
          <p:cNvPicPr>
            <a:picLocks noChangeAspect="1" noChangeArrowheads="1"/>
          </p:cNvPicPr>
          <p:nvPr/>
        </p:nvPicPr>
        <p:blipFill>
          <a:blip r:embed="rId2"/>
          <a:srcRect/>
          <a:stretch>
            <a:fillRect/>
          </a:stretch>
        </p:blipFill>
        <p:spPr bwMode="auto">
          <a:xfrm>
            <a:off x="4286248" y="3214686"/>
            <a:ext cx="4502519" cy="300039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2143108" y="214290"/>
            <a:ext cx="4122925" cy="923330"/>
          </a:xfrm>
          <a:prstGeom prst="rect">
            <a:avLst/>
          </a:prstGeom>
        </p:spPr>
        <p:style>
          <a:lnRef idx="1">
            <a:schemeClr val="dk1"/>
          </a:lnRef>
          <a:fillRef idx="2">
            <a:schemeClr val="dk1"/>
          </a:fillRef>
          <a:effectRef idx="1">
            <a:schemeClr val="dk1"/>
          </a:effectRef>
          <a:fontRef idx="minor">
            <a:schemeClr val="dk1"/>
          </a:fontRef>
        </p:style>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ZEMĚDĚLSTVÍ</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3" name="TextovéPole 2"/>
          <p:cNvSpPr txBox="1"/>
          <p:nvPr/>
        </p:nvSpPr>
        <p:spPr>
          <a:xfrm>
            <a:off x="714348" y="1142984"/>
            <a:ext cx="7764883" cy="1569660"/>
          </a:xfrm>
          <a:prstGeom prst="rect">
            <a:avLst/>
          </a:prstGeom>
          <a:noFill/>
        </p:spPr>
        <p:txBody>
          <a:bodyPr wrap="none" rtlCol="0">
            <a:spAutoFit/>
          </a:bodyPr>
          <a:lstStyle/>
          <a:p>
            <a:pPr algn="ctr"/>
            <a:r>
              <a:rPr lang="cs-CZ" sz="3200" b="1" dirty="0" smtClean="0">
                <a:solidFill>
                  <a:schemeClr val="accent4">
                    <a:lumMod val="50000"/>
                  </a:schemeClr>
                </a:solidFill>
              </a:rPr>
              <a:t> - především živočišná výroba</a:t>
            </a:r>
          </a:p>
          <a:p>
            <a:pPr algn="ctr">
              <a:buFontTx/>
              <a:buChar char="-"/>
            </a:pPr>
            <a:r>
              <a:rPr lang="cs-CZ" sz="3200" b="1" dirty="0" smtClean="0">
                <a:solidFill>
                  <a:schemeClr val="accent4">
                    <a:lumMod val="50000"/>
                  </a:schemeClr>
                </a:solidFill>
              </a:rPr>
              <a:t>  produkce mléka, výroba mléčných výrobků</a:t>
            </a:r>
          </a:p>
          <a:p>
            <a:pPr algn="ctr">
              <a:buFontTx/>
              <a:buChar char="-"/>
            </a:pPr>
            <a:r>
              <a:rPr lang="cs-CZ" sz="3200" b="1" dirty="0" smtClean="0">
                <a:solidFill>
                  <a:schemeClr val="accent4">
                    <a:lumMod val="50000"/>
                  </a:schemeClr>
                </a:solidFill>
              </a:rPr>
              <a:t> oves, pícniny</a:t>
            </a:r>
            <a:endParaRPr lang="cs-CZ" sz="3200" b="1" dirty="0">
              <a:solidFill>
                <a:schemeClr val="accent4">
                  <a:lumMod val="50000"/>
                </a:schemeClr>
              </a:solidFill>
            </a:endParaRPr>
          </a:p>
        </p:txBody>
      </p:sp>
      <p:sp>
        <p:nvSpPr>
          <p:cNvPr id="4" name="Obdélník 3"/>
          <p:cNvSpPr/>
          <p:nvPr/>
        </p:nvSpPr>
        <p:spPr>
          <a:xfrm>
            <a:off x="5429256" y="3000372"/>
            <a:ext cx="2970172" cy="923330"/>
          </a:xfrm>
          <a:prstGeom prst="rect">
            <a:avLst/>
          </a:prstGeom>
        </p:spPr>
        <p:style>
          <a:lnRef idx="1">
            <a:schemeClr val="dk1"/>
          </a:lnRef>
          <a:fillRef idx="2">
            <a:schemeClr val="dk1"/>
          </a:fillRef>
          <a:effectRef idx="1">
            <a:schemeClr val="dk1"/>
          </a:effectRef>
          <a:fontRef idx="minor">
            <a:schemeClr val="dk1"/>
          </a:fontRef>
        </p:style>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PRŮMYSL</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pic>
        <p:nvPicPr>
          <p:cNvPr id="5122" name="Picture 2" descr="http://www.novy-bor.cz/customers/novy-bor/ftp/Image/Mo%C5%99sk%C3%BD%20sv%C4%9Bt.JPG"/>
          <p:cNvPicPr>
            <a:picLocks noChangeAspect="1" noChangeArrowheads="1"/>
          </p:cNvPicPr>
          <p:nvPr/>
        </p:nvPicPr>
        <p:blipFill>
          <a:blip r:embed="rId2"/>
          <a:srcRect/>
          <a:stretch>
            <a:fillRect/>
          </a:stretch>
        </p:blipFill>
        <p:spPr bwMode="auto">
          <a:xfrm>
            <a:off x="285720" y="3514698"/>
            <a:ext cx="4643470" cy="3095647"/>
          </a:xfrm>
          <a:prstGeom prst="ellipse">
            <a:avLst/>
          </a:prstGeom>
          <a:ln>
            <a:noFill/>
          </a:ln>
          <a:effectLst>
            <a:softEdge rad="112500"/>
          </a:effectLst>
        </p:spPr>
      </p:pic>
      <p:sp>
        <p:nvSpPr>
          <p:cNvPr id="6" name="TextovéPole 5"/>
          <p:cNvSpPr txBox="1"/>
          <p:nvPr/>
        </p:nvSpPr>
        <p:spPr>
          <a:xfrm>
            <a:off x="5143504" y="4643446"/>
            <a:ext cx="3725122" cy="584775"/>
          </a:xfrm>
          <a:prstGeom prst="rect">
            <a:avLst/>
          </a:prstGeom>
          <a:noFill/>
        </p:spPr>
        <p:txBody>
          <a:bodyPr wrap="none" rtlCol="0">
            <a:spAutoFit/>
          </a:bodyPr>
          <a:lstStyle/>
          <a:p>
            <a:r>
              <a:rPr lang="cs-CZ" sz="3200" b="1" dirty="0" smtClean="0">
                <a:solidFill>
                  <a:schemeClr val="accent4">
                    <a:lumMod val="50000"/>
                  </a:schemeClr>
                </a:solidFill>
              </a:rPr>
              <a:t>NOVÝ BOR - sklářství</a:t>
            </a:r>
            <a:endParaRPr lang="cs-CZ" sz="3200" b="1" dirty="0">
              <a:solidFill>
                <a:schemeClr val="accent4">
                  <a:lumMod val="50000"/>
                </a:schemeClr>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global-www.sluzby.cz/cms-design/_head_images/resized/924x246x1/12-sklo-porcelan.jpg"/>
          <p:cNvPicPr>
            <a:picLocks noChangeAspect="1" noChangeArrowheads="1"/>
          </p:cNvPicPr>
          <p:nvPr/>
        </p:nvPicPr>
        <p:blipFill>
          <a:blip r:embed="rId2"/>
          <a:srcRect/>
          <a:stretch>
            <a:fillRect/>
          </a:stretch>
        </p:blipFill>
        <p:spPr bwMode="auto">
          <a:xfrm>
            <a:off x="1142976" y="1428736"/>
            <a:ext cx="7015150" cy="186767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TextovéPole 2"/>
          <p:cNvSpPr txBox="1"/>
          <p:nvPr/>
        </p:nvSpPr>
        <p:spPr>
          <a:xfrm>
            <a:off x="1500166" y="142852"/>
            <a:ext cx="5328446" cy="1077218"/>
          </a:xfrm>
          <a:prstGeom prst="rect">
            <a:avLst/>
          </a:prstGeom>
          <a:noFill/>
        </p:spPr>
        <p:txBody>
          <a:bodyPr wrap="none" rtlCol="0">
            <a:spAutoFit/>
          </a:bodyPr>
          <a:lstStyle/>
          <a:p>
            <a:pPr algn="ctr"/>
            <a:r>
              <a:rPr lang="cs-CZ" sz="3200" b="1" dirty="0" smtClean="0">
                <a:solidFill>
                  <a:schemeClr val="accent4">
                    <a:lumMod val="50000"/>
                  </a:schemeClr>
                </a:solidFill>
              </a:rPr>
              <a:t>LIBEREC </a:t>
            </a:r>
          </a:p>
          <a:p>
            <a:pPr algn="ctr"/>
            <a:r>
              <a:rPr lang="cs-CZ" sz="3200" b="1" dirty="0" smtClean="0">
                <a:solidFill>
                  <a:schemeClr val="accent4">
                    <a:lumMod val="50000"/>
                  </a:schemeClr>
                </a:solidFill>
              </a:rPr>
              <a:t>sklářství , strojírenský průmysl</a:t>
            </a:r>
            <a:endParaRPr lang="cs-CZ" sz="3200" b="1" dirty="0">
              <a:solidFill>
                <a:schemeClr val="accent4">
                  <a:lumMod val="50000"/>
                </a:schemeClr>
              </a:solidFill>
            </a:endParaRPr>
          </a:p>
        </p:txBody>
      </p:sp>
      <p:pic>
        <p:nvPicPr>
          <p:cNvPr id="4100" name="Picture 4" descr="http://www.extrakrasa.cz/wp-content/uploads/2009/07/bijoux7.jpg"/>
          <p:cNvPicPr>
            <a:picLocks noChangeAspect="1" noChangeArrowheads="1"/>
          </p:cNvPicPr>
          <p:nvPr/>
        </p:nvPicPr>
        <p:blipFill>
          <a:blip r:embed="rId3"/>
          <a:srcRect/>
          <a:stretch>
            <a:fillRect/>
          </a:stretch>
        </p:blipFill>
        <p:spPr bwMode="auto">
          <a:xfrm>
            <a:off x="214282" y="3790661"/>
            <a:ext cx="3214678" cy="306733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5" name="TextovéPole 4"/>
          <p:cNvSpPr txBox="1"/>
          <p:nvPr/>
        </p:nvSpPr>
        <p:spPr>
          <a:xfrm>
            <a:off x="4214810" y="4500570"/>
            <a:ext cx="4200582" cy="1077218"/>
          </a:xfrm>
          <a:prstGeom prst="rect">
            <a:avLst/>
          </a:prstGeom>
          <a:noFill/>
        </p:spPr>
        <p:txBody>
          <a:bodyPr wrap="square" rtlCol="0">
            <a:spAutoFit/>
          </a:bodyPr>
          <a:lstStyle/>
          <a:p>
            <a:pPr algn="ctr"/>
            <a:r>
              <a:rPr lang="cs-CZ" sz="3200" b="1" dirty="0" smtClean="0">
                <a:solidFill>
                  <a:schemeClr val="accent4">
                    <a:lumMod val="50000"/>
                  </a:schemeClr>
                </a:solidFill>
              </a:rPr>
              <a:t>JABLONEC NAD NISOU</a:t>
            </a:r>
          </a:p>
          <a:p>
            <a:pPr algn="ctr"/>
            <a:r>
              <a:rPr lang="cs-CZ" sz="3200" b="1" dirty="0" smtClean="0">
                <a:solidFill>
                  <a:schemeClr val="accent4">
                    <a:lumMod val="50000"/>
                  </a:schemeClr>
                </a:solidFill>
              </a:rPr>
              <a:t>- bižuterie</a:t>
            </a:r>
            <a:endParaRPr lang="cs-CZ" sz="3200" b="1" dirty="0">
              <a:solidFill>
                <a:schemeClr val="accent4">
                  <a:lumMod val="50000"/>
                </a:schemeClr>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714348" y="142852"/>
            <a:ext cx="7584256" cy="923330"/>
          </a:xfrm>
          <a:prstGeom prst="rect">
            <a:avLst/>
          </a:prstGeom>
        </p:spPr>
        <p:style>
          <a:lnRef idx="1">
            <a:schemeClr val="dk1"/>
          </a:lnRef>
          <a:fillRef idx="2">
            <a:schemeClr val="dk1"/>
          </a:fillRef>
          <a:effectRef idx="1">
            <a:schemeClr val="dk1"/>
          </a:effectRef>
          <a:fontRef idx="minor">
            <a:schemeClr val="dk1"/>
          </a:fontRef>
        </p:style>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PAMÁTKY A ZAJÍMAVOSTI</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3" name="Obdélník 2"/>
          <p:cNvSpPr/>
          <p:nvPr/>
        </p:nvSpPr>
        <p:spPr>
          <a:xfrm>
            <a:off x="4429124" y="2571744"/>
            <a:ext cx="2183226" cy="1015663"/>
          </a:xfrm>
          <a:prstGeom prst="rect">
            <a:avLst/>
          </a:prstGeom>
          <a:noFill/>
        </p:spPr>
        <p:txBody>
          <a:bodyPr wrap="none" lIns="91440" tIns="45720" rIns="91440" bIns="45720">
            <a:spAutoFit/>
          </a:bodyPr>
          <a:lstStyle/>
          <a:p>
            <a:pPr algn="ctr"/>
            <a:r>
              <a:rPr lang="cs-CZ" sz="60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Ještěd</a:t>
            </a:r>
            <a:endParaRPr lang="cs-CZ" sz="60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6" name="TextovéPole 5"/>
          <p:cNvSpPr txBox="1"/>
          <p:nvPr/>
        </p:nvSpPr>
        <p:spPr>
          <a:xfrm>
            <a:off x="6215074" y="1500174"/>
            <a:ext cx="2786082" cy="5016758"/>
          </a:xfrm>
          <a:prstGeom prst="rect">
            <a:avLst/>
          </a:prstGeom>
          <a:noFill/>
        </p:spPr>
        <p:txBody>
          <a:bodyPr wrap="square" rtlCol="0">
            <a:spAutoFit/>
          </a:bodyPr>
          <a:lstStyle/>
          <a:p>
            <a:pPr algn="ctr"/>
            <a:r>
              <a:rPr lang="cs-CZ" sz="3200" b="1" dirty="0" smtClean="0">
                <a:solidFill>
                  <a:schemeClr val="accent4">
                    <a:lumMod val="50000"/>
                  </a:schemeClr>
                </a:solidFill>
              </a:rPr>
              <a:t> - vrchol </a:t>
            </a:r>
          </a:p>
          <a:p>
            <a:pPr algn="ctr"/>
            <a:r>
              <a:rPr lang="cs-CZ" sz="3200" b="1" dirty="0" smtClean="0">
                <a:solidFill>
                  <a:schemeClr val="accent4">
                    <a:lumMod val="50000"/>
                  </a:schemeClr>
                </a:solidFill>
              </a:rPr>
              <a:t>nedaleko</a:t>
            </a:r>
          </a:p>
          <a:p>
            <a:pPr algn="ctr"/>
            <a:r>
              <a:rPr lang="cs-CZ" sz="3200" b="1" dirty="0" smtClean="0">
                <a:solidFill>
                  <a:schemeClr val="accent4">
                    <a:lumMod val="50000"/>
                  </a:schemeClr>
                </a:solidFill>
              </a:rPr>
              <a:t>Liberce</a:t>
            </a:r>
          </a:p>
          <a:p>
            <a:pPr algn="ctr"/>
            <a:endParaRPr lang="cs-CZ" sz="3200" b="1" dirty="0" smtClean="0">
              <a:solidFill>
                <a:schemeClr val="accent4">
                  <a:lumMod val="50000"/>
                </a:schemeClr>
              </a:solidFill>
            </a:endParaRPr>
          </a:p>
          <a:p>
            <a:pPr algn="ctr"/>
            <a:r>
              <a:rPr lang="cs-CZ" sz="3200" b="1" dirty="0" smtClean="0">
                <a:solidFill>
                  <a:schemeClr val="accent4">
                    <a:lumMod val="50000"/>
                  </a:schemeClr>
                </a:solidFill>
              </a:rPr>
              <a:t>- oceněn Perretovou cenou: za architektonicky zajímavou stavbu</a:t>
            </a:r>
            <a:endParaRPr lang="cs-CZ" sz="3200" b="1" dirty="0">
              <a:solidFill>
                <a:schemeClr val="accent4">
                  <a:lumMod val="50000"/>
                </a:schemeClr>
              </a:solidFill>
            </a:endParaRPr>
          </a:p>
        </p:txBody>
      </p:sp>
      <p:pic>
        <p:nvPicPr>
          <p:cNvPr id="11266" name="Picture 2" descr="https://upload.wikimedia.org/wikipedia/commons/thumb/5/52/Je%C5%A1t%C4%9Bd.jpg/640px-Je%C5%A1t%C4%9Bd.jpg"/>
          <p:cNvPicPr>
            <a:picLocks noChangeAspect="1" noChangeArrowheads="1"/>
          </p:cNvPicPr>
          <p:nvPr/>
        </p:nvPicPr>
        <p:blipFill>
          <a:blip r:embed="rId2"/>
          <a:srcRect/>
          <a:stretch>
            <a:fillRect/>
          </a:stretch>
        </p:blipFill>
        <p:spPr bwMode="auto">
          <a:xfrm>
            <a:off x="571472" y="1428736"/>
            <a:ext cx="3571900" cy="477994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délník 2"/>
          <p:cNvSpPr/>
          <p:nvPr/>
        </p:nvSpPr>
        <p:spPr>
          <a:xfrm>
            <a:off x="357158" y="357166"/>
            <a:ext cx="4184415" cy="1015663"/>
          </a:xfrm>
          <a:prstGeom prst="rect">
            <a:avLst/>
          </a:prstGeom>
          <a:noFill/>
        </p:spPr>
        <p:txBody>
          <a:bodyPr wrap="none" lIns="91440" tIns="45720" rIns="91440" bIns="45720">
            <a:spAutoFit/>
          </a:bodyPr>
          <a:lstStyle/>
          <a:p>
            <a:pPr algn="ctr"/>
            <a:r>
              <a:rPr lang="cs-CZ" sz="60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h</a:t>
            </a:r>
            <a:r>
              <a:rPr lang="cs-CZ" sz="60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rad</a:t>
            </a: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 </a:t>
            </a:r>
            <a:r>
              <a:rPr lang="cs-CZ" sz="60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Bezděz </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5" name="TextovéPole 4"/>
          <p:cNvSpPr txBox="1"/>
          <p:nvPr/>
        </p:nvSpPr>
        <p:spPr>
          <a:xfrm>
            <a:off x="6656631" y="2571744"/>
            <a:ext cx="2487369" cy="2062103"/>
          </a:xfrm>
          <a:prstGeom prst="rect">
            <a:avLst/>
          </a:prstGeom>
          <a:noFill/>
        </p:spPr>
        <p:txBody>
          <a:bodyPr wrap="square" rtlCol="0">
            <a:spAutoFit/>
          </a:bodyPr>
          <a:lstStyle/>
          <a:p>
            <a:pPr algn="ctr"/>
            <a:r>
              <a:rPr lang="cs-CZ" sz="3200" b="1" dirty="0" smtClean="0">
                <a:solidFill>
                  <a:schemeClr val="accent5">
                    <a:lumMod val="50000"/>
                  </a:schemeClr>
                </a:solidFill>
              </a:rPr>
              <a:t>- gotický hrad </a:t>
            </a:r>
          </a:p>
          <a:p>
            <a:pPr algn="ctr">
              <a:buFontTx/>
              <a:buChar char="-"/>
            </a:pPr>
            <a:r>
              <a:rPr lang="cs-CZ" sz="3200" b="1" dirty="0" smtClean="0">
                <a:solidFill>
                  <a:schemeClr val="accent5">
                    <a:lumMod val="50000"/>
                  </a:schemeClr>
                </a:solidFill>
              </a:rPr>
              <a:t> postaven Přemyslem OtakaremII.</a:t>
            </a:r>
          </a:p>
        </p:txBody>
      </p:sp>
      <p:pic>
        <p:nvPicPr>
          <p:cNvPr id="10242" name="Picture 2" descr="https://upload.wikimedia.org/wikipedia/commons/thumb/8/8d/Bezdez_0.jpg/1280px-Bezdez_0.jpg"/>
          <p:cNvPicPr>
            <a:picLocks noChangeAspect="1" noChangeArrowheads="1"/>
          </p:cNvPicPr>
          <p:nvPr/>
        </p:nvPicPr>
        <p:blipFill>
          <a:blip r:embed="rId2"/>
          <a:srcRect/>
          <a:stretch>
            <a:fillRect/>
          </a:stretch>
        </p:blipFill>
        <p:spPr bwMode="auto">
          <a:xfrm>
            <a:off x="142844" y="1571612"/>
            <a:ext cx="6444482" cy="427988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0" y="285728"/>
            <a:ext cx="9144000" cy="4031873"/>
          </a:xfrm>
          <a:prstGeom prst="rect">
            <a:avLst/>
          </a:prstGeom>
          <a:noFill/>
        </p:spPr>
        <p:txBody>
          <a:bodyPr wrap="square" rtlCol="0">
            <a:spAutoFit/>
          </a:bodyPr>
          <a:lstStyle/>
          <a:p>
            <a:pPr algn="ctr"/>
            <a:r>
              <a:rPr lang="cs-CZ" sz="3200" b="1" dirty="0" smtClean="0">
                <a:solidFill>
                  <a:schemeClr val="accent4">
                    <a:lumMod val="50000"/>
                  </a:schemeClr>
                </a:solidFill>
              </a:rPr>
              <a:t>dominují dvě věže: </a:t>
            </a:r>
          </a:p>
          <a:p>
            <a:r>
              <a:rPr lang="cs-CZ" sz="3200" b="1" i="1" u="sng" dirty="0" smtClean="0">
                <a:solidFill>
                  <a:schemeClr val="accent4">
                    <a:lumMod val="50000"/>
                  </a:schemeClr>
                </a:solidFill>
              </a:rPr>
              <a:t>první Velká věž</a:t>
            </a:r>
            <a:r>
              <a:rPr lang="cs-CZ" sz="3200" b="1" dirty="0" smtClean="0">
                <a:solidFill>
                  <a:schemeClr val="accent4">
                    <a:lumMod val="50000"/>
                  </a:schemeClr>
                </a:solidFill>
              </a:rPr>
              <a:t> -vysoká 40 metrů se zdmi tlustými 5 metrů</a:t>
            </a:r>
          </a:p>
          <a:p>
            <a:pPr algn="ctr"/>
            <a:r>
              <a:rPr lang="cs-CZ" sz="3200" b="1" dirty="0" smtClean="0">
                <a:solidFill>
                  <a:schemeClr val="accent4">
                    <a:lumMod val="50000"/>
                  </a:schemeClr>
                </a:solidFill>
              </a:rPr>
              <a:t>                                 </a:t>
            </a:r>
          </a:p>
          <a:p>
            <a:pPr algn="just"/>
            <a:r>
              <a:rPr lang="cs-CZ" sz="3200" b="1" i="1" u="sng" dirty="0" smtClean="0">
                <a:solidFill>
                  <a:schemeClr val="accent4">
                    <a:lumMod val="50000"/>
                  </a:schemeClr>
                </a:solidFill>
              </a:rPr>
              <a:t>nižší Čertova věž</a:t>
            </a:r>
            <a:r>
              <a:rPr lang="cs-CZ" sz="3200" b="1" dirty="0" smtClean="0">
                <a:solidFill>
                  <a:schemeClr val="accent4">
                    <a:lumMod val="50000"/>
                  </a:schemeClr>
                </a:solidFill>
              </a:rPr>
              <a:t> - chránící prostor třetí brány -zde prý kdysi sídlilo několik čertů, kteří se v různých zvířecích podobách zjevovali na cimbuří věže a děsili hradní posádku</a:t>
            </a:r>
            <a:endParaRPr lang="cs-CZ" sz="3200" b="1" dirty="0">
              <a:solidFill>
                <a:schemeClr val="accent4">
                  <a:lumMod val="50000"/>
                </a:schemeClr>
              </a:solidFill>
            </a:endParaRPr>
          </a:p>
        </p:txBody>
      </p:sp>
      <p:pic>
        <p:nvPicPr>
          <p:cNvPr id="2050" name="Picture 2" descr="http://im.foto.mapy.cz/pub/big/000/018/00001810d_ad9ab8"/>
          <p:cNvPicPr>
            <a:picLocks noChangeAspect="1" noChangeArrowheads="1"/>
          </p:cNvPicPr>
          <p:nvPr/>
        </p:nvPicPr>
        <p:blipFill>
          <a:blip r:embed="rId2"/>
          <a:srcRect/>
          <a:stretch>
            <a:fillRect/>
          </a:stretch>
        </p:blipFill>
        <p:spPr bwMode="auto">
          <a:xfrm>
            <a:off x="3428992" y="4000504"/>
            <a:ext cx="2500330" cy="2714611"/>
          </a:xfrm>
          <a:prstGeom prst="roundRect">
            <a:avLst>
              <a:gd name="adj" fmla="val 16667"/>
            </a:avLst>
          </a:prstGeom>
          <a:ln>
            <a:noFill/>
          </a:ln>
          <a:effectLst>
            <a:glow rad="228600">
              <a:schemeClr val="accent3">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TextovéPole 3"/>
          <p:cNvSpPr txBox="1"/>
          <p:nvPr/>
        </p:nvSpPr>
        <p:spPr>
          <a:xfrm>
            <a:off x="6215074" y="5286388"/>
            <a:ext cx="2153282" cy="584775"/>
          </a:xfrm>
          <a:prstGeom prst="rect">
            <a:avLst/>
          </a:prstGeom>
          <a:noFill/>
        </p:spPr>
        <p:txBody>
          <a:bodyPr wrap="none" rtlCol="0">
            <a:spAutoFit/>
          </a:bodyPr>
          <a:lstStyle/>
          <a:p>
            <a:r>
              <a:rPr lang="cs-CZ" sz="3200" b="1" dirty="0" smtClean="0">
                <a:solidFill>
                  <a:schemeClr val="accent4">
                    <a:lumMod val="50000"/>
                  </a:schemeClr>
                </a:solidFill>
              </a:rPr>
              <a:t>Čertova věž</a:t>
            </a:r>
            <a:endParaRPr lang="cs-CZ" sz="3200" b="1" dirty="0">
              <a:solidFill>
                <a:schemeClr val="accent4">
                  <a:lumMod val="50000"/>
                </a:schemeClr>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délník 4"/>
          <p:cNvSpPr/>
          <p:nvPr/>
        </p:nvSpPr>
        <p:spPr>
          <a:xfrm>
            <a:off x="0" y="785794"/>
            <a:ext cx="9144000" cy="5262979"/>
          </a:xfrm>
          <a:prstGeom prst="rect">
            <a:avLst/>
          </a:prstGeom>
        </p:spPr>
        <p:style>
          <a:lnRef idx="1">
            <a:schemeClr val="dk1"/>
          </a:lnRef>
          <a:fillRef idx="2">
            <a:schemeClr val="dk1"/>
          </a:fillRef>
          <a:effectRef idx="1">
            <a:schemeClr val="dk1"/>
          </a:effectRef>
          <a:fontRef idx="minor">
            <a:schemeClr val="dk1"/>
          </a:fontRef>
        </p:style>
        <p:txBody>
          <a:bodyPr wrap="square">
            <a:spAutoFit/>
          </a:bodyPr>
          <a:lstStyle/>
          <a:p>
            <a:pPr algn="ctr"/>
            <a:r>
              <a:rPr lang="cs-CZ" sz="2400" b="1" dirty="0" smtClean="0">
                <a:solidFill>
                  <a:schemeClr val="accent4">
                    <a:lumMod val="50000"/>
                  </a:schemeClr>
                </a:solidFill>
              </a:rPr>
              <a:t>Od hradu k Ještědu se táhne dlouhá čedičová zeď, nazvaná Čertova. Její vznik je dodnes záhadou. Převládá mínění, že je to láva vylitá ze sopky. Její vznik opět vysvětluje pověst. Před lety se usídlili v tomto místě tři čerti. Jednou k nim přijel jezdec na bílém koni a otázal se jich: „Který z vás tří je nejrychlejší? Rád bych s ním uzavřel sázku.“</a:t>
            </a:r>
          </a:p>
          <a:p>
            <a:pPr algn="ctr"/>
            <a:r>
              <a:rPr lang="cs-CZ" sz="2400" b="1" dirty="0" smtClean="0">
                <a:solidFill>
                  <a:schemeClr val="accent4">
                    <a:lumMod val="50000"/>
                  </a:schemeClr>
                </a:solidFill>
              </a:rPr>
              <a:t>„Já jsem nejrychlejší,“ řekl první čert. „Vystřel šíp a já jej v běhu chytím.“ „To mi nestačí,“ odpověděl jezdec. I přihlásil se druhý čert: „Jeď a já stačím dláždit kamením všechny stopy, které tvůj kůň zanechá v zemi.“ Ani s tím se jezdec nespokojil. Tu se přihlásil čert třetí: „Já jsem rychlý jako tvoje myšlenka. Na co si pomyslíš, všechno ti stačím udělat.“ „Přijímám sázku,“ řekl jezdec. „Chci mít postavenou zeď, která bude obíhat toto místo ve velikém kruhu. Běž a stav kudy chci, aby vedla! Nedohoním–li tě dřív, než kohout zazpívá, vyhraješ.“</a:t>
            </a:r>
          </a:p>
          <a:p>
            <a:pPr algn="ctr"/>
            <a:endParaRPr lang="cs-CZ" sz="2400" b="1" dirty="0">
              <a:solidFill>
                <a:srgbClr val="FF0000"/>
              </a:solidFill>
            </a:endParaRPr>
          </a:p>
        </p:txBody>
      </p:sp>
      <p:sp>
        <p:nvSpPr>
          <p:cNvPr id="6" name="TextovéPole 5"/>
          <p:cNvSpPr txBox="1"/>
          <p:nvPr/>
        </p:nvSpPr>
        <p:spPr>
          <a:xfrm>
            <a:off x="2000232" y="214290"/>
            <a:ext cx="5635132" cy="523220"/>
          </a:xfrm>
          <a:prstGeom prst="rect">
            <a:avLst/>
          </a:prstGeom>
          <a:noFill/>
        </p:spPr>
        <p:txBody>
          <a:bodyPr wrap="none" rtlCol="0">
            <a:spAutoFit/>
          </a:bodyPr>
          <a:lstStyle/>
          <a:p>
            <a:r>
              <a:rPr lang="cs-CZ" sz="2800" b="1" i="1" dirty="0" smtClean="0">
                <a:solidFill>
                  <a:schemeClr val="accent4">
                    <a:lumMod val="50000"/>
                  </a:schemeClr>
                </a:solidFill>
              </a:rPr>
              <a:t>Pověst o čertově stěně – hrad Bezděz</a:t>
            </a:r>
            <a:endParaRPr lang="cs-CZ" sz="2800" b="1" i="1" dirty="0">
              <a:solidFill>
                <a:schemeClr val="accent4">
                  <a:lumMod val="50000"/>
                </a:schemeClr>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214282" y="285728"/>
            <a:ext cx="8715404" cy="6370975"/>
          </a:xfrm>
          <a:prstGeom prst="rect">
            <a:avLst/>
          </a:prstGeom>
        </p:spPr>
        <p:style>
          <a:lnRef idx="1">
            <a:schemeClr val="dk1"/>
          </a:lnRef>
          <a:fillRef idx="2">
            <a:schemeClr val="dk1"/>
          </a:fillRef>
          <a:effectRef idx="1">
            <a:schemeClr val="dk1"/>
          </a:effectRef>
          <a:fontRef idx="minor">
            <a:schemeClr val="dk1"/>
          </a:fontRef>
        </p:style>
        <p:txBody>
          <a:bodyPr wrap="square">
            <a:spAutoFit/>
          </a:bodyPr>
          <a:lstStyle/>
          <a:p>
            <a:pPr algn="ctr"/>
            <a:r>
              <a:rPr lang="cs-CZ" sz="2400" b="1" dirty="0" smtClean="0">
                <a:solidFill>
                  <a:schemeClr val="accent4">
                    <a:lumMod val="50000"/>
                  </a:schemeClr>
                </a:solidFill>
              </a:rPr>
              <a:t>Pomyslil si jezdec, kterými osadami má zeď vést, a čert v tu chvíli měl zeď hotovou. I jede jezdec, co jen jeho koni síly stačí, jako vichr se žene úvalem i strání a čert stále před ním běží, ze záňadří bere kameny a skládá je v dlouhou zeď. </a:t>
            </a:r>
          </a:p>
          <a:p>
            <a:pPr algn="ctr"/>
            <a:r>
              <a:rPr lang="cs-CZ" sz="2400" b="1" dirty="0" smtClean="0">
                <a:solidFill>
                  <a:schemeClr val="accent4">
                    <a:lumMod val="50000"/>
                  </a:schemeClr>
                </a:solidFill>
              </a:rPr>
              <a:t>Až teprve, když se blížili k místu, odkud začali závodit, dohnal jezdec znaveného čerta. Však tu již první paprsek slunce padl na vrcholky hor – a vzápětí se ve vsi ozvalo kohoutí zakokrhání. Čert odhodil zástěru, v níž měl kamení, z kamení se navršila hora. Sázku prohrál, jeho dílo tu však zůstalo.</a:t>
            </a:r>
          </a:p>
          <a:p>
            <a:pPr algn="ctr"/>
            <a:r>
              <a:rPr lang="cs-CZ" sz="2400" b="1" dirty="0" smtClean="0">
                <a:solidFill>
                  <a:schemeClr val="accent4">
                    <a:lumMod val="50000"/>
                  </a:schemeClr>
                </a:solidFill>
              </a:rPr>
              <a:t>Aby se páni hradu ochránili od této nezvané rohaté chasy, postavili si v hradě kapli svatého Michala, archanděla, který proslul statečností v boji s ďábly. Čerti se však usídlili ve věži u třetí hradní brány a tropili vždy hluk, kdykoliv měl kněz v hradní kapli bohoslužby. Působilo jim potěšení, jestliže lidem naháněli strach, a proto se rádi měnili v rozmanitá zvířata – černé kohouty a kozly. Zjevovali se také na cimbuří věže a děsili hradní posádku. Dnes je hrad neobydlen, takže je od všech rohatců pokoj.</a:t>
            </a:r>
            <a:endParaRPr lang="cs-CZ" sz="2400" b="1" dirty="0">
              <a:solidFill>
                <a:schemeClr val="accent4">
                  <a:lumMod val="50000"/>
                </a:schemeClr>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2071670" y="142852"/>
            <a:ext cx="4426789" cy="923330"/>
          </a:xfrm>
          <a:prstGeom prst="rect">
            <a:avLst/>
          </a:prstGeom>
          <a:noFill/>
        </p:spPr>
        <p:txBody>
          <a:bodyPr wrap="none" lIns="91440" tIns="45720" rIns="91440" bIns="45720">
            <a:spAutoFit/>
          </a:bodyPr>
          <a:lstStyle/>
          <a:p>
            <a:pPr algn="ctr"/>
            <a:r>
              <a:rPr lang="cs-CZ" sz="54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z</a:t>
            </a: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ámek Sychrov</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4" name="TextovéPole 3"/>
          <p:cNvSpPr txBox="1"/>
          <p:nvPr/>
        </p:nvSpPr>
        <p:spPr>
          <a:xfrm>
            <a:off x="142844" y="1000108"/>
            <a:ext cx="8295989" cy="1815882"/>
          </a:xfrm>
          <a:prstGeom prst="rect">
            <a:avLst/>
          </a:prstGeom>
          <a:noFill/>
        </p:spPr>
        <p:txBody>
          <a:bodyPr wrap="none" rtlCol="0">
            <a:spAutoFit/>
          </a:bodyPr>
          <a:lstStyle/>
          <a:p>
            <a:pPr algn="ctr"/>
            <a:r>
              <a:rPr lang="cs-CZ" sz="2800" b="1" u="sng" dirty="0" smtClean="0">
                <a:solidFill>
                  <a:schemeClr val="accent4">
                    <a:lumMod val="50000"/>
                  </a:schemeClr>
                </a:solidFill>
              </a:rPr>
              <a:t> historie:</a:t>
            </a:r>
            <a:r>
              <a:rPr lang="cs-CZ" sz="2800" b="1" dirty="0" smtClean="0">
                <a:solidFill>
                  <a:schemeClr val="accent4">
                    <a:lumMod val="50000"/>
                  </a:schemeClr>
                </a:solidFill>
              </a:rPr>
              <a:t>  tvrz 15.stol. – pánský kamenný dům 16.stol.</a:t>
            </a:r>
          </a:p>
          <a:p>
            <a:pPr algn="ctr"/>
            <a:r>
              <a:rPr lang="cs-CZ" sz="2800" b="1" dirty="0" smtClean="0">
                <a:solidFill>
                  <a:schemeClr val="accent4">
                    <a:lumMod val="50000"/>
                  </a:schemeClr>
                </a:solidFill>
              </a:rPr>
              <a:t> – barokní zámek 17.stol. </a:t>
            </a:r>
          </a:p>
          <a:p>
            <a:pPr algn="ctr"/>
            <a:r>
              <a:rPr lang="cs-CZ" sz="2800" b="1" dirty="0" smtClean="0">
                <a:solidFill>
                  <a:schemeClr val="accent4">
                    <a:lumMod val="50000"/>
                  </a:schemeClr>
                </a:solidFill>
              </a:rPr>
              <a:t>– velká přestavba v romantický</a:t>
            </a:r>
          </a:p>
          <a:p>
            <a:pPr algn="ctr"/>
            <a:r>
              <a:rPr lang="cs-CZ" sz="2800" b="1" dirty="0" smtClean="0">
                <a:solidFill>
                  <a:schemeClr val="accent4">
                    <a:lumMod val="50000"/>
                  </a:schemeClr>
                </a:solidFill>
              </a:rPr>
              <a:t> novogotický zámek 18.stol. – největší rozkvět</a:t>
            </a:r>
            <a:endParaRPr lang="cs-CZ" sz="2800" b="1" dirty="0">
              <a:solidFill>
                <a:schemeClr val="accent4">
                  <a:lumMod val="50000"/>
                </a:schemeClr>
              </a:solidFill>
            </a:endParaRPr>
          </a:p>
        </p:txBody>
      </p:sp>
      <p:pic>
        <p:nvPicPr>
          <p:cNvPr id="6146" name="Picture 2" descr="https://upload.wikimedia.org/wikipedia/commons/thumb/b/b1/Sychrov_Castle_%283%29.jpg/1280px-Sychrov_Castle_%283%29.jpg"/>
          <p:cNvPicPr>
            <a:picLocks noChangeAspect="1" noChangeArrowheads="1"/>
          </p:cNvPicPr>
          <p:nvPr/>
        </p:nvPicPr>
        <p:blipFill>
          <a:blip r:embed="rId2"/>
          <a:srcRect/>
          <a:stretch>
            <a:fillRect/>
          </a:stretch>
        </p:blipFill>
        <p:spPr bwMode="auto">
          <a:xfrm>
            <a:off x="1714480" y="2857496"/>
            <a:ext cx="5767623" cy="384343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2000232" y="428604"/>
            <a:ext cx="4569777" cy="923330"/>
          </a:xfrm>
          <a:prstGeom prst="rect">
            <a:avLst/>
          </a:prstGeom>
          <a:noFill/>
        </p:spPr>
        <p:txBody>
          <a:bodyPr wrap="none" lIns="91440" tIns="45720" rIns="91440" bIns="45720">
            <a:spAutoFit/>
          </a:bodyPr>
          <a:lstStyle/>
          <a:p>
            <a:pPr algn="ctr"/>
            <a:r>
              <a:rPr lang="cs-CZ" sz="54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z</a:t>
            </a: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ámek Frýdlant</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4" name="TextovéPole 3"/>
          <p:cNvSpPr txBox="1"/>
          <p:nvPr/>
        </p:nvSpPr>
        <p:spPr>
          <a:xfrm>
            <a:off x="6143636" y="2928934"/>
            <a:ext cx="3000364" cy="2554545"/>
          </a:xfrm>
          <a:prstGeom prst="rect">
            <a:avLst/>
          </a:prstGeom>
          <a:noFill/>
        </p:spPr>
        <p:txBody>
          <a:bodyPr wrap="square" rtlCol="0">
            <a:spAutoFit/>
          </a:bodyPr>
          <a:lstStyle/>
          <a:p>
            <a:pPr algn="ctr"/>
            <a:r>
              <a:rPr lang="cs-CZ" sz="3200" b="1" dirty="0" smtClean="0">
                <a:solidFill>
                  <a:schemeClr val="accent4">
                    <a:lumMod val="50000"/>
                  </a:schemeClr>
                </a:solidFill>
              </a:rPr>
              <a:t>-renesanční zámek</a:t>
            </a:r>
          </a:p>
          <a:p>
            <a:pPr algn="ctr"/>
            <a:r>
              <a:rPr lang="cs-CZ" sz="3200" b="1" dirty="0" smtClean="0">
                <a:solidFill>
                  <a:schemeClr val="accent4">
                    <a:lumMod val="50000"/>
                  </a:schemeClr>
                </a:solidFill>
              </a:rPr>
              <a:t>- velká sbírka husitských zbraní</a:t>
            </a:r>
            <a:endParaRPr lang="cs-CZ" sz="3200" b="1" dirty="0">
              <a:solidFill>
                <a:schemeClr val="accent4">
                  <a:lumMod val="50000"/>
                </a:schemeClr>
              </a:solidFill>
            </a:endParaRPr>
          </a:p>
        </p:txBody>
      </p:sp>
      <p:pic>
        <p:nvPicPr>
          <p:cNvPr id="5122" name="Picture 2" descr="https://upload.wikimedia.org/wikipedia/commons/thumb/5/5d/Fr%C3%BDdlant_Castle.jpg/1280px-Fr%C3%BDdlant_Castle.jpg"/>
          <p:cNvPicPr>
            <a:picLocks noChangeAspect="1" noChangeArrowheads="1"/>
          </p:cNvPicPr>
          <p:nvPr/>
        </p:nvPicPr>
        <p:blipFill>
          <a:blip r:embed="rId2"/>
          <a:srcRect/>
          <a:stretch>
            <a:fillRect/>
          </a:stretch>
        </p:blipFill>
        <p:spPr bwMode="auto">
          <a:xfrm>
            <a:off x="214282" y="1428736"/>
            <a:ext cx="6268447" cy="471488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2428860" y="214290"/>
            <a:ext cx="3802644" cy="923330"/>
          </a:xfrm>
          <a:prstGeom prst="rect">
            <a:avLst/>
          </a:prstGeom>
          <a:noFill/>
        </p:spPr>
        <p:txBody>
          <a:bodyPr wrap="none" lIns="91440" tIns="45720" rIns="91440" bIns="45720">
            <a:spAutoFit/>
          </a:bodyPr>
          <a:lstStyle/>
          <a:p>
            <a:pPr algn="ctr"/>
            <a:r>
              <a:rPr lang="cs-CZ"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Panská skála</a:t>
            </a:r>
            <a:endParaRPr lang="cs-CZ"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4" name="TextovéPole 3"/>
          <p:cNvSpPr txBox="1"/>
          <p:nvPr/>
        </p:nvSpPr>
        <p:spPr>
          <a:xfrm>
            <a:off x="714348" y="1071546"/>
            <a:ext cx="6585713" cy="2062103"/>
          </a:xfrm>
          <a:prstGeom prst="rect">
            <a:avLst/>
          </a:prstGeom>
          <a:noFill/>
        </p:spPr>
        <p:txBody>
          <a:bodyPr wrap="none" rtlCol="0">
            <a:spAutoFit/>
          </a:bodyPr>
          <a:lstStyle/>
          <a:p>
            <a:pPr algn="ctr">
              <a:buFontTx/>
              <a:buChar char="-"/>
            </a:pPr>
            <a:r>
              <a:rPr lang="cs-CZ" sz="3200" b="1" dirty="0" smtClean="0">
                <a:solidFill>
                  <a:schemeClr val="accent4">
                    <a:lumMod val="50000"/>
                  </a:schemeClr>
                </a:solidFill>
              </a:rPr>
              <a:t>čedičová skála – tzv.varhany</a:t>
            </a:r>
          </a:p>
          <a:p>
            <a:pPr algn="ctr">
              <a:buFontTx/>
              <a:buChar char="-"/>
            </a:pPr>
            <a:r>
              <a:rPr lang="cs-CZ" sz="3200" b="1" dirty="0" smtClean="0">
                <a:solidFill>
                  <a:schemeClr val="accent4">
                    <a:lumMod val="50000"/>
                  </a:schemeClr>
                </a:solidFill>
              </a:rPr>
              <a:t>patří mezi CHKO</a:t>
            </a:r>
          </a:p>
          <a:p>
            <a:pPr algn="ctr">
              <a:buFontTx/>
              <a:buChar char="-"/>
            </a:pPr>
            <a:r>
              <a:rPr lang="cs-CZ" sz="3200" b="1" dirty="0" smtClean="0">
                <a:solidFill>
                  <a:schemeClr val="accent4">
                    <a:lumMod val="50000"/>
                  </a:schemeClr>
                </a:solidFill>
              </a:rPr>
              <a:t> skála se objevila ve filmové pohádce</a:t>
            </a:r>
          </a:p>
          <a:p>
            <a:pPr algn="ctr">
              <a:buFontTx/>
              <a:buChar char="-"/>
            </a:pPr>
            <a:r>
              <a:rPr lang="cs-CZ" sz="3200" b="1" dirty="0" smtClean="0">
                <a:solidFill>
                  <a:schemeClr val="accent4">
                    <a:lumMod val="50000"/>
                  </a:schemeClr>
                </a:solidFill>
              </a:rPr>
              <a:t> Pyšná princezna</a:t>
            </a:r>
            <a:endParaRPr lang="cs-CZ" sz="3200" b="1" dirty="0">
              <a:solidFill>
                <a:schemeClr val="accent4">
                  <a:lumMod val="50000"/>
                </a:schemeClr>
              </a:solidFill>
            </a:endParaRPr>
          </a:p>
        </p:txBody>
      </p:sp>
      <p:pic>
        <p:nvPicPr>
          <p:cNvPr id="4098" name="Picture 2" descr="https://upload.wikimedia.org/wikipedia/commons/thumb/d/dd/Pansk%C3%A1_sk%C3%A1la%286%29_edit.jpg/1280px-Pansk%C3%A1_sk%C3%A1la%286%29_edit.jpg"/>
          <p:cNvPicPr>
            <a:picLocks noChangeAspect="1" noChangeArrowheads="1"/>
          </p:cNvPicPr>
          <p:nvPr/>
        </p:nvPicPr>
        <p:blipFill>
          <a:blip r:embed="rId2"/>
          <a:srcRect/>
          <a:stretch>
            <a:fillRect/>
          </a:stretch>
        </p:blipFill>
        <p:spPr bwMode="auto">
          <a:xfrm>
            <a:off x="2000232" y="3157560"/>
            <a:ext cx="5267282" cy="351002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3257025" y="285728"/>
            <a:ext cx="2629951" cy="523220"/>
          </a:xfrm>
          <a:prstGeom prst="rect">
            <a:avLst/>
          </a:prstGeom>
          <a:noFill/>
        </p:spPr>
        <p:txBody>
          <a:bodyPr wrap="none" rtlCol="0">
            <a:spAutoFit/>
          </a:bodyPr>
          <a:lstStyle/>
          <a:p>
            <a:r>
              <a:rPr lang="cs-CZ" sz="2800" b="1" dirty="0" smtClean="0">
                <a:solidFill>
                  <a:srgbClr val="FFFFFF"/>
                </a:solidFill>
              </a:rPr>
              <a:t>Opakování učiva</a:t>
            </a:r>
          </a:p>
        </p:txBody>
      </p:sp>
      <p:sp>
        <p:nvSpPr>
          <p:cNvPr id="5" name="TextovéPole 4"/>
          <p:cNvSpPr txBox="1"/>
          <p:nvPr/>
        </p:nvSpPr>
        <p:spPr>
          <a:xfrm>
            <a:off x="571472" y="1142984"/>
            <a:ext cx="8596264" cy="5139869"/>
          </a:xfrm>
          <a:prstGeom prst="rect">
            <a:avLst/>
          </a:prstGeom>
          <a:noFill/>
        </p:spPr>
        <p:txBody>
          <a:bodyPr wrap="none" rtlCol="0">
            <a:spAutoFit/>
          </a:bodyPr>
          <a:lstStyle/>
          <a:p>
            <a:r>
              <a:rPr lang="cs-CZ" sz="2800" dirty="0" smtClean="0">
                <a:solidFill>
                  <a:srgbClr val="FFFFFF"/>
                </a:solidFill>
              </a:rPr>
              <a:t>Přesmyčky: najdi v přesmyčce památku Libereckého kraje:</a:t>
            </a:r>
          </a:p>
          <a:p>
            <a:pPr marL="342900" indent="-342900" algn="ctr">
              <a:buAutoNum type="arabicPeriod"/>
            </a:pPr>
            <a:r>
              <a:rPr lang="cs-CZ" sz="4400" dirty="0" smtClean="0">
                <a:solidFill>
                  <a:srgbClr val="FFFFFF"/>
                </a:solidFill>
              </a:rPr>
              <a:t>TĚJEŠD</a:t>
            </a:r>
          </a:p>
          <a:p>
            <a:pPr marL="342900" indent="-342900" algn="ctr">
              <a:buAutoNum type="arabicPeriod"/>
            </a:pPr>
            <a:r>
              <a:rPr lang="cs-CZ" sz="4400" dirty="0" smtClean="0">
                <a:solidFill>
                  <a:srgbClr val="FFFFFF"/>
                </a:solidFill>
              </a:rPr>
              <a:t> DĚBEZZ</a:t>
            </a:r>
          </a:p>
          <a:p>
            <a:pPr marL="342900" indent="-342900" algn="ctr">
              <a:buAutoNum type="arabicPeriod"/>
            </a:pPr>
            <a:r>
              <a:rPr lang="cs-CZ" sz="4400" dirty="0" smtClean="0">
                <a:solidFill>
                  <a:srgbClr val="FFFFFF"/>
                </a:solidFill>
              </a:rPr>
              <a:t> RVCHOSY</a:t>
            </a:r>
          </a:p>
          <a:p>
            <a:pPr marL="342900" indent="-342900" algn="ctr">
              <a:buAutoNum type="arabicPeriod"/>
            </a:pPr>
            <a:r>
              <a:rPr lang="cs-CZ" sz="4400" dirty="0" smtClean="0">
                <a:solidFill>
                  <a:srgbClr val="FFFFFF"/>
                </a:solidFill>
              </a:rPr>
              <a:t> RÝNTFLAD</a:t>
            </a:r>
          </a:p>
          <a:p>
            <a:pPr marL="342900" indent="-342900" algn="ctr">
              <a:buAutoNum type="arabicPeriod"/>
            </a:pPr>
            <a:r>
              <a:rPr lang="cs-CZ" sz="4400" dirty="0" smtClean="0">
                <a:solidFill>
                  <a:srgbClr val="FFFFFF"/>
                </a:solidFill>
              </a:rPr>
              <a:t> SKÁÁPN   ÁALSK</a:t>
            </a:r>
          </a:p>
          <a:p>
            <a:pPr marL="342900" indent="-342900" algn="ctr">
              <a:buAutoNum type="arabicPeriod"/>
            </a:pPr>
            <a:r>
              <a:rPr lang="cs-CZ" sz="4400" dirty="0" smtClean="0">
                <a:solidFill>
                  <a:srgbClr val="FFFFFF"/>
                </a:solidFill>
              </a:rPr>
              <a:t> CHOMÁVO  JZEERO</a:t>
            </a:r>
          </a:p>
          <a:p>
            <a:pPr marL="342900" indent="-342900">
              <a:buAutoNum type="arabicPeriod"/>
            </a:pPr>
            <a:endParaRPr lang="cs-CZ" dirty="0" smtClean="0">
              <a:solidFill>
                <a:srgbClr val="FFFFFF"/>
              </a:solidFill>
            </a:endParaRPr>
          </a:p>
          <a:p>
            <a:endParaRPr lang="cs-CZ" dirty="0" smtClean="0">
              <a:solidFill>
                <a:srgbClr val="FFFFFF"/>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1357290" y="500042"/>
            <a:ext cx="2629502" cy="584775"/>
          </a:xfrm>
          <a:prstGeom prst="rect">
            <a:avLst/>
          </a:prstGeom>
          <a:noFill/>
        </p:spPr>
        <p:txBody>
          <a:bodyPr wrap="none" rtlCol="0">
            <a:spAutoFit/>
          </a:bodyPr>
          <a:lstStyle/>
          <a:p>
            <a:r>
              <a:rPr lang="cs-CZ" sz="3200" dirty="0" smtClean="0">
                <a:solidFill>
                  <a:srgbClr val="C00000"/>
                </a:solidFill>
              </a:rPr>
              <a:t>Správné řešení</a:t>
            </a:r>
            <a:endParaRPr lang="cs-CZ" sz="3200" dirty="0">
              <a:solidFill>
                <a:srgbClr val="C00000"/>
              </a:solidFill>
            </a:endParaRPr>
          </a:p>
        </p:txBody>
      </p:sp>
      <p:sp>
        <p:nvSpPr>
          <p:cNvPr id="5" name="Obdélník 4"/>
          <p:cNvSpPr/>
          <p:nvPr/>
        </p:nvSpPr>
        <p:spPr>
          <a:xfrm>
            <a:off x="214282" y="1357298"/>
            <a:ext cx="8286808" cy="3046988"/>
          </a:xfrm>
          <a:prstGeom prst="rect">
            <a:avLst/>
          </a:prstGeom>
        </p:spPr>
        <p:txBody>
          <a:bodyPr wrap="square">
            <a:spAutoFit/>
          </a:bodyPr>
          <a:lstStyle/>
          <a:p>
            <a:pPr marL="342900" indent="-342900" algn="ctr">
              <a:buAutoNum type="arabicPeriod"/>
            </a:pPr>
            <a:r>
              <a:rPr lang="cs-CZ" sz="3200" dirty="0" smtClean="0">
                <a:solidFill>
                  <a:srgbClr val="FFFFFF"/>
                </a:solidFill>
              </a:rPr>
              <a:t>TĚJEŠD   </a:t>
            </a:r>
            <a:r>
              <a:rPr lang="cs-CZ" sz="3200" dirty="0" smtClean="0">
                <a:solidFill>
                  <a:srgbClr val="C00000"/>
                </a:solidFill>
              </a:rPr>
              <a:t>  - JEŠTĚD</a:t>
            </a:r>
            <a:endParaRPr lang="cs-CZ" sz="3200" dirty="0" smtClean="0">
              <a:solidFill>
                <a:srgbClr val="FFFFFF"/>
              </a:solidFill>
            </a:endParaRPr>
          </a:p>
          <a:p>
            <a:pPr marL="342900" indent="-342900" algn="ctr">
              <a:buAutoNum type="arabicPeriod"/>
            </a:pPr>
            <a:r>
              <a:rPr lang="cs-CZ" sz="3200" dirty="0" smtClean="0">
                <a:solidFill>
                  <a:srgbClr val="FFFFFF"/>
                </a:solidFill>
              </a:rPr>
              <a:t> DĚBEZZ    </a:t>
            </a:r>
            <a:r>
              <a:rPr lang="cs-CZ" sz="3200" dirty="0" smtClean="0">
                <a:solidFill>
                  <a:srgbClr val="C00000"/>
                </a:solidFill>
              </a:rPr>
              <a:t>-  BEZDĚZ</a:t>
            </a:r>
            <a:endParaRPr lang="cs-CZ" sz="3200" dirty="0" smtClean="0">
              <a:solidFill>
                <a:srgbClr val="FFFFFF"/>
              </a:solidFill>
            </a:endParaRPr>
          </a:p>
          <a:p>
            <a:pPr marL="342900" indent="-342900" algn="ctr">
              <a:buAutoNum type="arabicPeriod"/>
            </a:pPr>
            <a:r>
              <a:rPr lang="cs-CZ" sz="3200" dirty="0" smtClean="0">
                <a:solidFill>
                  <a:srgbClr val="FFFFFF"/>
                </a:solidFill>
              </a:rPr>
              <a:t> RVCHOSY </a:t>
            </a:r>
            <a:r>
              <a:rPr lang="cs-CZ" sz="3200" dirty="0" smtClean="0">
                <a:solidFill>
                  <a:srgbClr val="C00000"/>
                </a:solidFill>
              </a:rPr>
              <a:t>-</a:t>
            </a:r>
            <a:r>
              <a:rPr lang="cs-CZ" sz="3200" dirty="0" smtClean="0">
                <a:solidFill>
                  <a:srgbClr val="FFFFFF"/>
                </a:solidFill>
              </a:rPr>
              <a:t> </a:t>
            </a:r>
            <a:r>
              <a:rPr lang="cs-CZ" sz="3200" dirty="0" smtClean="0">
                <a:solidFill>
                  <a:srgbClr val="C00000"/>
                </a:solidFill>
              </a:rPr>
              <a:t>SYCHROV</a:t>
            </a:r>
            <a:endParaRPr lang="cs-CZ" sz="3200" dirty="0" smtClean="0">
              <a:solidFill>
                <a:srgbClr val="FFFFFF"/>
              </a:solidFill>
            </a:endParaRPr>
          </a:p>
          <a:p>
            <a:pPr marL="342900" indent="-342900" algn="ctr">
              <a:buAutoNum type="arabicPeriod"/>
            </a:pPr>
            <a:r>
              <a:rPr lang="cs-CZ" sz="3200" dirty="0" smtClean="0">
                <a:solidFill>
                  <a:srgbClr val="FFFFFF"/>
                </a:solidFill>
              </a:rPr>
              <a:t> RÝNTFLAD </a:t>
            </a:r>
            <a:r>
              <a:rPr lang="cs-CZ" sz="3200" dirty="0" smtClean="0">
                <a:solidFill>
                  <a:srgbClr val="C00000"/>
                </a:solidFill>
              </a:rPr>
              <a:t>- FRÝDLANT</a:t>
            </a:r>
            <a:endParaRPr lang="cs-CZ" sz="3200" dirty="0" smtClean="0">
              <a:solidFill>
                <a:srgbClr val="FFFFFF"/>
              </a:solidFill>
            </a:endParaRPr>
          </a:p>
          <a:p>
            <a:pPr marL="342900" indent="-342900" algn="ctr">
              <a:buAutoNum type="arabicPeriod"/>
            </a:pPr>
            <a:r>
              <a:rPr lang="cs-CZ" sz="3200" dirty="0" smtClean="0">
                <a:solidFill>
                  <a:srgbClr val="FFFFFF"/>
                </a:solidFill>
              </a:rPr>
              <a:t> SKÁÁPN   ÁALSK </a:t>
            </a:r>
            <a:r>
              <a:rPr lang="cs-CZ" sz="3200" dirty="0" smtClean="0">
                <a:solidFill>
                  <a:srgbClr val="C00000"/>
                </a:solidFill>
              </a:rPr>
              <a:t>- PÁNSKÁ SKÁLA</a:t>
            </a:r>
            <a:endParaRPr lang="cs-CZ" sz="3200" dirty="0" smtClean="0">
              <a:solidFill>
                <a:srgbClr val="FFFFFF"/>
              </a:solidFill>
            </a:endParaRPr>
          </a:p>
          <a:p>
            <a:pPr marL="342900" indent="-342900" algn="ctr">
              <a:buAutoNum type="arabicPeriod"/>
            </a:pPr>
            <a:r>
              <a:rPr lang="cs-CZ" sz="3200" dirty="0" smtClean="0">
                <a:solidFill>
                  <a:srgbClr val="FFFFFF"/>
                </a:solidFill>
              </a:rPr>
              <a:t> CHOMÁVO  JZEERO </a:t>
            </a:r>
            <a:r>
              <a:rPr lang="cs-CZ" sz="3200" dirty="0" smtClean="0">
                <a:solidFill>
                  <a:srgbClr val="C00000"/>
                </a:solidFill>
              </a:rPr>
              <a:t> - MÁCHOVO JEZERO</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500034" y="1357298"/>
            <a:ext cx="8286808" cy="603242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cs-CZ" sz="1400" dirty="0" smtClean="0">
                <a:solidFill>
                  <a:srgbClr val="FF0000"/>
                </a:solidFill>
                <a:hlinkClick r:id="rId2"/>
              </a:rPr>
              <a:t>https://</a:t>
            </a:r>
            <a:r>
              <a:rPr lang="cs-CZ" sz="1400" dirty="0" smtClean="0">
                <a:solidFill>
                  <a:srgbClr val="FF0000"/>
                </a:solidFill>
                <a:hlinkClick r:id="rId2"/>
              </a:rPr>
              <a:t>cs.wikipedia.org/wiki/Libereck%C3%BD_kraj#mediaviewer/File:Je%C5%A1t%C4%9Bd.jpg</a:t>
            </a:r>
            <a:endParaRPr lang="cs-CZ" sz="1400" dirty="0" smtClean="0">
              <a:solidFill>
                <a:srgbClr val="FF0000"/>
              </a:solidFill>
            </a:endParaRPr>
          </a:p>
          <a:p>
            <a:r>
              <a:rPr lang="cs-CZ" sz="1400" dirty="0" smtClean="0">
                <a:solidFill>
                  <a:srgbClr val="FF0000"/>
                </a:solidFill>
                <a:hlinkClick r:id="rId2"/>
              </a:rPr>
              <a:t>https://</a:t>
            </a:r>
            <a:r>
              <a:rPr lang="cs-CZ" sz="1400" dirty="0" smtClean="0">
                <a:solidFill>
                  <a:srgbClr val="FF0000"/>
                </a:solidFill>
                <a:hlinkClick r:id="rId2"/>
              </a:rPr>
              <a:t>cs.wikipedia.org/wiki/Libereck%C3%BD_kraj#mediaviewer/File:2004_Liberecky_kraj.PNG</a:t>
            </a:r>
            <a:endParaRPr lang="cs-CZ" sz="1400" dirty="0" smtClean="0">
              <a:solidFill>
                <a:srgbClr val="FF0000"/>
              </a:solidFill>
            </a:endParaRPr>
          </a:p>
          <a:p>
            <a:r>
              <a:rPr lang="cs-CZ" sz="1400" dirty="0" smtClean="0">
                <a:solidFill>
                  <a:srgbClr val="FF0000"/>
                </a:solidFill>
                <a:hlinkClick r:id="rId2"/>
              </a:rPr>
              <a:t>https://cs.wikipedia.org/wiki/Libereck%C3%BD_kraj#mediaviewer/File:Koteln%C3%AD_j%C3%A1my,_od_Zlat%C3%A9ho_n%C3%A1vr%C5%A1%C3%AD_%</a:t>
            </a:r>
            <a:r>
              <a:rPr lang="cs-CZ" sz="1400" dirty="0" smtClean="0">
                <a:solidFill>
                  <a:srgbClr val="FF0000"/>
                </a:solidFill>
                <a:hlinkClick r:id="rId2"/>
              </a:rPr>
              <a:t>2803%29.jpg</a:t>
            </a:r>
            <a:endParaRPr lang="cs-CZ" sz="1400" dirty="0" smtClean="0">
              <a:solidFill>
                <a:srgbClr val="FF0000"/>
              </a:solidFill>
            </a:endParaRPr>
          </a:p>
          <a:p>
            <a:r>
              <a:rPr lang="cs-CZ" sz="1400" dirty="0" smtClean="0">
                <a:solidFill>
                  <a:srgbClr val="FF0000"/>
                </a:solidFill>
                <a:hlinkClick r:id="rId2"/>
              </a:rPr>
              <a:t>https://</a:t>
            </a:r>
            <a:r>
              <a:rPr lang="cs-CZ" sz="1400" dirty="0" smtClean="0">
                <a:solidFill>
                  <a:srgbClr val="FF0000"/>
                </a:solidFill>
                <a:hlinkClick r:id="rId2"/>
              </a:rPr>
              <a:t>cs.wikipedia.org/wiki/Libereck%C3%BD_kraj#mediaviewer/File:Jizera_pod_ploukonick%C3%BDm_mostem.jpg</a:t>
            </a:r>
            <a:endParaRPr lang="cs-CZ" sz="1400" dirty="0" smtClean="0">
              <a:solidFill>
                <a:srgbClr val="FF0000"/>
              </a:solidFill>
            </a:endParaRPr>
          </a:p>
          <a:p>
            <a:r>
              <a:rPr lang="cs-CZ" sz="1400" dirty="0" smtClean="0">
                <a:solidFill>
                  <a:srgbClr val="FF0000"/>
                </a:solidFill>
                <a:hlinkClick r:id="rId2"/>
              </a:rPr>
              <a:t>https://</a:t>
            </a:r>
            <a:r>
              <a:rPr lang="cs-CZ" sz="1400" dirty="0" smtClean="0">
                <a:solidFill>
                  <a:srgbClr val="FF0000"/>
                </a:solidFill>
                <a:hlinkClick r:id="rId2"/>
              </a:rPr>
              <a:t>cs.wikipedia.org/wiki/Libereck%C3%BD_kraj#mediaviewer/File:Radnice_Liberec.jpeg</a:t>
            </a:r>
            <a:endParaRPr lang="cs-CZ" sz="1400" dirty="0" smtClean="0">
              <a:solidFill>
                <a:srgbClr val="FF0000"/>
              </a:solidFill>
            </a:endParaRPr>
          </a:p>
          <a:p>
            <a:r>
              <a:rPr lang="cs-CZ" sz="1400" dirty="0" smtClean="0">
                <a:solidFill>
                  <a:srgbClr val="FF0000"/>
                </a:solidFill>
                <a:hlinkClick r:id="rId3"/>
              </a:rPr>
              <a:t>https://</a:t>
            </a:r>
            <a:r>
              <a:rPr lang="cs-CZ" sz="1400" dirty="0" smtClean="0">
                <a:solidFill>
                  <a:srgbClr val="FF0000"/>
                </a:solidFill>
                <a:hlinkClick r:id="rId3"/>
              </a:rPr>
              <a:t>cs.wikipedia.org/wiki/Sn%C4%9B%C5%BEka#mediaviewer/File:Schronisko_Sniezka.JPG</a:t>
            </a:r>
            <a:endParaRPr lang="cs-CZ" sz="1400" dirty="0" smtClean="0">
              <a:solidFill>
                <a:srgbClr val="FF0000"/>
              </a:solidFill>
            </a:endParaRPr>
          </a:p>
          <a:p>
            <a:r>
              <a:rPr lang="cs-CZ" sz="1400" dirty="0" smtClean="0">
                <a:solidFill>
                  <a:srgbClr val="FF0000"/>
                </a:solidFill>
                <a:hlinkClick r:id="rId4"/>
              </a:rPr>
              <a:t>https://</a:t>
            </a:r>
            <a:r>
              <a:rPr lang="cs-CZ" sz="1400" dirty="0" smtClean="0">
                <a:solidFill>
                  <a:srgbClr val="FF0000"/>
                </a:solidFill>
                <a:hlinkClick r:id="rId4"/>
              </a:rPr>
              <a:t>cs.wikipedia.org/wiki/M%C3%A1chovo_jezero#mediaviewer/File:Born%C3%BD_nad_M%C3%A1chov%C3%BDm_jezerem.jpg</a:t>
            </a:r>
            <a:endParaRPr lang="cs-CZ" sz="1400" dirty="0" smtClean="0">
              <a:solidFill>
                <a:srgbClr val="FF0000"/>
              </a:solidFill>
            </a:endParaRPr>
          </a:p>
          <a:p>
            <a:r>
              <a:rPr lang="cs-CZ" sz="1400" dirty="0" smtClean="0">
                <a:solidFill>
                  <a:srgbClr val="FF0000"/>
                </a:solidFill>
                <a:hlinkClick r:id="rId5"/>
              </a:rPr>
              <a:t>https://</a:t>
            </a:r>
            <a:r>
              <a:rPr lang="cs-CZ" sz="1400" dirty="0" smtClean="0">
                <a:solidFill>
                  <a:srgbClr val="FF0000"/>
                </a:solidFill>
                <a:hlinkClick r:id="rId5"/>
              </a:rPr>
              <a:t>cs.wikipedia.org/wiki/Pansk%C3%A1_sk%C3%A1la#mediaviewer/File:Pansk%C3%A1_sk%C3%A1la%286%29_edit.jpg</a:t>
            </a:r>
            <a:endParaRPr lang="cs-CZ" sz="1400" dirty="0" smtClean="0">
              <a:solidFill>
                <a:srgbClr val="FF0000"/>
              </a:solidFill>
            </a:endParaRPr>
          </a:p>
          <a:p>
            <a:r>
              <a:rPr lang="cs-CZ" sz="1400" dirty="0" smtClean="0">
                <a:solidFill>
                  <a:srgbClr val="FF0000"/>
                </a:solidFill>
                <a:hlinkClick r:id="rId6"/>
              </a:rPr>
              <a:t>https://</a:t>
            </a:r>
            <a:r>
              <a:rPr lang="cs-CZ" sz="1400" dirty="0" smtClean="0">
                <a:solidFill>
                  <a:srgbClr val="FF0000"/>
                </a:solidFill>
                <a:hlinkClick r:id="rId6"/>
              </a:rPr>
              <a:t>cs.wikipedia.org/wiki/Fr%C3%BDdlant#mediaviewer/File:Fr%C3%BDdlant_Castle.jpg</a:t>
            </a:r>
            <a:endParaRPr lang="cs-CZ" sz="1400" dirty="0" smtClean="0">
              <a:solidFill>
                <a:srgbClr val="FF0000"/>
              </a:solidFill>
            </a:endParaRPr>
          </a:p>
          <a:p>
            <a:r>
              <a:rPr lang="cs-CZ" sz="1400" dirty="0" smtClean="0">
                <a:solidFill>
                  <a:srgbClr val="FF0000"/>
                </a:solidFill>
                <a:hlinkClick r:id="rId7"/>
              </a:rPr>
              <a:t>https://cs.wikipedia.org/wiki/Sychrov_%28z%C3%A1mek%29#mediaviewer/File:Sychrov_Castle_%</a:t>
            </a:r>
            <a:r>
              <a:rPr lang="cs-CZ" sz="1400" dirty="0" smtClean="0">
                <a:solidFill>
                  <a:srgbClr val="FF0000"/>
                </a:solidFill>
                <a:hlinkClick r:id="rId7"/>
              </a:rPr>
              <a:t>283%29.jpg</a:t>
            </a:r>
            <a:endParaRPr lang="cs-CZ" sz="1400" dirty="0" smtClean="0">
              <a:solidFill>
                <a:srgbClr val="FF0000"/>
              </a:solidFill>
            </a:endParaRPr>
          </a:p>
          <a:p>
            <a:r>
              <a:rPr lang="cs-CZ" sz="1400" dirty="0" smtClean="0">
                <a:solidFill>
                  <a:srgbClr val="FF0000"/>
                </a:solidFill>
                <a:hlinkClick r:id="rId8"/>
              </a:rPr>
              <a:t>https://cs.wikipedia.org/wiki/Bezd%C4%9Bz_%</a:t>
            </a:r>
            <a:r>
              <a:rPr lang="cs-CZ" sz="1400" dirty="0" smtClean="0">
                <a:solidFill>
                  <a:srgbClr val="FF0000"/>
                </a:solidFill>
                <a:hlinkClick r:id="rId8"/>
              </a:rPr>
              <a:t>28hrad%29#mediaviewer/File:Bezdez_0.jpg</a:t>
            </a:r>
            <a:endParaRPr lang="cs-CZ" sz="1400" dirty="0" smtClean="0">
              <a:solidFill>
                <a:srgbClr val="FF0000"/>
              </a:solidFill>
            </a:endParaRPr>
          </a:p>
          <a:p>
            <a:endParaRPr lang="cs-CZ" sz="1400" dirty="0" smtClean="0">
              <a:solidFill>
                <a:srgbClr val="FF0000"/>
              </a:solidFill>
            </a:endParaRPr>
          </a:p>
          <a:p>
            <a:endParaRPr lang="cs-CZ" dirty="0" smtClean="0">
              <a:solidFill>
                <a:srgbClr val="FF0000"/>
              </a:solidFill>
            </a:endParaRPr>
          </a:p>
          <a:p>
            <a:endParaRPr lang="cs-CZ" dirty="0" smtClean="0">
              <a:solidFill>
                <a:srgbClr val="FF0000"/>
              </a:solidFill>
            </a:endParaRPr>
          </a:p>
          <a:p>
            <a:endParaRPr lang="cs-CZ" dirty="0" smtClean="0">
              <a:solidFill>
                <a:srgbClr val="FF0000"/>
              </a:solidFill>
            </a:endParaRPr>
          </a:p>
          <a:p>
            <a:endParaRPr lang="cs-CZ" dirty="0" smtClean="0">
              <a:solidFill>
                <a:srgbClr val="FF0000"/>
              </a:solidFill>
            </a:endParaRPr>
          </a:p>
          <a:p>
            <a:endParaRPr lang="cs-CZ" dirty="0" smtClean="0">
              <a:solidFill>
                <a:srgbClr val="FF0000"/>
              </a:solidFill>
            </a:endParaRPr>
          </a:p>
          <a:p>
            <a:endParaRPr lang="cs-CZ" dirty="0" smtClean="0">
              <a:solidFill>
                <a:srgbClr val="FF0000"/>
              </a:solidFill>
            </a:endParaRPr>
          </a:p>
          <a:p>
            <a:endParaRPr lang="cs-CZ" dirty="0" smtClean="0">
              <a:solidFill>
                <a:srgbClr val="FF0000"/>
              </a:solidFill>
            </a:endParaRPr>
          </a:p>
          <a:p>
            <a:endParaRPr lang="cs-CZ" dirty="0" smtClean="0">
              <a:solidFill>
                <a:srgbClr val="FF0000"/>
              </a:solidFill>
            </a:endParaRPr>
          </a:p>
          <a:p>
            <a:endParaRPr lang="cs-CZ" dirty="0"/>
          </a:p>
        </p:txBody>
      </p:sp>
      <p:sp>
        <p:nvSpPr>
          <p:cNvPr id="4" name="TextovéPole 3"/>
          <p:cNvSpPr txBox="1"/>
          <p:nvPr/>
        </p:nvSpPr>
        <p:spPr>
          <a:xfrm>
            <a:off x="642910" y="571480"/>
            <a:ext cx="2810128" cy="400110"/>
          </a:xfrm>
          <a:prstGeom prst="rect">
            <a:avLst/>
          </a:prstGeom>
          <a:noFill/>
        </p:spPr>
        <p:txBody>
          <a:bodyPr wrap="none" rtlCol="0">
            <a:spAutoFit/>
          </a:bodyPr>
          <a:lstStyle/>
          <a:p>
            <a:r>
              <a:rPr lang="cs-CZ" sz="2000" b="1" dirty="0" smtClean="0">
                <a:solidFill>
                  <a:srgbClr val="000000"/>
                </a:solidFill>
              </a:rPr>
              <a:t>Použité odkazy: obrázky:</a:t>
            </a:r>
            <a:endParaRPr lang="cs-CZ" sz="2000" b="1" dirty="0">
              <a:solidFill>
                <a:srgbClr val="000000"/>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otiv sady Office">
  <a:themeElements>
    <a:clrScheme name="Vlastní 9">
      <a:dk1>
        <a:srgbClr val="FF9933"/>
      </a:dk1>
      <a:lt1>
        <a:srgbClr val="FF9933"/>
      </a:lt1>
      <a:dk2>
        <a:srgbClr val="FF9933"/>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295</TotalTime>
  <Words>914</Words>
  <Application>Microsoft Office PowerPoint</Application>
  <PresentationFormat>Předvádění na obrazovce (4:3)</PresentationFormat>
  <Paragraphs>128</Paragraphs>
  <Slides>18</Slides>
  <Notes>0</Notes>
  <HiddenSlides>0</HiddenSlides>
  <MMClips>0</MMClips>
  <ScaleCrop>false</ScaleCrop>
  <HeadingPairs>
    <vt:vector size="4" baseType="variant">
      <vt:variant>
        <vt:lpstr>Motiv</vt:lpstr>
      </vt:variant>
      <vt:variant>
        <vt:i4>1</vt:i4>
      </vt:variant>
      <vt:variant>
        <vt:lpstr>Nadpisy snímků</vt:lpstr>
      </vt:variant>
      <vt:variant>
        <vt:i4>18</vt:i4>
      </vt:variant>
    </vt:vector>
  </HeadingPairs>
  <TitlesOfParts>
    <vt:vector size="19" baseType="lpstr">
      <vt:lpstr>Motiv sady Office</vt:lpstr>
      <vt:lpstr>Snímek 1</vt:lpstr>
      <vt:lpstr>Snímek 2</vt:lpstr>
      <vt:lpstr>Snímek 3</vt:lpstr>
      <vt:lpstr>Snímek 4</vt:lpstr>
      <vt:lpstr>Snímek 5</vt:lpstr>
      <vt:lpstr>Snímek 6</vt:lpstr>
      <vt:lpstr>Snímek 7</vt:lpstr>
      <vt:lpstr>Snímek 8</vt:lpstr>
      <vt:lpstr>Snímek 9</vt:lpstr>
      <vt:lpstr>Snímek 10</vt:lpstr>
      <vt:lpstr>Snímek 11</vt:lpstr>
      <vt:lpstr>Snímek 12</vt:lpstr>
      <vt:lpstr>Snímek 13</vt:lpstr>
      <vt:lpstr>Snímek 14</vt:lpstr>
      <vt:lpstr>Snímek 15</vt:lpstr>
      <vt:lpstr>Snímek 16</vt:lpstr>
      <vt:lpstr>Snímek 17</vt:lpstr>
      <vt:lpstr>Snímek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Vladka</dc:creator>
  <cp:lastModifiedBy>Vladka</cp:lastModifiedBy>
  <cp:revision>38</cp:revision>
  <dcterms:created xsi:type="dcterms:W3CDTF">2013-01-12T06:33:53Z</dcterms:created>
  <dcterms:modified xsi:type="dcterms:W3CDTF">2014-09-16T16:20:44Z</dcterms:modified>
</cp:coreProperties>
</file>