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89" r:id="rId2"/>
    <p:sldId id="259" r:id="rId3"/>
    <p:sldId id="256" r:id="rId4"/>
    <p:sldId id="257" r:id="rId5"/>
    <p:sldId id="260" r:id="rId6"/>
    <p:sldId id="261" r:id="rId7"/>
    <p:sldId id="266" r:id="rId8"/>
    <p:sldId id="265" r:id="rId9"/>
    <p:sldId id="264" r:id="rId10"/>
    <p:sldId id="262" r:id="rId11"/>
    <p:sldId id="268" r:id="rId12"/>
    <p:sldId id="270" r:id="rId13"/>
    <p:sldId id="269" r:id="rId14"/>
    <p:sldId id="271" r:id="rId15"/>
    <p:sldId id="272" r:id="rId16"/>
    <p:sldId id="273" r:id="rId17"/>
    <p:sldId id="275" r:id="rId18"/>
    <p:sldId id="267" r:id="rId19"/>
    <p:sldId id="276" r:id="rId20"/>
    <p:sldId id="277" r:id="rId21"/>
    <p:sldId id="278" r:id="rId22"/>
    <p:sldId id="282" r:id="rId23"/>
    <p:sldId id="281" r:id="rId24"/>
    <p:sldId id="280" r:id="rId25"/>
    <p:sldId id="284" r:id="rId26"/>
    <p:sldId id="279" r:id="rId27"/>
    <p:sldId id="285" r:id="rId28"/>
    <p:sldId id="286" r:id="rId29"/>
    <p:sldId id="287" r:id="rId30"/>
    <p:sldId id="288" r:id="rId31"/>
    <p:sldId id="290" r:id="rId32"/>
    <p:sldId id="291" r:id="rId33"/>
    <p:sldId id="258" r:id="rId34"/>
    <p:sldId id="274" r:id="rId3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472" autoAdjust="0"/>
  </p:normalViewPr>
  <p:slideViewPr>
    <p:cSldViewPr>
      <p:cViewPr varScale="1">
        <p:scale>
          <a:sx n="102" d="100"/>
          <a:sy n="102" d="100"/>
        </p:scale>
        <p:origin x="-234" y="6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D9E0B-0745-40DD-9E19-E67BAC2937BE}" type="datetimeFigureOut">
              <a:rPr lang="cs-CZ" smtClean="0"/>
              <a:pPr/>
              <a:t>16.9.2014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9951F-B7F2-49F8-A828-A89706D1C95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D9E0B-0745-40DD-9E19-E67BAC2937BE}" type="datetimeFigureOut">
              <a:rPr lang="cs-CZ" smtClean="0"/>
              <a:pPr/>
              <a:t>16.9.2014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9951F-B7F2-49F8-A828-A89706D1C95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D9E0B-0745-40DD-9E19-E67BAC2937BE}" type="datetimeFigureOut">
              <a:rPr lang="cs-CZ" smtClean="0"/>
              <a:pPr/>
              <a:t>16.9.2014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9951F-B7F2-49F8-A828-A89706D1C95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D9E0B-0745-40DD-9E19-E67BAC2937BE}" type="datetimeFigureOut">
              <a:rPr lang="cs-CZ" smtClean="0"/>
              <a:pPr/>
              <a:t>16.9.2014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9951F-B7F2-49F8-A828-A89706D1C95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D9E0B-0745-40DD-9E19-E67BAC2937BE}" type="datetimeFigureOut">
              <a:rPr lang="cs-CZ" smtClean="0"/>
              <a:pPr/>
              <a:t>16.9.2014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9951F-B7F2-49F8-A828-A89706D1C95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D9E0B-0745-40DD-9E19-E67BAC2937BE}" type="datetimeFigureOut">
              <a:rPr lang="cs-CZ" smtClean="0"/>
              <a:pPr/>
              <a:t>16.9.2014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9951F-B7F2-49F8-A828-A89706D1C95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D9E0B-0745-40DD-9E19-E67BAC2937BE}" type="datetimeFigureOut">
              <a:rPr lang="cs-CZ" smtClean="0"/>
              <a:pPr/>
              <a:t>16.9.2014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9951F-B7F2-49F8-A828-A89706D1C95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D9E0B-0745-40DD-9E19-E67BAC2937BE}" type="datetimeFigureOut">
              <a:rPr lang="cs-CZ" smtClean="0"/>
              <a:pPr/>
              <a:t>16.9.2014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9951F-B7F2-49F8-A828-A89706D1C95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D9E0B-0745-40DD-9E19-E67BAC2937BE}" type="datetimeFigureOut">
              <a:rPr lang="cs-CZ" smtClean="0"/>
              <a:pPr/>
              <a:t>16.9.2014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9951F-B7F2-49F8-A828-A89706D1C95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D9E0B-0745-40DD-9E19-E67BAC2937BE}" type="datetimeFigureOut">
              <a:rPr lang="cs-CZ" smtClean="0"/>
              <a:pPr/>
              <a:t>16.9.2014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9951F-B7F2-49F8-A828-A89706D1C95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D9E0B-0745-40DD-9E19-E67BAC2937BE}" type="datetimeFigureOut">
              <a:rPr lang="cs-CZ" smtClean="0"/>
              <a:pPr/>
              <a:t>16.9.2014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9951F-B7F2-49F8-A828-A89706D1C95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ED9E0B-0745-40DD-9E19-E67BAC2937BE}" type="datetimeFigureOut">
              <a:rPr lang="cs-CZ" smtClean="0"/>
              <a:pPr/>
              <a:t>16.9.2014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19951F-B7F2-49F8-A828-A89706D1C95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gi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gi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jpe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2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hyperlink" Target="https://cs.wikipedia.org/wiki/Lys%C3%A1_hora_%28Moravskoslezsk%C3%A9_Beskydy%29" TargetMode="External"/><Relationship Id="rId3" Type="http://schemas.openxmlformats.org/officeDocument/2006/relationships/hyperlink" Target="http://cs.wikipedia.org/wiki/Jeskyn%C4%9B_%C5%A0ipka" TargetMode="External"/><Relationship Id="rId7" Type="http://schemas.openxmlformats.org/officeDocument/2006/relationships/hyperlink" Target="https://cs.wikipedia.org/wiki/Hrub%C3%BD_Jesen%C3%ADk" TargetMode="External"/><Relationship Id="rId12" Type="http://schemas.openxmlformats.org/officeDocument/2006/relationships/hyperlink" Target="https://cs.wikipedia.org/wiki/Sovinec_%28hrad%29" TargetMode="External"/><Relationship Id="rId2" Type="http://schemas.openxmlformats.org/officeDocument/2006/relationships/hyperlink" Target="http://cs.wikipedia.org/wiki/Hukvaldy_%28hrad%29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cs.wikipedia.org/wiki/Ostrava" TargetMode="External"/><Relationship Id="rId11" Type="http://schemas.openxmlformats.org/officeDocument/2006/relationships/hyperlink" Target="https://cs.wikipedia.org/wiki/%C5%A0ipka_%28jeskyn%C4%9B%29" TargetMode="External"/><Relationship Id="rId5" Type="http://schemas.openxmlformats.org/officeDocument/2006/relationships/hyperlink" Target="https://cs.wikipedia.org/wiki/Moravskoslezsk%C3%BD_kraj" TargetMode="External"/><Relationship Id="rId10" Type="http://schemas.openxmlformats.org/officeDocument/2006/relationships/hyperlink" Target="https://cs.wikipedia.org/wiki/%C5%A0trambersk%C3%A9_u%C5%A1i" TargetMode="External"/><Relationship Id="rId4" Type="http://schemas.openxmlformats.org/officeDocument/2006/relationships/hyperlink" Target="http://cs.wikipedia.org/wiki/%C5%A0tramberk" TargetMode="External"/><Relationship Id="rId9" Type="http://schemas.openxmlformats.org/officeDocument/2006/relationships/hyperlink" Target="https://cs.wikipedia.org/wiki/Hradec_nad_Moravic%C3%AD_%28z%C3%A1mek%29" TargetMode="Externa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hyperlink" Target="https://cs.wikipedia.org/wiki/D%C4%9Btmarovice" TargetMode="External"/><Relationship Id="rId13" Type="http://schemas.openxmlformats.org/officeDocument/2006/relationships/hyperlink" Target="http://www.teva.cz/teva-se-predstavuje/historie.htm" TargetMode="External"/><Relationship Id="rId3" Type="http://schemas.openxmlformats.org/officeDocument/2006/relationships/hyperlink" Target="https://cs.wikipedia.org/wiki/Vodn%C3%AD_n%C3%A1dr%C5%BE_Kru%C5%BEberk" TargetMode="External"/><Relationship Id="rId7" Type="http://schemas.openxmlformats.org/officeDocument/2006/relationships/hyperlink" Target="https://cs.wikipedia.org/wiki/Ostravsko-karvinsk%C3%A1_uheln%C3%A1_p%C3%A1nev" TargetMode="External"/><Relationship Id="rId12" Type="http://schemas.openxmlformats.org/officeDocument/2006/relationships/hyperlink" Target="https://cs.wikipedia.org/wiki/Leti%C5%A1t%C4%9B_Leo%C5%A1e_Jan%C3%A1%C4%8Dka_Ostrava" TargetMode="External"/><Relationship Id="rId2" Type="http://schemas.openxmlformats.org/officeDocument/2006/relationships/hyperlink" Target="https://cs.wikipedia.org/wiki/Vodn%C3%AD_n%C3%A1dr%C5%BE_%C5%A0ance" TargetMode="External"/><Relationship Id="rId16" Type="http://schemas.openxmlformats.org/officeDocument/2006/relationships/hyperlink" Target="https://cs.wikipedia.org/wiki/Re%C5%A1ovsk%C3%A9_vodop%C3%A1dy_%28n%C3%A1rodn%C3%AD_p%C5%99%C3%ADrodn%C3%AD_rezervace%2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s.wikipedia.org/wiki/Kop%C5%99ivnice" TargetMode="External"/><Relationship Id="rId11" Type="http://schemas.openxmlformats.org/officeDocument/2006/relationships/hyperlink" Target="https://cs.wikipedia.org/wiki/Tatranky" TargetMode="External"/><Relationship Id="rId5" Type="http://schemas.openxmlformats.org/officeDocument/2006/relationships/hyperlink" Target="https://cs.wikipedia.org/wiki/Zem%C4%9Bd%C4%9Blstv%C3%AD" TargetMode="External"/><Relationship Id="rId15" Type="http://schemas.openxmlformats.org/officeDocument/2006/relationships/hyperlink" Target="https://cs.wikipedia.org/wiki/Hukvaldy" TargetMode="External"/><Relationship Id="rId10" Type="http://schemas.openxmlformats.org/officeDocument/2006/relationships/hyperlink" Target="https://cs.wikipedia.org/wiki/ArcelorMittal_Ostrava" TargetMode="External"/><Relationship Id="rId4" Type="http://schemas.openxmlformats.org/officeDocument/2006/relationships/hyperlink" Target="https://cs.wikipedia.org/wiki/Traktor" TargetMode="External"/><Relationship Id="rId9" Type="http://schemas.openxmlformats.org/officeDocument/2006/relationships/hyperlink" Target="https://cs.wikipedia.org/wiki/Vysok%C3%A1_pec" TargetMode="External"/><Relationship Id="rId14" Type="http://schemas.openxmlformats.org/officeDocument/2006/relationships/hyperlink" Target="https://cs.wikipedia.org/wiki/Hradec_nad_Moravic%C3%AD_%28z%C3%A1mek%2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93431620"/>
              </p:ext>
            </p:extLst>
          </p:nvPr>
        </p:nvGraphicFramePr>
        <p:xfrm>
          <a:off x="539552" y="1571613"/>
          <a:ext cx="8064896" cy="5252974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485922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Člověk a jeho svět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latin typeface="Times New Roman" pitchFamily="18" charset="0"/>
                          <a:cs typeface="Times New Roman" pitchFamily="18" charset="0"/>
                        </a:rPr>
                        <a:t>VY_12_INOVACE_259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5.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Vlastivěda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Mgr. Gregorová Vladana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Moravskoslezský kraj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se seznamují se základními pojmy Moravskoslezského kraje, povrchem, vodstvem, zemědělstvím,pamětihodnostmi, přírodními zajímavosti. Doporučená je práce s mapou na upevnění nového učiva pro orientaci v mapě. Texty k podpoře čtenářské gramotnosti.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19.11.2012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1538" y="142852"/>
            <a:ext cx="7215238" cy="2604805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eflate">
              <a:avLst/>
            </a:prstTxWarp>
            <a:spAutoFit/>
          </a:bodyPr>
          <a:lstStyle/>
          <a:p>
            <a:pPr algn="ctr"/>
            <a:r>
              <a:rPr lang="cs-CZ" sz="80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MORAVSKOSLEZSKÝ</a:t>
            </a:r>
          </a:p>
          <a:p>
            <a:pPr algn="ctr"/>
            <a:r>
              <a:rPr lang="cs-CZ" sz="80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KRAJ</a:t>
            </a:r>
            <a:endParaRPr lang="cs-CZ" sz="80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33794" name="Picture 2" descr="https://upload.wikimedia.org/wikipedia/commons/5/50/2004_Moravskoslezsky_kraj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04" y="2643182"/>
            <a:ext cx="5895975" cy="33909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2844" y="142852"/>
            <a:ext cx="8572560" cy="230832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Pojmy na mapě:</a:t>
            </a:r>
          </a:p>
          <a:p>
            <a:r>
              <a:rPr lang="cs-CZ" sz="24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města:</a:t>
            </a:r>
            <a:r>
              <a:rPr lang="cs-CZ" sz="24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Opava, Frýdek – Místek, Karviná, Bruntál, Nový Jičín</a:t>
            </a:r>
          </a:p>
          <a:p>
            <a:r>
              <a:rPr lang="cs-CZ" sz="2400" b="1" u="sng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4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ovrch</a:t>
            </a:r>
            <a:r>
              <a:rPr lang="cs-CZ" sz="24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: Hrubý Jeseník , Nízký Jeseník, Moravskoslezské</a:t>
            </a:r>
          </a:p>
          <a:p>
            <a:r>
              <a:rPr lang="cs-CZ" sz="24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Beskydy – Lysá hora 1323 m.n.m.</a:t>
            </a:r>
          </a:p>
          <a:p>
            <a:r>
              <a:rPr lang="cs-CZ" sz="24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vodstvo:</a:t>
            </a:r>
            <a:r>
              <a:rPr lang="cs-CZ" sz="24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Odra, Opava, Ostravice, Olše, nádrž Šance,</a:t>
            </a:r>
          </a:p>
          <a:p>
            <a:r>
              <a:rPr lang="cs-CZ" sz="24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nádrž Kružberk, nádrž Slezská Harta</a:t>
            </a:r>
            <a:endParaRPr lang="cs-CZ" sz="24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044706" y="2643182"/>
            <a:ext cx="3054588" cy="92333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eflate">
              <a:avLst/>
            </a:prstTxWarp>
            <a:spAutoFit/>
          </a:bodyPr>
          <a:lstStyle/>
          <a:p>
            <a:pPr algn="ctr"/>
            <a:r>
              <a:rPr lang="cs-CZ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Ostrava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2844" y="3786190"/>
            <a:ext cx="8152103" cy="29546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2400" b="1" dirty="0" smtClean="0">
                <a:solidFill>
                  <a:srgbClr val="92D050"/>
                </a:solidFill>
              </a:rPr>
              <a:t> krajským městem Moravskoslezského kraje</a:t>
            </a:r>
          </a:p>
          <a:p>
            <a:pPr algn="ctr">
              <a:buFontTx/>
              <a:buChar char="-"/>
            </a:pPr>
            <a:r>
              <a:rPr lang="cs-CZ" sz="2400" b="1" dirty="0" smtClean="0">
                <a:solidFill>
                  <a:srgbClr val="92D050"/>
                </a:solidFill>
              </a:rPr>
              <a:t> název města podle řeky Ostravice</a:t>
            </a:r>
          </a:p>
          <a:p>
            <a:pPr algn="ctr">
              <a:buFontTx/>
              <a:buChar char="-"/>
            </a:pPr>
            <a:r>
              <a:rPr lang="cs-CZ" sz="2400" b="1" dirty="0" smtClean="0">
                <a:solidFill>
                  <a:srgbClr val="92D050"/>
                </a:solidFill>
              </a:rPr>
              <a:t> první osídlení již v době kamenné – na vrchu Landek </a:t>
            </a:r>
          </a:p>
          <a:p>
            <a:pPr algn="ctr"/>
            <a:r>
              <a:rPr lang="cs-CZ" sz="2400" b="1" dirty="0" smtClean="0">
                <a:solidFill>
                  <a:srgbClr val="92D050"/>
                </a:solidFill>
              </a:rPr>
              <a:t>tábořiště - lovci mamutů – dokládá</a:t>
            </a:r>
          </a:p>
          <a:p>
            <a:pPr algn="ctr"/>
            <a:r>
              <a:rPr lang="cs-CZ" sz="2400" b="1" dirty="0" smtClean="0">
                <a:solidFill>
                  <a:srgbClr val="92D050"/>
                </a:solidFill>
              </a:rPr>
              <a:t> o tom nález 48 mm sošky – Landecká venuše</a:t>
            </a:r>
          </a:p>
          <a:p>
            <a:pPr algn="ctr"/>
            <a:endParaRPr lang="cs-CZ" sz="2400" b="1" dirty="0" smtClean="0">
              <a:solidFill>
                <a:srgbClr val="92D050"/>
              </a:solidFill>
            </a:endParaRPr>
          </a:p>
          <a:p>
            <a:pPr algn="ctr"/>
            <a:r>
              <a:rPr lang="cs-CZ" sz="2400" b="1" dirty="0" smtClean="0">
                <a:solidFill>
                  <a:srgbClr val="92D050"/>
                </a:solidFill>
              </a:rPr>
              <a:t>- ve 20 letech Ostrava nazývaná „ocelovým srdcem republiky“</a:t>
            </a:r>
          </a:p>
          <a:p>
            <a:pPr>
              <a:buFontTx/>
              <a:buChar char="-"/>
            </a:pPr>
            <a:endParaRPr lang="cs-CZ" dirty="0"/>
          </a:p>
        </p:txBody>
      </p:sp>
      <p:pic>
        <p:nvPicPr>
          <p:cNvPr id="2" name="Picture 2" descr="https://upload.wikimedia.org/wikipedia/commons/thumb/a/a1/Ostrava_CoA_CZ.svg/800px-Ostrava_CoA_CZ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29454" y="2571744"/>
            <a:ext cx="1901194" cy="212245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5720" y="214290"/>
            <a:ext cx="2138149" cy="92333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eflate">
              <a:avLst/>
            </a:prstTxWarp>
            <a:spAutoFit/>
          </a:bodyPr>
          <a:lstStyle/>
          <a:p>
            <a:pPr algn="ctr"/>
            <a:r>
              <a:rPr lang="cs-CZ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Povrch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4282" y="1500174"/>
            <a:ext cx="9049721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       </a:t>
            </a:r>
            <a:r>
              <a:rPr lang="cs-CZ" sz="3200" b="1" dirty="0" smtClean="0">
                <a:solidFill>
                  <a:srgbClr val="92D050"/>
                </a:solidFill>
              </a:rPr>
              <a:t>Hrubý Jeseník</a:t>
            </a:r>
            <a:endParaRPr lang="cs-CZ" sz="2800" b="1" dirty="0" smtClean="0">
              <a:solidFill>
                <a:srgbClr val="92D050"/>
              </a:solidFill>
            </a:endParaRPr>
          </a:p>
          <a:p>
            <a:endParaRPr lang="cs-CZ" sz="2800" b="1" dirty="0" smtClean="0">
              <a:solidFill>
                <a:srgbClr val="92D050"/>
              </a:solidFill>
            </a:endParaRPr>
          </a:p>
          <a:p>
            <a:r>
              <a:rPr lang="cs-CZ" sz="3200" b="1" dirty="0" smtClean="0">
                <a:solidFill>
                  <a:srgbClr val="92D050"/>
                </a:solidFill>
              </a:rPr>
              <a:t>Nízký Jeseník</a:t>
            </a:r>
          </a:p>
          <a:p>
            <a:endParaRPr lang="cs-CZ" sz="2800" b="1" dirty="0" smtClean="0">
              <a:solidFill>
                <a:srgbClr val="92D050"/>
              </a:solidFill>
            </a:endParaRPr>
          </a:p>
          <a:p>
            <a:r>
              <a:rPr lang="cs-CZ" sz="2800" b="1" dirty="0" smtClean="0">
                <a:solidFill>
                  <a:srgbClr val="92D050"/>
                </a:solidFill>
              </a:rPr>
              <a:t>      </a:t>
            </a:r>
            <a:r>
              <a:rPr lang="cs-CZ" sz="3200" b="1" dirty="0" smtClean="0">
                <a:solidFill>
                  <a:srgbClr val="92D050"/>
                </a:solidFill>
              </a:rPr>
              <a:t>Moravská brána</a:t>
            </a:r>
            <a:endParaRPr lang="cs-CZ" sz="2800" b="1" dirty="0" smtClean="0">
              <a:solidFill>
                <a:srgbClr val="92D050"/>
              </a:solidFill>
            </a:endParaRPr>
          </a:p>
          <a:p>
            <a:endParaRPr lang="cs-CZ" sz="2800" b="1" dirty="0" smtClean="0">
              <a:solidFill>
                <a:srgbClr val="92D050"/>
              </a:solidFill>
            </a:endParaRPr>
          </a:p>
          <a:p>
            <a:endParaRPr lang="cs-CZ" sz="2800" b="1" dirty="0" smtClean="0">
              <a:solidFill>
                <a:srgbClr val="92D050"/>
              </a:solidFill>
            </a:endParaRPr>
          </a:p>
          <a:p>
            <a:endParaRPr lang="cs-CZ" sz="2800" b="1" dirty="0" smtClean="0">
              <a:solidFill>
                <a:srgbClr val="92D050"/>
              </a:solidFill>
            </a:endParaRPr>
          </a:p>
          <a:p>
            <a:r>
              <a:rPr lang="cs-CZ" sz="3200" b="1" dirty="0" smtClean="0">
                <a:solidFill>
                  <a:srgbClr val="92D050"/>
                </a:solidFill>
              </a:rPr>
              <a:t>Moravskoslezské Beskydy </a:t>
            </a:r>
          </a:p>
          <a:p>
            <a:pPr>
              <a:buFontTx/>
              <a:buChar char="-"/>
            </a:pPr>
            <a:r>
              <a:rPr lang="cs-CZ" sz="3200" b="1" dirty="0" smtClean="0">
                <a:solidFill>
                  <a:srgbClr val="92D050"/>
                </a:solidFill>
              </a:rPr>
              <a:t>nejvyšší hora Moravsk. kraje Lysá hora 1232 m.n.m.</a:t>
            </a:r>
          </a:p>
          <a:p>
            <a:pPr>
              <a:buFontTx/>
              <a:buChar char="-"/>
            </a:pPr>
            <a:endParaRPr lang="cs-CZ" sz="2000" dirty="0"/>
          </a:p>
        </p:txBody>
      </p:sp>
      <p:pic>
        <p:nvPicPr>
          <p:cNvPr id="31746" name="Picture 2" descr="https://upload.wikimedia.org/wikipedia/commons/thumb/e/e1/JesenikyHrebenJizni.jpg/1280px-JesenikyHrebenJizni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43306" y="285728"/>
            <a:ext cx="5235284" cy="392269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4" name="Picture 4" descr="https://upload.wikimedia.org/wikipedia/commons/thumb/f/f4/Lys%C3%A1_Hora-sjezdovka.JPG/1280px-Lys%C3%A1_Hora-sjezdovk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29125" y="0"/>
            <a:ext cx="4714876" cy="3714776"/>
          </a:xfrm>
          <a:prstGeom prst="rect">
            <a:avLst/>
          </a:prstGeom>
          <a:noFill/>
        </p:spPr>
      </p:pic>
      <p:pic>
        <p:nvPicPr>
          <p:cNvPr id="30722" name="Picture 2" descr="https://upload.wikimedia.org/wikipedia/commons/thumb/6/61/Vys%C3%ADla%C4%8D_Lys%C3%A1.jpg/640px-Vys%C3%ADla%C4%8D_Lys%C3%A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4456021" cy="68580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2786050" y="142852"/>
            <a:ext cx="2806346" cy="92333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Lysá hora</a:t>
            </a:r>
            <a:endParaRPr lang="cs-CZ" sz="5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30726" name="Picture 6" descr="https://upload.wikimedia.org/wikipedia/commons/thumb/0/0b/Lys%C3%A1_hora_-_z%C3%A1pad_slunce.JPG/1280px-Lys%C3%A1_hora_-_z%C3%A1pad_slunce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429125" y="3649689"/>
            <a:ext cx="4714876" cy="320831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7158" y="285728"/>
            <a:ext cx="2506007" cy="92333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eflate">
              <a:avLst/>
            </a:prstTxWarp>
            <a:spAutoFit/>
          </a:bodyPr>
          <a:lstStyle/>
          <a:p>
            <a:pPr algn="ctr"/>
            <a:r>
              <a:rPr lang="cs-CZ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Vodstvo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500174"/>
            <a:ext cx="2965107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92D050"/>
                </a:solidFill>
              </a:rPr>
              <a:t>kraj odvodňován</a:t>
            </a:r>
          </a:p>
          <a:p>
            <a:pPr algn="ctr"/>
            <a:r>
              <a:rPr lang="cs-CZ" sz="3200" dirty="0" smtClean="0">
                <a:solidFill>
                  <a:srgbClr val="92D050"/>
                </a:solidFill>
              </a:rPr>
              <a:t> Odrou</a:t>
            </a:r>
          </a:p>
          <a:p>
            <a:pPr algn="ctr"/>
            <a:endParaRPr lang="cs-CZ" sz="3200" dirty="0" smtClean="0">
              <a:solidFill>
                <a:srgbClr val="92D050"/>
              </a:solidFill>
            </a:endParaRPr>
          </a:p>
          <a:p>
            <a:pPr algn="ctr"/>
            <a:r>
              <a:rPr lang="cs-CZ" sz="3200" dirty="0" smtClean="0">
                <a:solidFill>
                  <a:srgbClr val="92D050"/>
                </a:solidFill>
              </a:rPr>
              <a:t>Opava</a:t>
            </a:r>
          </a:p>
          <a:p>
            <a:pPr algn="ctr"/>
            <a:r>
              <a:rPr lang="cs-CZ" sz="3200" dirty="0" smtClean="0">
                <a:solidFill>
                  <a:srgbClr val="92D050"/>
                </a:solidFill>
              </a:rPr>
              <a:t>Moravice</a:t>
            </a:r>
          </a:p>
          <a:p>
            <a:pPr algn="ctr"/>
            <a:r>
              <a:rPr lang="cs-CZ" sz="3200" dirty="0" smtClean="0">
                <a:solidFill>
                  <a:srgbClr val="92D050"/>
                </a:solidFill>
              </a:rPr>
              <a:t>Ostravice</a:t>
            </a:r>
          </a:p>
          <a:p>
            <a:pPr algn="ctr"/>
            <a:r>
              <a:rPr lang="cs-CZ" sz="3200" dirty="0" smtClean="0">
                <a:solidFill>
                  <a:srgbClr val="92D050"/>
                </a:solidFill>
              </a:rPr>
              <a:t>Olše</a:t>
            </a:r>
            <a:endParaRPr lang="cs-CZ" sz="3200" dirty="0">
              <a:solidFill>
                <a:srgbClr val="92D050"/>
              </a:solidFill>
            </a:endParaRPr>
          </a:p>
        </p:txBody>
      </p:sp>
      <p:pic>
        <p:nvPicPr>
          <p:cNvPr id="7170" name="Picture 2" descr="http://www.ejeseniky.com/foto/fotogalerie/slezska_harta_leteck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28926" y="285728"/>
            <a:ext cx="6096000" cy="45720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4071934" y="4286256"/>
            <a:ext cx="3991029" cy="92333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Slezská Harta</a:t>
            </a:r>
            <a:endParaRPr lang="cs-CZ" sz="5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000496" y="5288340"/>
            <a:ext cx="394582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buFontTx/>
              <a:buChar char="-"/>
            </a:pPr>
            <a:r>
              <a:rPr lang="cs-CZ" sz="2400" b="1" dirty="0" smtClean="0">
                <a:solidFill>
                  <a:srgbClr val="92D050"/>
                </a:solidFill>
              </a:rPr>
              <a:t>ve tvaru čínského draka</a:t>
            </a:r>
          </a:p>
          <a:p>
            <a:pPr algn="ctr">
              <a:buFontTx/>
              <a:buChar char="-"/>
            </a:pPr>
            <a:r>
              <a:rPr lang="cs-CZ" sz="2400" b="1" dirty="0" smtClean="0">
                <a:solidFill>
                  <a:srgbClr val="92D050"/>
                </a:solidFill>
              </a:rPr>
              <a:t> při stavbě zatopeno 6 vesnic</a:t>
            </a:r>
          </a:p>
          <a:p>
            <a:pPr algn="ctr"/>
            <a:r>
              <a:rPr lang="cs-CZ" sz="2400" b="1" dirty="0" smtClean="0">
                <a:solidFill>
                  <a:srgbClr val="92D050"/>
                </a:solidFill>
              </a:rPr>
              <a:t>- 9. největší v ČR</a:t>
            </a:r>
          </a:p>
          <a:p>
            <a:pPr algn="ctr">
              <a:buFontTx/>
              <a:buChar char="-"/>
            </a:pPr>
            <a:r>
              <a:rPr lang="cs-CZ" sz="2400" b="1" dirty="0" smtClean="0">
                <a:solidFill>
                  <a:srgbClr val="92D050"/>
                </a:solidFill>
              </a:rPr>
              <a:t> stavba 1996 -1998</a:t>
            </a:r>
            <a:endParaRPr lang="cs-CZ" sz="2400" b="1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143504" y="1214422"/>
            <a:ext cx="3627916" cy="92333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nádrž Šance</a:t>
            </a:r>
            <a:endParaRPr lang="cs-CZ" sz="5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72066" y="2714620"/>
            <a:ext cx="3714776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Tx/>
              <a:buChar char="-"/>
            </a:pPr>
            <a:r>
              <a:rPr lang="cs-CZ" sz="2800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na řece Ostravice</a:t>
            </a:r>
          </a:p>
          <a:p>
            <a:pPr algn="ctr"/>
            <a:r>
              <a:rPr lang="cs-CZ" sz="2800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v Beskydech</a:t>
            </a:r>
          </a:p>
          <a:p>
            <a:pPr algn="ctr">
              <a:buFontTx/>
              <a:buChar char="-"/>
            </a:pPr>
            <a:r>
              <a:rPr lang="cs-CZ" sz="2800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při stavbě zatopeno centrum</a:t>
            </a:r>
          </a:p>
          <a:p>
            <a:pPr algn="ctr"/>
            <a:r>
              <a:rPr lang="cs-CZ" sz="2800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Starých Hamer </a:t>
            </a:r>
          </a:p>
          <a:p>
            <a:pPr algn="ctr"/>
            <a:r>
              <a:rPr lang="cs-CZ" sz="2800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a železniční trať</a:t>
            </a:r>
          </a:p>
          <a:p>
            <a:pPr algn="ctr">
              <a:buFontTx/>
              <a:buChar char="-"/>
            </a:pPr>
            <a:r>
              <a:rPr lang="cs-CZ" sz="2800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zásobárna pitné vody</a:t>
            </a:r>
          </a:p>
          <a:p>
            <a:pPr>
              <a:buFontTx/>
              <a:buChar char="-"/>
            </a:pPr>
            <a:endParaRPr lang="cs-CZ" dirty="0"/>
          </a:p>
        </p:txBody>
      </p:sp>
      <p:pic>
        <p:nvPicPr>
          <p:cNvPr id="28674" name="Picture 2" descr="https://upload.wikimedia.org/wikipedia/commons/thumb/d/d7/Smrk_a_rameno_%C5%A0ance_1.jpg/1280px-Smrk_a_rameno_%C5%A0ance_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45" y="142853"/>
            <a:ext cx="3857652" cy="289046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8676" name="Picture 4" descr="https://upload.wikimedia.org/wikipedia/commons/thumb/8/84/%C5%A0ance_panorama.jpg/1280px-%C5%A0ance_panorama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44" y="3786190"/>
            <a:ext cx="4827568" cy="232778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2" name="Picture 4" descr="https://upload.wikimedia.org/wikipedia/commons/7/71/Kru%C5%BEberk_reservoir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57686" y="3214686"/>
            <a:ext cx="4639713" cy="3479785"/>
          </a:xfrm>
          <a:prstGeom prst="rect">
            <a:avLst/>
          </a:prstGeom>
          <a:noFill/>
        </p:spPr>
      </p:pic>
      <p:pic>
        <p:nvPicPr>
          <p:cNvPr id="27650" name="Picture 2" descr="https://upload.wikimedia.org/wikipedia/commons/7/7a/Kru%C5%BEberk_reservoir_dam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500042"/>
            <a:ext cx="4068209" cy="3051157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3000364" y="3000372"/>
            <a:ext cx="4513351" cy="92333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nádrž Kružberk</a:t>
            </a:r>
            <a:endParaRPr lang="cs-CZ" sz="5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3903345"/>
            <a:ext cx="3857620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Tx/>
              <a:buChar char="-"/>
            </a:pPr>
            <a:r>
              <a:rPr lang="cs-CZ" sz="2800" b="1" dirty="0" smtClean="0">
                <a:solidFill>
                  <a:srgbClr val="92D050"/>
                </a:solidFill>
              </a:rPr>
              <a:t>účel stavby pro energetické využití,</a:t>
            </a:r>
          </a:p>
          <a:p>
            <a:pPr algn="ctr"/>
            <a:r>
              <a:rPr lang="cs-CZ" sz="2800" b="1" dirty="0" smtClean="0">
                <a:solidFill>
                  <a:srgbClr val="92D050"/>
                </a:solidFill>
              </a:rPr>
              <a:t>nárust potřeby pitné vody </a:t>
            </a:r>
          </a:p>
          <a:p>
            <a:pPr algn="ctr"/>
            <a:r>
              <a:rPr lang="cs-CZ" sz="2800" b="1" dirty="0" smtClean="0">
                <a:solidFill>
                  <a:srgbClr val="92D050"/>
                </a:solidFill>
              </a:rPr>
              <a:t>– nyní zdroj pitné vody</a:t>
            </a:r>
          </a:p>
          <a:p>
            <a:pPr>
              <a:buFontTx/>
              <a:buChar char="-"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86380" y="1214422"/>
            <a:ext cx="35980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92D050"/>
                </a:solidFill>
              </a:rPr>
              <a:t>- na řece Moravici</a:t>
            </a:r>
            <a:endParaRPr lang="cs-CZ" sz="3600" b="1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" y="4214818"/>
            <a:ext cx="342899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92D050"/>
                </a:solidFill>
              </a:rPr>
              <a:t>brambory, len, oves</a:t>
            </a:r>
          </a:p>
          <a:p>
            <a:pPr algn="ctr"/>
            <a:r>
              <a:rPr lang="cs-CZ" sz="3200" b="1" dirty="0" smtClean="0">
                <a:solidFill>
                  <a:srgbClr val="92D050"/>
                </a:solidFill>
              </a:rPr>
              <a:t>chovají krávy </a:t>
            </a:r>
          </a:p>
          <a:p>
            <a:pPr algn="ctr"/>
            <a:r>
              <a:rPr lang="cs-CZ" sz="3200" b="1" dirty="0" smtClean="0">
                <a:solidFill>
                  <a:srgbClr val="92D050"/>
                </a:solidFill>
              </a:rPr>
              <a:t>a ovce</a:t>
            </a:r>
            <a:endParaRPr lang="cs-CZ" sz="3200" b="1" dirty="0">
              <a:solidFill>
                <a:srgbClr val="92D050"/>
              </a:solidFill>
            </a:endParaRPr>
          </a:p>
        </p:txBody>
      </p:sp>
      <p:pic>
        <p:nvPicPr>
          <p:cNvPr id="26626" name="Picture 2" descr="https://upload.wikimedia.org/wikipedia/commons/thumb/0/00/Massey_Fergusson_6490_Dynashift.JPG/1280px-Massey_Fergusson_6490_Dynashift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80803" y="3086122"/>
            <a:ext cx="5263197" cy="3771878"/>
          </a:xfrm>
          <a:prstGeom prst="rect">
            <a:avLst/>
          </a:prstGeom>
          <a:noFill/>
        </p:spPr>
      </p:pic>
      <p:pic>
        <p:nvPicPr>
          <p:cNvPr id="26628" name="Picture 4" descr="Cows in green field - nullamunjie olive grove03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44" y="142852"/>
            <a:ext cx="7143750" cy="2790825"/>
          </a:xfrm>
          <a:prstGeom prst="rect">
            <a:avLst/>
          </a:prstGeom>
          <a:noFill/>
        </p:spPr>
      </p:pic>
      <p:sp>
        <p:nvSpPr>
          <p:cNvPr id="2" name="Obdélník 1"/>
          <p:cNvSpPr/>
          <p:nvPr/>
        </p:nvSpPr>
        <p:spPr>
          <a:xfrm>
            <a:off x="1571604" y="3000372"/>
            <a:ext cx="3659400" cy="92333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eflate">
              <a:avLst/>
            </a:prstTxWarp>
            <a:spAutoFit/>
          </a:bodyPr>
          <a:lstStyle/>
          <a:p>
            <a:pPr algn="ctr"/>
            <a:r>
              <a:rPr lang="cs-CZ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Zemědělství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142976" y="928670"/>
            <a:ext cx="3219215" cy="92333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Kopřivnice</a:t>
            </a:r>
            <a:endParaRPr lang="cs-CZ" sz="5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572132" y="2928934"/>
            <a:ext cx="2988639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buFontTx/>
              <a:buChar char="-"/>
            </a:pPr>
            <a:r>
              <a:rPr lang="cs-CZ" sz="2800" b="1" dirty="0" smtClean="0">
                <a:solidFill>
                  <a:srgbClr val="92D050"/>
                </a:solidFill>
              </a:rPr>
              <a:t> proslulo výrobou </a:t>
            </a:r>
          </a:p>
          <a:p>
            <a:pPr algn="ctr"/>
            <a:r>
              <a:rPr lang="cs-CZ" sz="2800" b="1" dirty="0" smtClean="0">
                <a:solidFill>
                  <a:srgbClr val="92D050"/>
                </a:solidFill>
              </a:rPr>
              <a:t>automobilů</a:t>
            </a:r>
          </a:p>
          <a:p>
            <a:pPr algn="ctr"/>
            <a:r>
              <a:rPr lang="cs-CZ" sz="2800" b="1" dirty="0" smtClean="0">
                <a:solidFill>
                  <a:srgbClr val="92D050"/>
                </a:solidFill>
              </a:rPr>
              <a:t>značky Tatra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57818" y="142852"/>
            <a:ext cx="2492093" cy="92333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eflate">
              <a:avLst/>
            </a:prstTxWarp>
            <a:spAutoFit/>
          </a:bodyPr>
          <a:lstStyle/>
          <a:p>
            <a:pPr algn="ctr"/>
            <a:r>
              <a:rPr lang="cs-CZ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Průmysl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25602" name="Picture 2" descr="https://upload.wikimedia.org/wikipedia/commons/thumb/c/c2/Locomotive-cz-M290-001.jpg/1280px-Locomotive-cz-M290-00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2428868"/>
            <a:ext cx="4949257" cy="370837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http://i.lidovky.cz/09/054/lngal/FHO1b4150_hornik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0" y="3929066"/>
            <a:ext cx="4381500" cy="276225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" name="Obdélník 3"/>
          <p:cNvSpPr/>
          <p:nvPr/>
        </p:nvSpPr>
        <p:spPr>
          <a:xfrm>
            <a:off x="5357818" y="2928934"/>
            <a:ext cx="2977226" cy="92333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Karvinsko</a:t>
            </a:r>
            <a:endParaRPr lang="cs-CZ" sz="5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43438" y="42860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57818" y="1071546"/>
            <a:ext cx="3372590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92D050"/>
                </a:solidFill>
              </a:rPr>
              <a:t>základem pro rozvoj </a:t>
            </a:r>
          </a:p>
          <a:p>
            <a:pPr algn="ctr"/>
            <a:r>
              <a:rPr lang="cs-CZ" sz="2800" b="1" dirty="0" smtClean="0">
                <a:solidFill>
                  <a:srgbClr val="92D050"/>
                </a:solidFill>
              </a:rPr>
              <a:t>průmyslu </a:t>
            </a:r>
          </a:p>
          <a:p>
            <a:pPr algn="ctr"/>
            <a:r>
              <a:rPr lang="cs-CZ" sz="2800" b="1" dirty="0" smtClean="0">
                <a:solidFill>
                  <a:srgbClr val="92D050"/>
                </a:solidFill>
              </a:rPr>
              <a:t>bylo černé uhlí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2910" y="4214818"/>
            <a:ext cx="314327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92D050"/>
                </a:solidFill>
              </a:rPr>
              <a:t>z černého uhlí vyrábí </a:t>
            </a:r>
            <a:r>
              <a:rPr lang="cs-CZ" sz="2400" b="1" i="1" dirty="0" smtClean="0">
                <a:solidFill>
                  <a:srgbClr val="92D050"/>
                </a:solidFill>
              </a:rPr>
              <a:t>koks</a:t>
            </a:r>
            <a:r>
              <a:rPr lang="cs-CZ" sz="2400" b="1" dirty="0" smtClean="0">
                <a:solidFill>
                  <a:srgbClr val="92D050"/>
                </a:solidFill>
              </a:rPr>
              <a:t> – palivo do</a:t>
            </a:r>
          </a:p>
          <a:p>
            <a:pPr algn="ctr"/>
            <a:r>
              <a:rPr lang="cs-CZ" sz="2400" b="1" dirty="0" smtClean="0">
                <a:solidFill>
                  <a:srgbClr val="92D050"/>
                </a:solidFill>
              </a:rPr>
              <a:t>vysokých pecí v hutích – železárny</a:t>
            </a:r>
          </a:p>
          <a:p>
            <a:pPr algn="ctr"/>
            <a:r>
              <a:rPr lang="cs-CZ" sz="2400" b="1" dirty="0" smtClean="0">
                <a:solidFill>
                  <a:srgbClr val="92D050"/>
                </a:solidFill>
              </a:rPr>
              <a:t> a ocelárny – výroba železa a oceli</a:t>
            </a:r>
            <a:endParaRPr lang="cs-CZ" sz="2400" b="1" dirty="0">
              <a:solidFill>
                <a:srgbClr val="92D050"/>
              </a:solidFill>
            </a:endParaRPr>
          </a:p>
        </p:txBody>
      </p:sp>
      <p:pic>
        <p:nvPicPr>
          <p:cNvPr id="24578" name="Picture 2" descr="https://upload.wikimedia.org/wikipedia/commons/thumb/8/8b/Darkov_celkovy_pohled.jpg/1280px-Darkov_celkovy_pohled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21" y="142852"/>
            <a:ext cx="4824128" cy="321471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71736" y="357166"/>
            <a:ext cx="3771931" cy="92333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Dětmarovice</a:t>
            </a:r>
            <a:endParaRPr lang="cs-CZ" sz="54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200117" y="2786058"/>
            <a:ext cx="294388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92D050"/>
                </a:solidFill>
              </a:rPr>
              <a:t>tepelná elektrárna</a:t>
            </a:r>
          </a:p>
          <a:p>
            <a:pPr algn="ctr"/>
            <a:r>
              <a:rPr lang="cs-CZ" sz="2800" b="1" dirty="0" smtClean="0">
                <a:solidFill>
                  <a:srgbClr val="92D050"/>
                </a:solidFill>
              </a:rPr>
              <a:t>společnosti ČEZ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51046" y="4214818"/>
            <a:ext cx="2592954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92D050"/>
                </a:solidFill>
              </a:rPr>
              <a:t>využívá černého</a:t>
            </a:r>
          </a:p>
          <a:p>
            <a:pPr algn="ctr"/>
            <a:r>
              <a:rPr lang="cs-CZ" sz="2800" b="1" dirty="0" smtClean="0">
                <a:solidFill>
                  <a:srgbClr val="92D050"/>
                </a:solidFill>
              </a:rPr>
              <a:t> uhlí </a:t>
            </a:r>
          </a:p>
          <a:p>
            <a:pPr algn="ctr"/>
            <a:r>
              <a:rPr lang="cs-CZ" sz="2800" b="1" dirty="0" smtClean="0">
                <a:solidFill>
                  <a:srgbClr val="92D050"/>
                </a:solidFill>
              </a:rPr>
              <a:t>z Karvinska</a:t>
            </a:r>
            <a:endParaRPr lang="cs-CZ" sz="2800" b="1" dirty="0">
              <a:solidFill>
                <a:srgbClr val="92D050"/>
              </a:solidFill>
            </a:endParaRPr>
          </a:p>
        </p:txBody>
      </p:sp>
      <p:pic>
        <p:nvPicPr>
          <p:cNvPr id="23554" name="Picture 2" descr="https://upload.wikimedia.org/wikipedia/commons/5/52/Pohled_na_obec_D%C4%9Btmarovic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1500174"/>
            <a:ext cx="5902712" cy="442278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t3.gstatic.com/images?q=tbn:ANd9GcT_3QJt9f8p1zlVw4YK86HIMkSmhnIgHS8hUSFyJlWpeKZuAYWK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44" y="214290"/>
            <a:ext cx="3619500" cy="2714626"/>
          </a:xfrm>
          <a:prstGeom prst="rect">
            <a:avLst/>
          </a:prstGeom>
          <a:noFill/>
        </p:spPr>
      </p:pic>
      <p:pic>
        <p:nvPicPr>
          <p:cNvPr id="4100" name="Picture 4" descr="http://media.novinky.cz/424/114248-top_foto2-cgmhp.jpg?129560220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86182" y="0"/>
            <a:ext cx="4714908" cy="3571885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143372" y="3786190"/>
            <a:ext cx="42702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      1945 započata  stavba,</a:t>
            </a:r>
          </a:p>
          <a:p>
            <a:pPr algn="ctr"/>
            <a:r>
              <a:rPr lang="cs-CZ" sz="2800" b="1" dirty="0" smtClean="0">
                <a:solidFill>
                  <a:srgbClr val="92D050"/>
                </a:solidFill>
              </a:rPr>
              <a:t> další rok se spustila výroba</a:t>
            </a:r>
            <a:endParaRPr lang="cs-CZ" sz="2800" b="1" dirty="0">
              <a:solidFill>
                <a:srgbClr val="92D050"/>
              </a:solidFill>
            </a:endParaRPr>
          </a:p>
        </p:txBody>
      </p:sp>
      <p:pic>
        <p:nvPicPr>
          <p:cNvPr id="4102" name="Picture 6" descr="http://tescoviny.cz/assets/big/2001014193595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034" y="3071810"/>
            <a:ext cx="3124200" cy="31242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www.mspozarni.cz/img/odkazy/mittal.jpg"/>
          <p:cNvPicPr>
            <a:picLocks noChangeAspect="1" noChangeArrowheads="1"/>
          </p:cNvPicPr>
          <p:nvPr/>
        </p:nvPicPr>
        <p:blipFill>
          <a:blip r:embed="rId2" cstate="print">
            <a:lum contrast="40000"/>
          </a:blip>
          <a:srcRect/>
          <a:stretch>
            <a:fillRect/>
          </a:stretch>
        </p:blipFill>
        <p:spPr bwMode="auto">
          <a:xfrm>
            <a:off x="0" y="714356"/>
            <a:ext cx="4643470" cy="1928802"/>
          </a:xfrm>
          <a:prstGeom prst="rect">
            <a:avLst/>
          </a:prstGeom>
          <a:noFill/>
          <a:effectLst>
            <a:softEdge rad="635000"/>
          </a:effectLst>
        </p:spPr>
      </p:pic>
      <p:pic>
        <p:nvPicPr>
          <p:cNvPr id="21506" name="Picture 2" descr="https://upload.wikimedia.org/wikipedia/commons/thumb/b/b4/Schr%C3%A4gaufzug.jpg/640px-Schr%C3%A4gaufzug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14942" y="357166"/>
            <a:ext cx="3571868" cy="4760459"/>
          </a:xfrm>
          <a:prstGeom prst="rect">
            <a:avLst/>
          </a:prstGeom>
          <a:noFill/>
        </p:spPr>
      </p:pic>
      <p:pic>
        <p:nvPicPr>
          <p:cNvPr id="21508" name="Picture 4" descr="https://upload.wikimedia.org/wikipedia/commons/7/79/Nova_hut_ocelarna_energetika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5720" y="2857495"/>
            <a:ext cx="5500726" cy="392693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www.mspozarni.cz/img/odkazy/mittal.jpg"/>
          <p:cNvPicPr>
            <a:picLocks noChangeAspect="1" noChangeArrowheads="1"/>
          </p:cNvPicPr>
          <p:nvPr/>
        </p:nvPicPr>
        <p:blipFill>
          <a:blip r:embed="rId2" cstate="print">
            <a:lum contrast="40000"/>
          </a:blip>
          <a:srcRect/>
          <a:stretch>
            <a:fillRect/>
          </a:stretch>
        </p:blipFill>
        <p:spPr bwMode="auto">
          <a:xfrm>
            <a:off x="571472" y="1785926"/>
            <a:ext cx="4643470" cy="1928802"/>
          </a:xfrm>
          <a:prstGeom prst="rect">
            <a:avLst/>
          </a:prstGeom>
          <a:noFill/>
          <a:effectLst>
            <a:softEdge rad="635000"/>
          </a:effectLst>
        </p:spPr>
      </p:pic>
      <p:sp>
        <p:nvSpPr>
          <p:cNvPr id="3" name="TextovéPole 2"/>
          <p:cNvSpPr txBox="1"/>
          <p:nvPr/>
        </p:nvSpPr>
        <p:spPr>
          <a:xfrm>
            <a:off x="5286380" y="1214422"/>
            <a:ext cx="357190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Tx/>
              <a:buChar char="-"/>
            </a:pPr>
            <a:r>
              <a:rPr lang="cs-CZ" sz="2800" b="1" dirty="0" smtClean="0"/>
              <a:t>dřívější název </a:t>
            </a:r>
          </a:p>
          <a:p>
            <a:pPr algn="ctr"/>
            <a:r>
              <a:rPr lang="cs-CZ" sz="2800" b="1" dirty="0" smtClean="0"/>
              <a:t>NOVÁ HUŤ</a:t>
            </a:r>
          </a:p>
          <a:p>
            <a:pPr algn="ctr">
              <a:buFontTx/>
              <a:buChar char="-"/>
            </a:pPr>
            <a:r>
              <a:rPr lang="cs-CZ" sz="2800" b="1" dirty="0" smtClean="0"/>
              <a:t> největší výrobce koksu v ČR</a:t>
            </a:r>
          </a:p>
          <a:p>
            <a:pPr algn="ctr">
              <a:buFontTx/>
              <a:buChar char="-"/>
            </a:pPr>
            <a:r>
              <a:rPr lang="cs-CZ" sz="2800" b="1" dirty="0" smtClean="0"/>
              <a:t>4  vysoké pece – ročně 3 milionu </a:t>
            </a:r>
          </a:p>
          <a:p>
            <a:pPr algn="ctr"/>
            <a:r>
              <a:rPr lang="cs-CZ" sz="2800" b="1" dirty="0" smtClean="0"/>
              <a:t>tun surového železe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7158" y="4286256"/>
            <a:ext cx="52864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- součástí provozu i válcovny, strojírny a slévárny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71538" y="5072074"/>
            <a:ext cx="72306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Český výrobce cukrovinek se sídlem za Opavou.</a:t>
            </a:r>
            <a:endParaRPr lang="cs-CZ" sz="2800" b="1" dirty="0">
              <a:solidFill>
                <a:srgbClr val="92D050"/>
              </a:solidFill>
            </a:endParaRPr>
          </a:p>
        </p:txBody>
      </p:sp>
      <p:pic>
        <p:nvPicPr>
          <p:cNvPr id="30722" name="Picture 2" descr="http://www.seeklogo.com/images/O/Opavia-logo-5BCA9C9988-seeklogo.com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14942" y="1571612"/>
            <a:ext cx="3357586" cy="3214710"/>
          </a:xfrm>
          <a:prstGeom prst="rect">
            <a:avLst/>
          </a:prstGeom>
          <a:noFill/>
          <a:effectLst>
            <a:softEdge rad="127000"/>
          </a:effectLst>
        </p:spPr>
      </p:pic>
      <p:pic>
        <p:nvPicPr>
          <p:cNvPr id="19458" name="Picture 2" descr="https://upload.wikimedia.org/wikipedia/commons/thumb/1/11/Tatranky.jpg/1280px-Tatranky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19" y="1000108"/>
            <a:ext cx="4671769" cy="350046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1"/>
          <p:cNvSpPr>
            <a:spLocks noChangeArrowheads="1"/>
          </p:cNvSpPr>
          <p:nvPr/>
        </p:nvSpPr>
        <p:spPr bwMode="auto">
          <a:xfrm>
            <a:off x="1" y="0"/>
            <a:ext cx="9143999" cy="53245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Příběh jedné značky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Po válce byla velká poptávka po čemkoli sladkém - tak vznikl prostor také pro Tatranky. Pan Vilém Škvarlo - člověk, který vynalezl originální technologii jejich výroby - pracoval v Opavii celkem 42 let.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„Už dlouho nebyl na trh uveden nový výrobek, a tak byli všichni vedoucí jednotlivých čokoládoven svoláni do Prahy; zde padl návrh vyrábět oplatku Tatranka,“ říká Vilém Škvarlo.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  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V té době se Tatranky vyráběly v jediné příchuti - lískooříškové. Jejich název vyplynul z původně navrhovaného tvaru oplatky - Tatranky měly vypadat jako vrcholy Tater – jako trojúhelník. Potravinářský výrobek takového tvaru bylo ovšem v té době nesmírně složité balit, proto se od něj upustilo a trojúhelníkový tvar nahradil obdélník.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Tatranky se skládaly ze šesti plátů, mezi které se mazal lískooříškový krém s tím, že na hrany se poté nanášela čokoláda. To byl tehdejší unikát, avšak zároveň i problém. Čokoláda se mazala ručně pomocí prstů a škrabek – výroba byla tedy velice pracná a objemy produkce nízké. Za jednu směnu se v opavském závodě vyrobilo jenom asi 40 kilogramů Tatranek.</a:t>
            </a:r>
            <a:endParaRPr kumimoji="0" lang="cs-CZ" sz="2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8434" name="Picture 2" descr="https://upload.wikimedia.org/wikipedia/commons/thumb/8/86/Tatranka.JPG/1280px-Tatrank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2976" y="5072074"/>
            <a:ext cx="1995845" cy="149544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0"/>
            <a:ext cx="7643866" cy="68634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Šinky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 roce 1957 odjíždí pan Škvarlo se svou manželkou na krátkou dovolenou do Luhačovic. Volna si zde ale moc neužije - jedna noc v Luhačovicích se totiž stává zásadním mezníkem v historii Tatranek.  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„Tak už to mám, můžeme jet domů,“ ohlásí pan Škvarlo manželce. Myšlenkou, která mu nedává spát, jsou kolejničky z mědi ve tvaru trojúhelníku. Po návratu do práce se ukazuje, že je to hledané řešení…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Kolejničky byly technickým prostředkem k přechodu z ručního mazání čokolády na hrany oplatek ke strojovému a následnému zvýšení výroby. Z denní produkce 40 kilogramů se rázem staly téměř 2 tuny, přičemž náklady na výrobu se vůbec nezvýšily. Samotné šinky (jak se kolejničkám říká) stály pouhých padesát korun!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Pan Škvarlo si za svůj vynález vysloužil odměnu 29 tisíc československých korun – na tehdejší dobu velké peníze, ale přesto nesrovnatelné s prostředky, které byly ve výrobě ušetřeny. 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Na přelomu let 1959/60 usnadnil produkci Tatranek také přechod od ručního ke strojovému balení. 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Vilém Škvarlo se také podílel na vzniku celomáčené Tatranky, která byla na trh uvedena v roce 1960. Posléze se však na tuto variantu zapomnělo – nevyhovovala tehdejším normám na spotřebu surovin. V posledních letech však ČokoTatranky zažívají svůj „comeback“. </a:t>
            </a:r>
          </a:p>
        </p:txBody>
      </p:sp>
      <p:pic>
        <p:nvPicPr>
          <p:cNvPr id="8" name="Picture 3" descr="Tatrank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8148" y="2500306"/>
            <a:ext cx="952500" cy="21431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571736" y="142852"/>
            <a:ext cx="2451505" cy="92333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Mošnov</a:t>
            </a:r>
            <a:endParaRPr lang="cs-CZ" sz="54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2844" y="1857364"/>
            <a:ext cx="262103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92D050"/>
                </a:solidFill>
              </a:rPr>
              <a:t>druhé největší</a:t>
            </a:r>
          </a:p>
          <a:p>
            <a:pPr algn="ctr"/>
            <a:r>
              <a:rPr lang="cs-CZ" sz="3200" b="1" dirty="0" smtClean="0">
                <a:solidFill>
                  <a:srgbClr val="92D050"/>
                </a:solidFill>
              </a:rPr>
              <a:t> letiště v ČR</a:t>
            </a:r>
            <a:endParaRPr lang="cs-CZ" sz="3200" b="1" dirty="0">
              <a:solidFill>
                <a:srgbClr val="92D050"/>
              </a:solidFill>
            </a:endParaRPr>
          </a:p>
        </p:txBody>
      </p:sp>
      <p:pic>
        <p:nvPicPr>
          <p:cNvPr id="16386" name="Picture 2" descr="https://upload.wikimedia.org/wikipedia/commons/thumb/7/78/OSRintl.jpg/1280px-OSRintl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488" y="1785926"/>
            <a:ext cx="6093364" cy="456563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20" name="Picture 4" descr="http://www.technoprojekt.cz/images/ivax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29124" y="142852"/>
            <a:ext cx="4572000" cy="3429001"/>
          </a:xfrm>
          <a:prstGeom prst="rect">
            <a:avLst/>
          </a:prstGeom>
          <a:noFill/>
        </p:spPr>
      </p:pic>
      <p:pic>
        <p:nvPicPr>
          <p:cNvPr id="34822" name="Picture 6" descr="http://media.novinky.cz/235/202355-top_foto1-z2p1u.jpg?1357300020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3286124"/>
            <a:ext cx="5715000" cy="3219451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142844" y="1928802"/>
            <a:ext cx="4990277" cy="92333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Opava - Komárov</a:t>
            </a:r>
            <a:endParaRPr lang="cs-CZ" sz="54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34824" name="Picture 8" descr="http://www.regionopavsko.cz/wp-content/uploads/2011/12/tev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5787" y="285728"/>
            <a:ext cx="2428892" cy="1495393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6072198" y="4071942"/>
            <a:ext cx="282917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92D050"/>
                </a:solidFill>
              </a:rPr>
              <a:t>nadnárodní izraelská </a:t>
            </a:r>
          </a:p>
          <a:p>
            <a:pPr algn="ctr"/>
            <a:r>
              <a:rPr lang="cs-CZ" sz="2400" dirty="0" smtClean="0">
                <a:solidFill>
                  <a:srgbClr val="92D050"/>
                </a:solidFill>
              </a:rPr>
              <a:t>farmaceutická</a:t>
            </a:r>
          </a:p>
          <a:p>
            <a:pPr algn="ctr"/>
            <a:r>
              <a:rPr lang="cs-CZ" sz="2400" dirty="0" smtClean="0">
                <a:solidFill>
                  <a:srgbClr val="92D050"/>
                </a:solidFill>
              </a:rPr>
              <a:t> společnost</a:t>
            </a:r>
            <a:endParaRPr lang="cs-CZ" sz="2400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28662" y="142852"/>
            <a:ext cx="7858180" cy="1143008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Inflate">
              <a:avLst/>
            </a:prstTxWarp>
            <a:spAutoFit/>
          </a:bodyPr>
          <a:lstStyle/>
          <a:p>
            <a:pPr algn="ctr"/>
            <a:r>
              <a:rPr lang="cs-CZ" sz="5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Památky a zajímavosti</a:t>
            </a:r>
            <a:endParaRPr lang="cs-CZ" sz="54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571604" y="1428736"/>
            <a:ext cx="5979779" cy="92333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Hradec nad Moravicí</a:t>
            </a:r>
            <a:endParaRPr lang="cs-CZ" sz="54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4338" name="Picture 2" descr="https://upload.wikimedia.org/wikipedia/commons/thumb/2/2a/Z%C3%A1mek_Hradec_nad_Moravic%C3%AD%3B_%C4%8Cerven%C3%BD_z%C3%A1mek.JPG/1024px-Z%C3%A1mek_Hradec_nad_Moravic%C3%AD%3B_%C4%8Cerven%C3%BD_z%C3%A1mek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04" y="2786058"/>
            <a:ext cx="6286544" cy="384172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92943" y="500042"/>
            <a:ext cx="735811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Tx/>
              <a:buChar char="-"/>
            </a:pP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 pro své běloskvoucí fasády dostal název Bílý zámek</a:t>
            </a:r>
          </a:p>
          <a:p>
            <a:pPr algn="ctr">
              <a:buFontTx/>
              <a:buChar char="-"/>
            </a:pP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 navštěvován umělci: Ludwig van Beethoven, Ferenez Liszt či Nicolo Paganini</a:t>
            </a:r>
          </a:p>
          <a:p>
            <a:endParaRPr lang="cs-CZ" dirty="0"/>
          </a:p>
        </p:txBody>
      </p:sp>
      <p:pic>
        <p:nvPicPr>
          <p:cNvPr id="13316" name="Picture 4" descr="https://upload.wikimedia.org/wikipedia/commons/thumb/3/30/Hradec2_396388-1382.jpg/1280px-Hradec2_396388-138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16859" y="2214554"/>
            <a:ext cx="6310283" cy="425444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http://www.moraviasilesia.cz/images/fotoweb/gastronomie/cestovani/ms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14810" y="0"/>
            <a:ext cx="4929190" cy="3038450"/>
          </a:xfrm>
          <a:prstGeom prst="rect">
            <a:avLst/>
          </a:prstGeom>
          <a:noFill/>
        </p:spPr>
      </p:pic>
      <p:pic>
        <p:nvPicPr>
          <p:cNvPr id="2050" name="Picture 2" descr="http://itras.cz/fotogalerie/stramberk/velke/040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4286280" cy="6858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2571736" y="1142984"/>
            <a:ext cx="4623895" cy="92333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Hrad Štramberk</a:t>
            </a:r>
            <a:endParaRPr lang="cs-CZ" sz="54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2052" name="Picture 4" descr="http://nd03.jxs.cz/054/696/aafb9cc77d_66040819_o2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86248" y="2928934"/>
            <a:ext cx="4857752" cy="392906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86116" y="642918"/>
            <a:ext cx="52438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zřícenina hradu, jehož původ není znám</a:t>
            </a:r>
            <a:endParaRPr lang="cs-CZ" sz="24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3286124"/>
            <a:ext cx="9144000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b="1" dirty="0" smtClean="0">
                <a:solidFill>
                  <a:srgbClr val="92D050"/>
                </a:solidFill>
              </a:rPr>
              <a:t>V květnu roku 1421 přepadávali Moravu krutí Tataři. Vtrhli také do malebného</a:t>
            </a:r>
          </a:p>
          <a:p>
            <a:pPr algn="just">
              <a:lnSpc>
                <a:spcPct val="150000"/>
              </a:lnSpc>
            </a:pPr>
            <a:r>
              <a:rPr lang="cs-CZ" sz="2000" b="1" dirty="0" smtClean="0">
                <a:solidFill>
                  <a:srgbClr val="92D050"/>
                </a:solidFill>
              </a:rPr>
              <a:t>městečka Štramberk. Vyděšení obyvatelé hledali útočiště na nepřístupné hoře Kotouč, kterou Tataři obklíčili a chystali se k útoku. V noci, před svátkem Nanebevstoupení Páně,   se však strhla bouře s přívalem vod.Ukrytí křesťané toho využili, prokopali hráze rybníka a tatarské ležení zatopili.Po opadnutí vod bylo v prostorách tábora pohanů nalezeno několik pytlů s nasolenýma lidskýma ušima, které měli Tataři odevzdat svému chánovi na důkaz poroby křesťanů. 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71802" y="2214554"/>
            <a:ext cx="55721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                      ŠTRAMBERSKÉ UŠI </a:t>
            </a:r>
          </a:p>
          <a:p>
            <a:r>
              <a:rPr lang="cs-CZ" sz="2000" b="1" dirty="0" smtClean="0">
                <a:solidFill>
                  <a:srgbClr val="92D050"/>
                </a:solidFill>
              </a:rPr>
              <a:t>                – cukrářský výrobek z perníkového těsta</a:t>
            </a:r>
          </a:p>
          <a:p>
            <a:r>
              <a:rPr lang="cs-CZ" sz="2000" b="1" dirty="0" smtClean="0">
                <a:solidFill>
                  <a:srgbClr val="92D050"/>
                </a:solidFill>
              </a:rPr>
              <a:t>                                   ve tvaru kornoutku</a:t>
            </a:r>
            <a:endParaRPr lang="cs-CZ" sz="2000" b="1" dirty="0">
              <a:solidFill>
                <a:srgbClr val="92D050"/>
              </a:solidFill>
            </a:endParaRPr>
          </a:p>
        </p:txBody>
      </p:sp>
      <p:pic>
        <p:nvPicPr>
          <p:cNvPr id="2" name="Picture 2" descr="https://upload.wikimedia.org/wikipedia/commons/thumb/8/86/%C5%A0trambersk%C3%A9_u%C5%A1i.JPG/1024px-%C5%A0trambersk%C3%A9_u%C5%A1i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714356"/>
            <a:ext cx="2979229" cy="2234422"/>
          </a:xfrm>
          <a:prstGeom prst="rect">
            <a:avLst/>
          </a:prstGeom>
          <a:noFill/>
          <a:effectLst>
            <a:softEdge rad="1270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http://upload.wikimedia.org/wikipedia/commons/thumb/a/a1/Sipka_Cave_Stramberk_CZ_01.JPG/640px-Sipka_Cave_Stramberk_CZ_0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92693" y="0"/>
            <a:ext cx="3951307" cy="3786190"/>
          </a:xfrm>
          <a:prstGeom prst="rect">
            <a:avLst/>
          </a:prstGeom>
          <a:noFill/>
        </p:spPr>
      </p:pic>
      <p:pic>
        <p:nvPicPr>
          <p:cNvPr id="1026" name="Picture 2" descr="http://www.treking.cz/regiony/jeskyne-sipka6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5715000" cy="3810000"/>
          </a:xfrm>
          <a:prstGeom prst="rect">
            <a:avLst/>
          </a:prstGeom>
          <a:noFill/>
        </p:spPr>
      </p:pic>
      <p:pic>
        <p:nvPicPr>
          <p:cNvPr id="1028" name="Picture 4" descr="http://itras.cz/fotogalerie/jeskyne-sipka/velke/006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" y="4000504"/>
            <a:ext cx="3000364" cy="2857496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2857488" y="0"/>
            <a:ext cx="3989554" cy="92333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Jeskyně Šipka</a:t>
            </a:r>
            <a:endParaRPr lang="cs-CZ" sz="54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86117" y="4214818"/>
            <a:ext cx="585788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Tx/>
              <a:buChar char="-"/>
            </a:pPr>
            <a:r>
              <a:rPr lang="cs-CZ" sz="2400" b="1" dirty="0" smtClean="0">
                <a:solidFill>
                  <a:srgbClr val="92D050"/>
                </a:solidFill>
              </a:rPr>
              <a:t> jeskyně leží ve Štramberském krasu</a:t>
            </a:r>
          </a:p>
          <a:p>
            <a:pPr algn="ctr">
              <a:buFontTx/>
              <a:buChar char="-"/>
            </a:pPr>
            <a:r>
              <a:rPr lang="cs-CZ" sz="2400" b="1" dirty="0" smtClean="0">
                <a:solidFill>
                  <a:srgbClr val="92D050"/>
                </a:solidFill>
              </a:rPr>
              <a:t> 1880 profesor K.J.Maška zde našel </a:t>
            </a:r>
          </a:p>
          <a:p>
            <a:pPr algn="ctr"/>
            <a:r>
              <a:rPr lang="cs-CZ" sz="2400" b="1" dirty="0" smtClean="0">
                <a:solidFill>
                  <a:srgbClr val="92D050"/>
                </a:solidFill>
              </a:rPr>
              <a:t>v popelišti </a:t>
            </a:r>
          </a:p>
          <a:p>
            <a:pPr algn="ctr"/>
            <a:r>
              <a:rPr lang="cs-CZ" sz="2400" b="1" dirty="0" smtClean="0">
                <a:solidFill>
                  <a:srgbClr val="92D050"/>
                </a:solidFill>
              </a:rPr>
              <a:t>čelist neandrtálského dítěte, jež zemřelo ve věku 8-10let – je stará více než 40tis.let</a:t>
            </a:r>
            <a:endParaRPr lang="cs-CZ" sz="2400" b="1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https://upload.wikimedia.org/wikipedia/commons/2/23/Re%C5%A1ovsk%C3%A9_vodop%C3%A1dy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72066" y="2928934"/>
            <a:ext cx="3682309" cy="3929066"/>
          </a:xfrm>
          <a:prstGeom prst="rect">
            <a:avLst/>
          </a:prstGeom>
          <a:noFill/>
        </p:spPr>
      </p:pic>
      <p:pic>
        <p:nvPicPr>
          <p:cNvPr id="5122" name="Picture 2" descr="http://www.treking.cz/regiony/resovske-vodopady3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5214942" cy="3467937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2143108" y="2643182"/>
            <a:ext cx="5676106" cy="92333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Rešovské vodopády</a:t>
            </a:r>
            <a:endParaRPr lang="cs-CZ" sz="54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86380" y="142852"/>
            <a:ext cx="364330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Tx/>
              <a:buChar char="-"/>
            </a:pPr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Nízký Jeseník, nedaleko Rymářova</a:t>
            </a:r>
          </a:p>
          <a:p>
            <a:pPr algn="ctr">
              <a:buFontTx/>
              <a:buChar char="-"/>
            </a:pPr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 na říčce Huntavě</a:t>
            </a:r>
          </a:p>
          <a:p>
            <a:pPr algn="ctr">
              <a:buFontTx/>
              <a:buChar char="-"/>
            </a:pPr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splávy, kaskády</a:t>
            </a:r>
          </a:p>
          <a:p>
            <a:pPr algn="ctr"/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 a vodopády</a:t>
            </a:r>
            <a:endParaRPr lang="cs-CZ" sz="2800" b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2844" y="4286256"/>
            <a:ext cx="3513719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92D050"/>
                </a:solidFill>
              </a:rPr>
              <a:t>nár.přír.památka</a:t>
            </a:r>
          </a:p>
          <a:p>
            <a:pPr algn="ctr"/>
            <a:endParaRPr lang="cs-CZ" sz="2800" b="1" dirty="0" smtClean="0">
              <a:solidFill>
                <a:srgbClr val="92D050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92D050"/>
                </a:solidFill>
              </a:rPr>
              <a:t>Velký vědecký význam</a:t>
            </a:r>
          </a:p>
          <a:p>
            <a:pPr algn="ctr"/>
            <a:r>
              <a:rPr lang="cs-CZ" sz="2800" b="1" dirty="0" smtClean="0">
                <a:solidFill>
                  <a:srgbClr val="92D050"/>
                </a:solidFill>
              </a:rPr>
              <a:t> mají mechoviště na </a:t>
            </a:r>
          </a:p>
          <a:p>
            <a:pPr algn="ctr"/>
            <a:r>
              <a:rPr lang="cs-CZ" sz="2800" b="1" dirty="0" smtClean="0">
                <a:solidFill>
                  <a:srgbClr val="92D050"/>
                </a:solidFill>
              </a:rPr>
              <a:t>skalách a kamenech.</a:t>
            </a:r>
            <a:endParaRPr lang="cs-CZ" sz="2800" b="1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47210" y="214290"/>
            <a:ext cx="3849580" cy="92333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Hrad Sovinec</a:t>
            </a:r>
            <a:endParaRPr lang="cs-CZ" sz="54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8194" name="Picture 2" descr="https://upload.wikimedia.org/wikipedia/commons/thumb/c/c8/Castle_Sovinec.jpg/1024px-Castle_Sovinec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290" y="1357298"/>
            <a:ext cx="7074944" cy="53062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3041571"/>
            <a:ext cx="8715404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Tx/>
              <a:buChar char="-"/>
            </a:pPr>
            <a:r>
              <a:rPr lang="cs-CZ" sz="2800" b="1" dirty="0" smtClean="0">
                <a:solidFill>
                  <a:srgbClr val="92D050"/>
                </a:solidFill>
              </a:rPr>
              <a:t>byl postaven ve 13. stol. – o dvě století později hrad vyhořel</a:t>
            </a:r>
          </a:p>
          <a:p>
            <a:pPr algn="ctr">
              <a:buFontTx/>
              <a:buChar char="-"/>
            </a:pPr>
            <a:r>
              <a:rPr lang="cs-CZ" sz="2800" b="1" dirty="0" smtClean="0">
                <a:solidFill>
                  <a:srgbClr val="92D050"/>
                </a:solidFill>
              </a:rPr>
              <a:t> leží na skalnatém ostrohu</a:t>
            </a:r>
          </a:p>
          <a:p>
            <a:pPr algn="ctr">
              <a:buFontTx/>
              <a:buChar char="-"/>
            </a:pPr>
            <a:r>
              <a:rPr lang="cs-CZ" sz="2800" b="1" dirty="0" smtClean="0">
                <a:solidFill>
                  <a:srgbClr val="92D050"/>
                </a:solidFill>
              </a:rPr>
              <a:t> z  hradů prý vedlo několik tajných chodeb – přesto hrad dobyt Švédy během 30.leté války a těžce poničen</a:t>
            </a:r>
          </a:p>
          <a:p>
            <a:pPr algn="ctr">
              <a:buFontTx/>
              <a:buChar char="-"/>
            </a:pPr>
            <a:r>
              <a:rPr lang="cs-CZ" sz="2800" b="1" dirty="0" smtClean="0">
                <a:solidFill>
                  <a:srgbClr val="92D050"/>
                </a:solidFill>
              </a:rPr>
              <a:t>1945 opět vyhořel</a:t>
            </a:r>
          </a:p>
          <a:p>
            <a:pPr algn="ctr">
              <a:buFontTx/>
              <a:buChar char="-"/>
            </a:pPr>
            <a:r>
              <a:rPr lang="cs-CZ" sz="2800" b="1" dirty="0" smtClean="0">
                <a:solidFill>
                  <a:srgbClr val="92D050"/>
                </a:solidFill>
              </a:rPr>
              <a:t> i přes všechny zkázy dnes hrad víří životem, ..šermířskými kláními, poutěmi,…</a:t>
            </a:r>
          </a:p>
          <a:p>
            <a:endParaRPr lang="cs-CZ" dirty="0"/>
          </a:p>
        </p:txBody>
      </p:sp>
      <p:pic>
        <p:nvPicPr>
          <p:cNvPr id="7170" name="Picture 2" descr="https://upload.wikimedia.org/wikipedia/commons/thumb/2/28/St._Augustin_Church_by_Castle_Sovinec.jpg/1024px-St._Augustin_Church_by_Castle_Sovinec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71736" y="0"/>
            <a:ext cx="3905277" cy="29289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8" name="Picture 2" descr="http://www.ostrava.cz/cs/turista/co-navstivit/okoli-ostravy/hrady-zamky/Hukvaldy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1214422"/>
            <a:ext cx="8067675" cy="55245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3143240" y="142852"/>
            <a:ext cx="2764989" cy="92333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Hukvaldy</a:t>
            </a:r>
            <a:endParaRPr lang="cs-CZ" sz="54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82" name="Picture 2" descr="http://www.dolnibecva.cz/fotos/ou/hukvaldy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4071942"/>
            <a:ext cx="2895565" cy="2172547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14282" y="285728"/>
            <a:ext cx="314327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Tx/>
              <a:buChar char="-"/>
            </a:pPr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 jeden z nejmohutnějších hradu Moravy</a:t>
            </a:r>
          </a:p>
          <a:p>
            <a:pPr algn="ctr">
              <a:buFontTx/>
              <a:buChar char="-"/>
            </a:pPr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150m. hluboká studna</a:t>
            </a:r>
          </a:p>
          <a:p>
            <a:pPr algn="ctr"/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  - po rozsáhlém požáru zbyla zřícenina</a:t>
            </a:r>
            <a:endParaRPr lang="cs-CZ" sz="2800" b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71869" y="5000636"/>
            <a:ext cx="55721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Tx/>
              <a:buChar char="-"/>
            </a:pPr>
            <a:r>
              <a:rPr lang="cs-CZ" sz="2400" b="1" dirty="0" smtClean="0">
                <a:solidFill>
                  <a:srgbClr val="92D050"/>
                </a:solidFill>
              </a:rPr>
              <a:t>v nevelké obci na úpatí hradu se narodil 1854</a:t>
            </a:r>
          </a:p>
          <a:p>
            <a:pPr algn="ctr"/>
            <a:r>
              <a:rPr lang="cs-CZ" sz="2400" b="1" dirty="0" smtClean="0">
                <a:solidFill>
                  <a:srgbClr val="92D050"/>
                </a:solidFill>
              </a:rPr>
              <a:t>skladatel L.Janáček – strávil zde 11 let. svého života</a:t>
            </a:r>
            <a:endParaRPr lang="cs-CZ" sz="2400" b="1" dirty="0">
              <a:solidFill>
                <a:srgbClr val="92D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6286520"/>
            <a:ext cx="1653658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liška Bystrouška</a:t>
            </a:r>
            <a:endParaRPr lang="cs-CZ" dirty="0"/>
          </a:p>
        </p:txBody>
      </p:sp>
      <p:pic>
        <p:nvPicPr>
          <p:cNvPr id="5122" name="Picture 2" descr="http://upload.wikimedia.org/wikipedia/commons/thumb/6/63/Hukv09.JPG/1280px-Hukv09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14679" y="142852"/>
            <a:ext cx="5529850" cy="41434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85918" y="357166"/>
            <a:ext cx="2629951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Opakování učiva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2844" y="1357298"/>
            <a:ext cx="8858312" cy="57246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bg1">
                    <a:lumMod val="50000"/>
                  </a:schemeClr>
                </a:solidFill>
              </a:rPr>
              <a:t>O jakou památku jde…</a:t>
            </a:r>
          </a:p>
          <a:p>
            <a:pPr algn="ctr"/>
            <a:endParaRPr lang="cs-CZ" sz="3600" b="1" dirty="0" smtClean="0">
              <a:solidFill>
                <a:schemeClr val="bg1">
                  <a:lumMod val="50000"/>
                </a:schemeClr>
              </a:solidFill>
            </a:endParaRPr>
          </a:p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1.</a:t>
            </a: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</a:rPr>
              <a:t>    …..</a:t>
            </a:r>
            <a:r>
              <a:rPr lang="cs-CZ" sz="2400" b="1" dirty="0" smtClean="0">
                <a:solidFill>
                  <a:schemeClr val="bg1">
                    <a:lumMod val="50000"/>
                  </a:schemeClr>
                </a:solidFill>
              </a:rPr>
              <a:t> jeden z nejmohutnějších hradu Moravy……</a:t>
            </a:r>
          </a:p>
          <a:p>
            <a:pPr algn="ctr"/>
            <a:endParaRPr lang="cs-CZ" sz="2400" b="1" dirty="0" smtClean="0">
              <a:solidFill>
                <a:srgbClr val="FFFF00"/>
              </a:solidFill>
            </a:endParaRPr>
          </a:p>
          <a:p>
            <a:pPr algn="ctr"/>
            <a:r>
              <a:rPr lang="cs-CZ" sz="2400" b="1" dirty="0" smtClean="0">
                <a:solidFill>
                  <a:srgbClr val="FFFF00"/>
                </a:solidFill>
              </a:rPr>
              <a:t> 2.</a:t>
            </a:r>
            <a:r>
              <a:rPr lang="cs-CZ" sz="2400" b="1" dirty="0" smtClean="0">
                <a:solidFill>
                  <a:schemeClr val="bg1">
                    <a:lumMod val="50000"/>
                  </a:schemeClr>
                </a:solidFill>
              </a:rPr>
              <a:t>     …… 1880 profesor </a:t>
            </a:r>
            <a:r>
              <a:rPr lang="cs-CZ" sz="2400" b="1" dirty="0" err="1" smtClean="0">
                <a:solidFill>
                  <a:schemeClr val="bg1">
                    <a:lumMod val="50000"/>
                  </a:schemeClr>
                </a:solidFill>
              </a:rPr>
              <a:t>K</a:t>
            </a:r>
            <a:r>
              <a:rPr lang="cs-CZ" sz="2400" b="1" dirty="0" smtClean="0">
                <a:solidFill>
                  <a:schemeClr val="bg1">
                    <a:lumMod val="50000"/>
                  </a:schemeClr>
                </a:solidFill>
              </a:rPr>
              <a:t>.</a:t>
            </a:r>
            <a:r>
              <a:rPr lang="cs-CZ" sz="2400" b="1" dirty="0" err="1" smtClean="0">
                <a:solidFill>
                  <a:schemeClr val="bg1">
                    <a:lumMod val="50000"/>
                  </a:schemeClr>
                </a:solidFill>
              </a:rPr>
              <a:t>J.Maška</a:t>
            </a:r>
            <a:r>
              <a:rPr lang="cs-CZ" sz="2400" b="1" dirty="0" smtClean="0">
                <a:solidFill>
                  <a:schemeClr val="bg1">
                    <a:lumMod val="50000"/>
                  </a:schemeClr>
                </a:solidFill>
              </a:rPr>
              <a:t> zde našel v popelišti čelist </a:t>
            </a:r>
          </a:p>
          <a:p>
            <a:pPr algn="ctr"/>
            <a:r>
              <a:rPr lang="cs-CZ" sz="2400" b="1" dirty="0" err="1" smtClean="0">
                <a:solidFill>
                  <a:schemeClr val="bg1">
                    <a:lumMod val="50000"/>
                  </a:schemeClr>
                </a:solidFill>
              </a:rPr>
              <a:t>neandrtálského</a:t>
            </a:r>
            <a:r>
              <a:rPr lang="cs-CZ" sz="2400" b="1" dirty="0" smtClean="0">
                <a:solidFill>
                  <a:schemeClr val="bg1">
                    <a:lumMod val="50000"/>
                  </a:schemeClr>
                </a:solidFill>
              </a:rPr>
              <a:t> dítěte…….</a:t>
            </a:r>
          </a:p>
          <a:p>
            <a:pPr algn="ctr"/>
            <a:endParaRPr lang="cs-CZ" sz="2400" b="1" dirty="0" smtClean="0">
              <a:solidFill>
                <a:schemeClr val="bg1">
                  <a:lumMod val="50000"/>
                </a:schemeClr>
              </a:solidFill>
            </a:endParaRPr>
          </a:p>
          <a:p>
            <a:pPr algn="ctr"/>
            <a:r>
              <a:rPr lang="cs-CZ" sz="2400" b="1" dirty="0" smtClean="0">
                <a:solidFill>
                  <a:srgbClr val="FFFF00"/>
                </a:solidFill>
              </a:rPr>
              <a:t>3 .</a:t>
            </a:r>
            <a:r>
              <a:rPr lang="cs-CZ" sz="2400" b="1" dirty="0" smtClean="0">
                <a:solidFill>
                  <a:schemeClr val="bg1">
                    <a:lumMod val="50000"/>
                  </a:schemeClr>
                </a:solidFill>
              </a:rPr>
              <a:t>            ….. z  hradů prý vedlo několik tajných chodeb ….</a:t>
            </a:r>
          </a:p>
          <a:p>
            <a:pPr algn="ctr"/>
            <a:endParaRPr lang="cs-CZ" sz="2400" b="1" dirty="0" smtClean="0">
              <a:solidFill>
                <a:schemeClr val="bg1">
                  <a:lumMod val="50000"/>
                </a:schemeClr>
              </a:solidFill>
            </a:endParaRPr>
          </a:p>
          <a:p>
            <a:pPr algn="ctr"/>
            <a:r>
              <a:rPr lang="cs-CZ" sz="2400" b="1" dirty="0" smtClean="0">
                <a:solidFill>
                  <a:srgbClr val="FFFF00"/>
                </a:solidFill>
              </a:rPr>
              <a:t>4 .</a:t>
            </a:r>
            <a:r>
              <a:rPr lang="cs-CZ" sz="2400" b="1" dirty="0" smtClean="0">
                <a:solidFill>
                  <a:schemeClr val="bg1">
                    <a:lumMod val="50000"/>
                  </a:schemeClr>
                </a:solidFill>
              </a:rPr>
              <a:t>              ….. pro své běloskvoucí fasády dostal název Bílý zámek…</a:t>
            </a:r>
          </a:p>
          <a:p>
            <a:pPr algn="ctr"/>
            <a:endParaRPr lang="cs-CZ" sz="2400" b="1" dirty="0" smtClean="0">
              <a:solidFill>
                <a:schemeClr val="bg1">
                  <a:lumMod val="50000"/>
                </a:schemeClr>
              </a:solidFill>
            </a:endParaRPr>
          </a:p>
          <a:p>
            <a:pPr algn="ctr"/>
            <a:r>
              <a:rPr lang="cs-CZ" sz="2400" b="1" dirty="0" smtClean="0">
                <a:solidFill>
                  <a:srgbClr val="FFFF00"/>
                </a:solidFill>
              </a:rPr>
              <a:t>5 .</a:t>
            </a:r>
            <a:r>
              <a:rPr lang="cs-CZ" sz="2400" b="1" dirty="0" smtClean="0">
                <a:solidFill>
                  <a:schemeClr val="bg1">
                    <a:lumMod val="50000"/>
                  </a:schemeClr>
                </a:solidFill>
              </a:rPr>
              <a:t>         …. </a:t>
            </a:r>
            <a:r>
              <a:rPr lang="cs-CZ" sz="2400" b="1" dirty="0" err="1" smtClean="0">
                <a:solidFill>
                  <a:schemeClr val="bg1">
                    <a:lumMod val="50000"/>
                  </a:schemeClr>
                </a:solidFill>
              </a:rPr>
              <a:t>nár.přír.památka</a:t>
            </a:r>
            <a:r>
              <a:rPr lang="cs-CZ" sz="2400" b="1" dirty="0" smtClean="0">
                <a:solidFill>
                  <a:schemeClr val="bg1">
                    <a:lumMod val="50000"/>
                  </a:schemeClr>
                </a:solidFill>
              </a:rPr>
              <a:t> - na říčce </a:t>
            </a:r>
            <a:r>
              <a:rPr lang="cs-CZ" sz="2400" b="1" dirty="0" err="1" smtClean="0">
                <a:solidFill>
                  <a:schemeClr val="bg1">
                    <a:lumMod val="50000"/>
                  </a:schemeClr>
                </a:solidFill>
              </a:rPr>
              <a:t>Huntavě</a:t>
            </a:r>
            <a:endParaRPr lang="cs-CZ" sz="2400" b="1" dirty="0" smtClean="0">
              <a:solidFill>
                <a:schemeClr val="bg1">
                  <a:lumMod val="50000"/>
                </a:schemeClr>
              </a:solidFill>
            </a:endParaRPr>
          </a:p>
          <a:p>
            <a:pPr algn="ctr"/>
            <a:endParaRPr lang="cs-CZ" b="1" dirty="0" smtClean="0">
              <a:solidFill>
                <a:srgbClr val="92D050"/>
              </a:solidFill>
            </a:endParaRPr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28662" y="500042"/>
            <a:ext cx="5214184" cy="34470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Správné řešení:</a:t>
            </a:r>
          </a:p>
          <a:p>
            <a:endParaRPr lang="cs-CZ" sz="2800" dirty="0" smtClean="0">
              <a:solidFill>
                <a:srgbClr val="FFFF00"/>
              </a:solidFill>
            </a:endParaRPr>
          </a:p>
          <a:p>
            <a:r>
              <a:rPr lang="cs-CZ" sz="2800" dirty="0" smtClean="0">
                <a:solidFill>
                  <a:srgbClr val="FFFF00"/>
                </a:solidFill>
              </a:rPr>
              <a:t>1. HUKVALDY</a:t>
            </a:r>
          </a:p>
          <a:p>
            <a:r>
              <a:rPr lang="cs-CZ" sz="2800" dirty="0" smtClean="0">
                <a:solidFill>
                  <a:srgbClr val="FFFF00"/>
                </a:solidFill>
              </a:rPr>
              <a:t>2. JESKYNĚ ŠIPKA</a:t>
            </a:r>
          </a:p>
          <a:p>
            <a:r>
              <a:rPr lang="cs-CZ" sz="2800" dirty="0" smtClean="0">
                <a:solidFill>
                  <a:srgbClr val="FFFF00"/>
                </a:solidFill>
              </a:rPr>
              <a:t>3. SOVINEC</a:t>
            </a:r>
          </a:p>
          <a:p>
            <a:r>
              <a:rPr lang="cs-CZ" sz="2800" dirty="0" smtClean="0">
                <a:solidFill>
                  <a:srgbClr val="FFFF00"/>
                </a:solidFill>
              </a:rPr>
              <a:t>4.  Zámek HRADEC NAD MORAVICÍ</a:t>
            </a:r>
          </a:p>
          <a:p>
            <a:r>
              <a:rPr lang="cs-CZ" sz="2800" dirty="0" smtClean="0">
                <a:solidFill>
                  <a:srgbClr val="FFFF00"/>
                </a:solidFill>
              </a:rPr>
              <a:t>5. </a:t>
            </a:r>
            <a:r>
              <a:rPr lang="cs-CZ" sz="2800" smtClean="0">
                <a:solidFill>
                  <a:srgbClr val="FFFF00"/>
                </a:solidFill>
              </a:rPr>
              <a:t>REŠOVSKÉ </a:t>
            </a:r>
            <a:r>
              <a:rPr lang="cs-CZ" sz="2800" dirty="0" smtClean="0">
                <a:solidFill>
                  <a:srgbClr val="FFFF00"/>
                </a:solidFill>
              </a:rPr>
              <a:t>VODOPÁDY</a:t>
            </a:r>
          </a:p>
          <a:p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35885" y="571480"/>
            <a:ext cx="6072230" cy="1252650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hlinkClick r:id="rId2"/>
              </a:rPr>
              <a:t>http</a:t>
            </a:r>
            <a:r>
              <a:rPr lang="cs-CZ" sz="1400" dirty="0" smtClean="0">
                <a:hlinkClick r:id="rId2"/>
              </a:rPr>
              <a:t>://cs.wikipedia.org/wiki/Hukvaldy_%28hrad%29#mediaviewer/Soubor:Hukv09.JPG</a:t>
            </a:r>
            <a:endParaRPr lang="cs-CZ" sz="1400" dirty="0" smtClean="0"/>
          </a:p>
          <a:p>
            <a:pPr algn="ctr"/>
            <a:r>
              <a:rPr lang="cs-CZ" sz="1400" dirty="0" smtClean="0">
                <a:hlinkClick r:id="rId3"/>
              </a:rPr>
              <a:t>http://cs.wikipedia.org/wiki/Jeskyn%C4%9B_%C5%A0ipka#mediaviewer/Soubor:Sipka_Cave_Stramberk_CZ_01.JPG</a:t>
            </a:r>
            <a:endParaRPr lang="cs-CZ" sz="1400" dirty="0" smtClean="0"/>
          </a:p>
          <a:p>
            <a:pPr algn="ctr"/>
            <a:r>
              <a:rPr lang="cs-CZ" sz="1400" dirty="0" smtClean="0">
                <a:hlinkClick r:id="rId4"/>
              </a:rPr>
              <a:t>http://cs.wikipedia.org/wiki/%C5%A0tramberk#mediaviewer/Soubor:%</a:t>
            </a:r>
            <a:r>
              <a:rPr lang="cs-CZ" sz="1400" dirty="0" smtClean="0">
                <a:hlinkClick r:id="rId4"/>
              </a:rPr>
              <a:t>C5%A0trambersk%C3%A9_u%C5%A1i.JPG</a:t>
            </a:r>
            <a:endParaRPr lang="cs-CZ" sz="1400" dirty="0" smtClean="0"/>
          </a:p>
          <a:p>
            <a:pPr algn="ctr"/>
            <a:r>
              <a:rPr lang="cs-CZ" sz="1400" dirty="0" smtClean="0">
                <a:hlinkClick r:id="rId5"/>
              </a:rPr>
              <a:t>https://</a:t>
            </a:r>
            <a:r>
              <a:rPr lang="cs-CZ" sz="1400" dirty="0" smtClean="0">
                <a:hlinkClick r:id="rId5"/>
              </a:rPr>
              <a:t>cs.wikipedia.org/wiki/Moravskoslezsk%C3%BD_kraj#mediaviewer/File:2004_Moravskoslezsky_kraj.PNG</a:t>
            </a:r>
            <a:endParaRPr lang="cs-CZ" sz="1400" dirty="0" smtClean="0"/>
          </a:p>
          <a:p>
            <a:pPr algn="ctr"/>
            <a:r>
              <a:rPr lang="cs-CZ" sz="1400" dirty="0" smtClean="0">
                <a:hlinkClick r:id="rId6"/>
              </a:rPr>
              <a:t>https://</a:t>
            </a:r>
            <a:r>
              <a:rPr lang="cs-CZ" sz="1400" dirty="0" smtClean="0">
                <a:hlinkClick r:id="rId6"/>
              </a:rPr>
              <a:t>cs.wikipedia.org/wiki/Ostrava#mediaviewer/File:Ostrava_CoA_CZ.svg</a:t>
            </a:r>
            <a:endParaRPr lang="cs-CZ" sz="1400" dirty="0" smtClean="0"/>
          </a:p>
          <a:p>
            <a:pPr algn="ctr"/>
            <a:r>
              <a:rPr lang="cs-CZ" sz="1400" dirty="0" smtClean="0">
                <a:hlinkClick r:id="rId7"/>
              </a:rPr>
              <a:t>https://</a:t>
            </a:r>
            <a:r>
              <a:rPr lang="cs-CZ" sz="1400" dirty="0" smtClean="0">
                <a:hlinkClick r:id="rId7"/>
              </a:rPr>
              <a:t>cs.wikipedia.org/wiki/Hrub%C3%BD_Jesen%C3%ADk#mediaviewer/File:JesenikyHrebenJizni.jpg</a:t>
            </a:r>
            <a:endParaRPr lang="cs-CZ" sz="1400" dirty="0" smtClean="0"/>
          </a:p>
          <a:p>
            <a:pPr algn="ctr"/>
            <a:r>
              <a:rPr lang="cs-CZ" sz="1400" dirty="0" smtClean="0">
                <a:hlinkClick r:id="rId8"/>
              </a:rPr>
              <a:t>https://cs.wikipedia.org/wiki/Lys%C3%A1_hora_%</a:t>
            </a:r>
            <a:r>
              <a:rPr lang="cs-CZ" sz="1400" dirty="0" smtClean="0">
                <a:hlinkClick r:id="rId8"/>
              </a:rPr>
              <a:t>28Moravskoslezsk%C3%A9_Beskydy%29#mediaviewer/File:Vys%C3%ADla%C4%8D_Lys%C3%A1.jpg</a:t>
            </a:r>
            <a:endParaRPr lang="cs-CZ" sz="1400" dirty="0" smtClean="0"/>
          </a:p>
          <a:p>
            <a:pPr algn="ctr"/>
            <a:r>
              <a:rPr lang="cs-CZ" sz="1400" dirty="0" smtClean="0">
                <a:hlinkClick r:id="rId8"/>
              </a:rPr>
              <a:t>https://cs.wikipedia.org/wiki/Lys%C3%A1_hora_%</a:t>
            </a:r>
            <a:r>
              <a:rPr lang="cs-CZ" sz="1400" dirty="0" smtClean="0">
                <a:hlinkClick r:id="rId8"/>
              </a:rPr>
              <a:t>28Moravskoslezsk%C3%A9_Beskydy%29#mediaviewer/File:Lys%C3%A1_Hora-sjezdovka.JPG</a:t>
            </a:r>
            <a:endParaRPr lang="cs-CZ" sz="1400" dirty="0" smtClean="0"/>
          </a:p>
          <a:p>
            <a:pPr algn="ctr"/>
            <a:r>
              <a:rPr lang="cs-CZ" sz="1400" dirty="0" smtClean="0">
                <a:hlinkClick r:id="rId8"/>
              </a:rPr>
              <a:t>https://cs.wikipedia.org/wiki/Lys%C3%A1_hora_%28Moravskoslezsk%C3%A9_Beskydy%29#mediaviewer/File:Lys%C3%A1_hora_-_</a:t>
            </a:r>
            <a:r>
              <a:rPr lang="cs-CZ" sz="1400" dirty="0" smtClean="0">
                <a:hlinkClick r:id="rId8"/>
              </a:rPr>
              <a:t>z%C3%A1pad_slunce.JPG</a:t>
            </a:r>
            <a:endParaRPr lang="cs-CZ" sz="1400" dirty="0" smtClean="0"/>
          </a:p>
          <a:p>
            <a:pPr algn="ctr"/>
            <a:r>
              <a:rPr lang="cs-CZ" sz="1400" dirty="0" smtClean="0">
                <a:hlinkClick r:id="rId9"/>
              </a:rPr>
              <a:t>https://cs.wikipedia.org/wiki/Hradec_nad_Moravic%C3%AD_%28z%C3%A1mek%29#mediaviewer/File:Z%C3%A1mek_Hradec_nad_Moravic%C3%AD;_%</a:t>
            </a:r>
            <a:r>
              <a:rPr lang="cs-CZ" sz="1400" dirty="0" smtClean="0">
                <a:hlinkClick r:id="rId9"/>
              </a:rPr>
              <a:t>C4%8Cerven%C3%BD_z%C3%A1mek.JPG</a:t>
            </a:r>
            <a:endParaRPr lang="cs-CZ" sz="1400" dirty="0" smtClean="0"/>
          </a:p>
          <a:p>
            <a:pPr algn="ctr"/>
            <a:r>
              <a:rPr lang="cs-CZ" sz="1400" dirty="0" smtClean="0">
                <a:hlinkClick r:id="rId10"/>
              </a:rPr>
              <a:t>https://cs.wikipedia.org/wiki/%C5%A0trambersk%C3%A9_u%C5%A1i#mediaviewer/File:%</a:t>
            </a:r>
            <a:r>
              <a:rPr lang="cs-CZ" sz="1400" dirty="0" smtClean="0">
                <a:hlinkClick r:id="rId10"/>
              </a:rPr>
              <a:t>C5%A0trambersk%C3%A9_u%C5%A1i.JPG</a:t>
            </a:r>
            <a:endParaRPr lang="cs-CZ" sz="1400" dirty="0" smtClean="0"/>
          </a:p>
          <a:p>
            <a:pPr algn="ctr"/>
            <a:r>
              <a:rPr lang="cs-CZ" sz="1400" dirty="0" smtClean="0">
                <a:hlinkClick r:id="rId11"/>
              </a:rPr>
              <a:t>https://cs.wikipedia.org/wiki/%C5%A0ipka_%</a:t>
            </a:r>
            <a:r>
              <a:rPr lang="cs-CZ" sz="1400" dirty="0" smtClean="0">
                <a:hlinkClick r:id="rId11"/>
              </a:rPr>
              <a:t>28jeskyn%C4%9B%29#mediaviewer/File:Sipka_Cave_Stramberk_CZ_01.JPG</a:t>
            </a:r>
            <a:endParaRPr lang="cs-CZ" sz="1400" dirty="0" smtClean="0"/>
          </a:p>
          <a:p>
            <a:pPr algn="ctr"/>
            <a:r>
              <a:rPr lang="cs-CZ" sz="1400" dirty="0" smtClean="0">
                <a:hlinkClick r:id="rId12"/>
              </a:rPr>
              <a:t>https://cs.wikipedia.org/wiki/Sovinec_%</a:t>
            </a:r>
            <a:r>
              <a:rPr lang="cs-CZ" sz="1400" dirty="0" smtClean="0">
                <a:hlinkClick r:id="rId12"/>
              </a:rPr>
              <a:t>28hrad%29#mediaviewer/File:Castle_Sovinec.jpg</a:t>
            </a:r>
            <a:endParaRPr lang="cs-CZ" sz="1400" dirty="0" smtClean="0"/>
          </a:p>
          <a:p>
            <a:pPr algn="ctr"/>
            <a:r>
              <a:rPr lang="cs-CZ" sz="1400" dirty="0" smtClean="0"/>
              <a:t>https://cs.wikipedia.org/wiki/Sovinec_%28hrad%29#mediaviewer/File:St._Augustin_Church_by_Castle_Sovinec.jpg</a:t>
            </a:r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42910" y="142852"/>
            <a:ext cx="28101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Použité odkazy: obrázky: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14414" y="428604"/>
            <a:ext cx="6536577" cy="90486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hlinkClick r:id="rId2"/>
              </a:rPr>
              <a:t>https://cs.wikipedia.org/wiki/Vodn%C3%AD_n%C3%A1dr%C5%BE_%C5%A0ance#mediaviewer/File:Smrk_a_rameno_%</a:t>
            </a:r>
            <a:r>
              <a:rPr lang="cs-CZ" sz="1200" dirty="0" smtClean="0">
                <a:hlinkClick r:id="rId2"/>
              </a:rPr>
              <a:t>C5%A0ance_1.jpg</a:t>
            </a:r>
            <a:endParaRPr lang="cs-CZ" sz="1200" dirty="0" smtClean="0"/>
          </a:p>
          <a:p>
            <a:pPr algn="ctr"/>
            <a:r>
              <a:rPr lang="cs-CZ" sz="1200" dirty="0" smtClean="0">
                <a:hlinkClick r:id="rId2"/>
              </a:rPr>
              <a:t>https://cs.wikipedia.org/wiki/Vodn%C3%AD_n%C3%A1dr%C5%BE_%C5%A0ance#mediaviewer/File:%</a:t>
            </a:r>
            <a:r>
              <a:rPr lang="cs-CZ" sz="1200" dirty="0" smtClean="0">
                <a:hlinkClick r:id="rId2"/>
              </a:rPr>
              <a:t>C5%A0ance_panorama.jpg</a:t>
            </a:r>
            <a:endParaRPr lang="cs-CZ" sz="1200" dirty="0" smtClean="0"/>
          </a:p>
          <a:p>
            <a:pPr algn="ctr"/>
            <a:r>
              <a:rPr lang="cs-CZ" sz="1200" dirty="0" smtClean="0">
                <a:hlinkClick r:id="rId3"/>
              </a:rPr>
              <a:t>https://</a:t>
            </a:r>
            <a:r>
              <a:rPr lang="cs-CZ" sz="1200" dirty="0" smtClean="0">
                <a:hlinkClick r:id="rId3"/>
              </a:rPr>
              <a:t>cs.wikipedia.org/wiki/Vodn%C3%AD_n%C3%A1dr%C5%BE_Kru%C5%BEberk#mediaviewer/File:Kru%C5%BEberk_reservoir_dam.jpg</a:t>
            </a:r>
            <a:endParaRPr lang="cs-CZ" sz="1200" dirty="0" smtClean="0"/>
          </a:p>
          <a:p>
            <a:pPr algn="ctr"/>
            <a:r>
              <a:rPr lang="cs-CZ" sz="1200" dirty="0" smtClean="0">
                <a:hlinkClick r:id="rId3"/>
              </a:rPr>
              <a:t>https://</a:t>
            </a:r>
            <a:r>
              <a:rPr lang="cs-CZ" sz="1200" dirty="0" smtClean="0">
                <a:hlinkClick r:id="rId3"/>
              </a:rPr>
              <a:t>cs.wikipedia.org/wiki/Vodn%C3%AD_n%C3%A1dr%C5%BE_Kru%C5%BEberk#mediaviewer/File:Kru%C5%BEberk_reservoir.jpg</a:t>
            </a:r>
            <a:endParaRPr lang="cs-CZ" sz="1200" dirty="0" smtClean="0"/>
          </a:p>
          <a:p>
            <a:pPr algn="ctr"/>
            <a:r>
              <a:rPr lang="cs-CZ" sz="1200" dirty="0" smtClean="0">
                <a:hlinkClick r:id="rId4"/>
              </a:rPr>
              <a:t>https://</a:t>
            </a:r>
            <a:r>
              <a:rPr lang="cs-CZ" sz="1200" dirty="0" smtClean="0">
                <a:hlinkClick r:id="rId4"/>
              </a:rPr>
              <a:t>cs.wikipedia.org/wiki/Traktor#mediaviewer/File:Massey_Fergusson_6490_Dynashift.JPG</a:t>
            </a:r>
            <a:endParaRPr lang="cs-CZ" sz="1200" dirty="0" smtClean="0"/>
          </a:p>
          <a:p>
            <a:pPr algn="ctr"/>
            <a:r>
              <a:rPr lang="cs-CZ" sz="1200" dirty="0" smtClean="0">
                <a:hlinkClick r:id="rId5"/>
              </a:rPr>
              <a:t>https://cs.wikipedia.org/wiki/Zem%C4%9Bd%C4%9Blstv%C3%AD#mediaviewer/File:Cows_in_green_field_-_</a:t>
            </a:r>
            <a:r>
              <a:rPr lang="cs-CZ" sz="1200" dirty="0" smtClean="0">
                <a:hlinkClick r:id="rId5"/>
              </a:rPr>
              <a:t>nullamunjie_olive_grove03.jpg</a:t>
            </a:r>
            <a:endParaRPr lang="cs-CZ" sz="1200" dirty="0" smtClean="0"/>
          </a:p>
          <a:p>
            <a:pPr algn="ctr"/>
            <a:r>
              <a:rPr lang="cs-CZ" sz="1200" dirty="0" smtClean="0">
                <a:hlinkClick r:id="rId6"/>
              </a:rPr>
              <a:t>https://</a:t>
            </a:r>
            <a:r>
              <a:rPr lang="cs-CZ" sz="1200" dirty="0" smtClean="0">
                <a:hlinkClick r:id="rId6"/>
              </a:rPr>
              <a:t>cs.wikipedia.org/wiki/Kop%C5%99ivnice#mediaviewer/File:Locomotive-cz-M290-001.jpg</a:t>
            </a:r>
            <a:endParaRPr lang="cs-CZ" sz="1200" dirty="0" smtClean="0"/>
          </a:p>
          <a:p>
            <a:pPr algn="ctr"/>
            <a:r>
              <a:rPr lang="cs-CZ" sz="1200" dirty="0" smtClean="0">
                <a:hlinkClick r:id="rId7"/>
              </a:rPr>
              <a:t>https://</a:t>
            </a:r>
            <a:r>
              <a:rPr lang="cs-CZ" sz="1200" dirty="0" smtClean="0">
                <a:hlinkClick r:id="rId7"/>
              </a:rPr>
              <a:t>cs.wikipedia.org/wiki/Ostravsko-karvinsk%C3%A1_uheln%C3%A1_p%C3%A1nev#mediaviewer/File:Darkov_celkovy_pohled.jpg</a:t>
            </a:r>
            <a:endParaRPr lang="cs-CZ" sz="1200" dirty="0" smtClean="0"/>
          </a:p>
          <a:p>
            <a:pPr algn="ctr"/>
            <a:r>
              <a:rPr lang="cs-CZ" sz="1200" dirty="0" smtClean="0">
                <a:hlinkClick r:id="rId8"/>
              </a:rPr>
              <a:t>https://</a:t>
            </a:r>
            <a:r>
              <a:rPr lang="cs-CZ" sz="1200" dirty="0" smtClean="0">
                <a:hlinkClick r:id="rId8"/>
              </a:rPr>
              <a:t>cs.wikipedia.org/wiki/D%C4%9Btmarovice#mediaviewer/File:Pohled_na_obec_D%C4%9Btmarovice.jpg</a:t>
            </a:r>
            <a:endParaRPr lang="cs-CZ" sz="1200" dirty="0" smtClean="0"/>
          </a:p>
          <a:p>
            <a:pPr algn="ctr"/>
            <a:r>
              <a:rPr lang="cs-CZ" sz="1200" dirty="0" smtClean="0">
                <a:hlinkClick r:id="rId9"/>
              </a:rPr>
              <a:t>https://</a:t>
            </a:r>
            <a:r>
              <a:rPr lang="cs-CZ" sz="1200" dirty="0" smtClean="0">
                <a:hlinkClick r:id="rId9"/>
              </a:rPr>
              <a:t>cs.wikipedia.org/wiki/Vysok%C3%A1_pec#mediaviewer/File:Schr%C3%A4gaufzug.jpg</a:t>
            </a:r>
            <a:endParaRPr lang="cs-CZ" sz="1200" dirty="0" smtClean="0"/>
          </a:p>
          <a:p>
            <a:pPr algn="ctr"/>
            <a:r>
              <a:rPr lang="cs-CZ" sz="1200" dirty="0" smtClean="0">
                <a:hlinkClick r:id="rId10"/>
              </a:rPr>
              <a:t>https://</a:t>
            </a:r>
            <a:r>
              <a:rPr lang="cs-CZ" sz="1200" dirty="0" smtClean="0">
                <a:hlinkClick r:id="rId10"/>
              </a:rPr>
              <a:t>cs.wikipedia.org/wiki/ArcelorMittal_Ostrava#mediaviewer/File:Nova_hut_ocelarna_energetika.jpg</a:t>
            </a:r>
            <a:endParaRPr lang="cs-CZ" sz="1200" dirty="0" smtClean="0"/>
          </a:p>
          <a:p>
            <a:pPr algn="ctr"/>
            <a:r>
              <a:rPr lang="cs-CZ" sz="1200" dirty="0" smtClean="0">
                <a:hlinkClick r:id="rId11"/>
              </a:rPr>
              <a:t>https://</a:t>
            </a:r>
            <a:r>
              <a:rPr lang="cs-CZ" sz="1200" dirty="0" smtClean="0">
                <a:hlinkClick r:id="rId11"/>
              </a:rPr>
              <a:t>cs.wikipedia.org/wiki/Tatranky#mediaviewer/File:Tatranky.jpg</a:t>
            </a:r>
            <a:endParaRPr lang="cs-CZ" sz="1200" dirty="0" smtClean="0"/>
          </a:p>
          <a:p>
            <a:pPr algn="ctr"/>
            <a:r>
              <a:rPr lang="cs-CZ" sz="1200" dirty="0" smtClean="0">
                <a:hlinkClick r:id="rId11"/>
              </a:rPr>
              <a:t>https://</a:t>
            </a:r>
            <a:r>
              <a:rPr lang="cs-CZ" sz="1200" dirty="0" smtClean="0">
                <a:hlinkClick r:id="rId11"/>
              </a:rPr>
              <a:t>cs.wikipedia.org/wiki/Tatranky#mediaviewer/File:Tatranka.JPG</a:t>
            </a:r>
            <a:endParaRPr lang="cs-CZ" sz="1200" dirty="0" smtClean="0"/>
          </a:p>
          <a:p>
            <a:pPr algn="ctr"/>
            <a:r>
              <a:rPr lang="cs-CZ" sz="1200" dirty="0" smtClean="0">
                <a:hlinkClick r:id="rId12"/>
              </a:rPr>
              <a:t>https://</a:t>
            </a:r>
            <a:r>
              <a:rPr lang="cs-CZ" sz="1200" dirty="0" smtClean="0">
                <a:hlinkClick r:id="rId12"/>
              </a:rPr>
              <a:t>cs.wikipedia.org/wiki/Leti%C5%A1t%C4%9B_Leo%C5%A1e_Jan%C3%A1%C4%8Dka_Ostrava#mediaviewer/File:OSRintl.jpg</a:t>
            </a:r>
            <a:endParaRPr lang="cs-CZ" sz="1200" dirty="0" smtClean="0"/>
          </a:p>
          <a:p>
            <a:pPr algn="ctr"/>
            <a:r>
              <a:rPr lang="cs-CZ" sz="1200" dirty="0" smtClean="0">
                <a:hlinkClick r:id="rId13"/>
              </a:rPr>
              <a:t>http://</a:t>
            </a:r>
            <a:r>
              <a:rPr lang="cs-CZ" sz="1200" dirty="0" smtClean="0">
                <a:hlinkClick r:id="rId13"/>
              </a:rPr>
              <a:t>www.</a:t>
            </a:r>
            <a:r>
              <a:rPr lang="cs-CZ" sz="1200" dirty="0" err="1" smtClean="0">
                <a:hlinkClick r:id="rId13"/>
              </a:rPr>
              <a:t>teva.cz</a:t>
            </a:r>
            <a:r>
              <a:rPr lang="cs-CZ" sz="1200" dirty="0" smtClean="0">
                <a:hlinkClick r:id="rId13"/>
              </a:rPr>
              <a:t>/</a:t>
            </a:r>
            <a:r>
              <a:rPr lang="cs-CZ" sz="1200" dirty="0" err="1" smtClean="0">
                <a:hlinkClick r:id="rId13"/>
              </a:rPr>
              <a:t>teva</a:t>
            </a:r>
            <a:r>
              <a:rPr lang="cs-CZ" sz="1200" dirty="0" smtClean="0">
                <a:hlinkClick r:id="rId13"/>
              </a:rPr>
              <a:t>-se-</a:t>
            </a:r>
            <a:r>
              <a:rPr lang="cs-CZ" sz="1200" dirty="0" err="1" smtClean="0">
                <a:hlinkClick r:id="rId13"/>
              </a:rPr>
              <a:t>predstavuje</a:t>
            </a:r>
            <a:r>
              <a:rPr lang="cs-CZ" sz="1200" dirty="0" smtClean="0">
                <a:hlinkClick r:id="rId13"/>
              </a:rPr>
              <a:t>/historie.</a:t>
            </a:r>
            <a:r>
              <a:rPr lang="cs-CZ" sz="1200" dirty="0" err="1" smtClean="0">
                <a:hlinkClick r:id="rId13"/>
              </a:rPr>
              <a:t>htm</a:t>
            </a:r>
            <a:endParaRPr lang="cs-CZ" sz="1200" dirty="0" smtClean="0"/>
          </a:p>
          <a:p>
            <a:pPr algn="ctr"/>
            <a:r>
              <a:rPr lang="cs-CZ" sz="1200" dirty="0" smtClean="0">
                <a:hlinkClick r:id="rId14"/>
              </a:rPr>
              <a:t>https://cs.wikipedia.org/wiki/Hradec_nad_Moravic%C3%AD_%</a:t>
            </a:r>
            <a:r>
              <a:rPr lang="cs-CZ" sz="1200" dirty="0" smtClean="0">
                <a:hlinkClick r:id="rId14"/>
              </a:rPr>
              <a:t>28z%C3%A1mek%29#mediaviewer/File:Hradec2_396388-1382.jpg</a:t>
            </a:r>
            <a:endParaRPr lang="cs-CZ" sz="1200" dirty="0" smtClean="0"/>
          </a:p>
          <a:p>
            <a:pPr algn="ctr"/>
            <a:r>
              <a:rPr lang="cs-CZ" sz="1200" dirty="0" smtClean="0">
                <a:hlinkClick r:id="rId15"/>
              </a:rPr>
              <a:t>https://</a:t>
            </a:r>
            <a:r>
              <a:rPr lang="cs-CZ" sz="1200" dirty="0" smtClean="0">
                <a:hlinkClick r:id="rId15"/>
              </a:rPr>
              <a:t>cs.wikipedia.org/wiki/Hukvaldy#mediaviewer/File:Hukv09.JPG</a:t>
            </a:r>
            <a:endParaRPr lang="cs-CZ" sz="1200" dirty="0" smtClean="0"/>
          </a:p>
          <a:p>
            <a:pPr algn="ctr"/>
            <a:r>
              <a:rPr lang="cs-CZ" sz="1200" smtClean="0">
                <a:hlinkClick r:id="rId16"/>
              </a:rPr>
              <a:t>https://cs.wikipedia.org/wiki/Re%C5%A1ovsk%C3%A9_vodop%C3%A1dy</a:t>
            </a:r>
            <a:r>
              <a:rPr lang="cs-CZ" sz="1200" smtClean="0">
                <a:hlinkClick r:id="rId16"/>
              </a:rPr>
              <a:t>_%</a:t>
            </a:r>
            <a:r>
              <a:rPr lang="cs-CZ" sz="1200" smtClean="0">
                <a:hlinkClick r:id="rId16"/>
              </a:rPr>
              <a:t>28n%C3%A1rodn%C3%AD_p%C5%99%C3%ADrodn%C3%AD_rezervace%29#mediaviewer/File:Re%C5%A1ovsk%C3%A9_vodop%C3%A1dy.jpg</a:t>
            </a:r>
            <a:endParaRPr lang="cs-CZ" sz="1200" smtClean="0"/>
          </a:p>
          <a:p>
            <a:pPr algn="ctr"/>
            <a:endParaRPr lang="cs-CZ" sz="12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17">
      <a:dk1>
        <a:sysClr val="windowText" lastClr="000000"/>
      </a:dk1>
      <a:lt1>
        <a:srgbClr val="800000"/>
      </a:lt1>
      <a:dk2>
        <a:srgbClr val="1F497D"/>
      </a:dk2>
      <a:lt2>
        <a:srgbClr val="C00000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442</TotalTime>
  <Words>966</Words>
  <Application>Microsoft Office PowerPoint</Application>
  <PresentationFormat>Předvádění na obrazovce (4:3)</PresentationFormat>
  <Paragraphs>259</Paragraphs>
  <Slides>34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34</vt:i4>
      </vt:variant>
    </vt:vector>
  </HeadingPairs>
  <TitlesOfParts>
    <vt:vector size="35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Vladka</dc:creator>
  <cp:lastModifiedBy>Vladka</cp:lastModifiedBy>
  <cp:revision>57</cp:revision>
  <dcterms:created xsi:type="dcterms:W3CDTF">2013-03-13T10:59:50Z</dcterms:created>
  <dcterms:modified xsi:type="dcterms:W3CDTF">2014-09-16T17:05:02Z</dcterms:modified>
</cp:coreProperties>
</file>