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1" r:id="rId6"/>
    <p:sldId id="262" r:id="rId7"/>
    <p:sldId id="263" r:id="rId8"/>
    <p:sldId id="264" r:id="rId9"/>
    <p:sldId id="268" r:id="rId10"/>
    <p:sldId id="269" r:id="rId11"/>
    <p:sldId id="270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360" y="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vyuka.zsjarose.cz/data/swic/lessons/796.jpg" TargetMode="External"/><Relationship Id="rId3" Type="http://schemas.openxmlformats.org/officeDocument/2006/relationships/hyperlink" Target="http://www.memecenter.com/fun/363445/brain" TargetMode="External"/><Relationship Id="rId7" Type="http://schemas.openxmlformats.org/officeDocument/2006/relationships/hyperlink" Target="http://pfyziollfup.upol.cz/castwiki/wp-content/uploads/2012/11/Obr8-300x193.jpg" TargetMode="External"/><Relationship Id="rId2" Type="http://schemas.openxmlformats.org/officeDocument/2006/relationships/hyperlink" Target="http://upload.wikimedia.org/wikipedia/commons/thumb/d/dc/Medulla_spinalis_-_Section_-_English.svg/200px-Medulla_spinalis_-_Section_-_English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fyziollfup.upol.cz/castwiki/wp-content/uploads/2012/11/Obr7-300x232.jpg" TargetMode="External"/><Relationship Id="rId5" Type="http://schemas.openxmlformats.org/officeDocument/2006/relationships/hyperlink" Target="http://pfyziollfup.upol.cz/castwiki/wp-content/uploads/2012/11/Obr51-300x207.jpg" TargetMode="External"/><Relationship Id="rId4" Type="http://schemas.openxmlformats.org/officeDocument/2006/relationships/hyperlink" Target="http://pfyziollfup.upol.cz/castwiki/wp-content/uploads/2012/11/Obr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909071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17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Centrální nervová soustava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28.4.</a:t>
                      </a:r>
                      <a:r>
                        <a:rPr lang="cs-CZ" sz="1400" b="1" baseline="0" dirty="0" smtClean="0"/>
                        <a:t>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229600" cy="1143000"/>
          </a:xfrm>
        </p:spPr>
        <p:txBody>
          <a:bodyPr/>
          <a:lstStyle/>
          <a:p>
            <a:r>
              <a:rPr lang="cs-CZ" dirty="0" smtClean="0"/>
              <a:t>Centrální nervová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724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Mícha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je uložena v páteřním kanálu, prochází od týlního otvoru po 1. bederní obratel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je tvořena bílou hmotou – výběžky neuronů a šedou hmotou – těla neuronů 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z míchy vychází 31 párů míšních nervů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8"/>
            <a:ext cx="7153275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Mozek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přijímá, zpracovává,                                                           třídí a ukládá                                                          informace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je chráněný lebkou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mozek chrání mozkomíšní mok                           a mozkové pleny – tvrdá plena, pavučnice, omozečnice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z</a:t>
            </a:r>
            <a:r>
              <a:rPr lang="cs-CZ" dirty="0" smtClean="0"/>
              <a:t> mozku vychází 12 párů mozkových nervů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52046"/>
            <a:ext cx="3662577" cy="275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mozek se skládá ze šesti částí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6239372" cy="3856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/>
              <a:t>z</a:t>
            </a:r>
            <a:r>
              <a:rPr lang="cs-CZ" dirty="0" smtClean="0"/>
              <a:t>adní mozek – prodloužená mícha, most Varolův, mozeček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střední mozek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řední mozek – mezimozek, koncový mozek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prodloužená mícha</a:t>
            </a:r>
            <a:r>
              <a:rPr lang="cs-CZ" dirty="0" smtClean="0"/>
              <a:t> –                                              centrum nepodmíněných                                           reflexů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most Varolův</a:t>
            </a:r>
            <a:r>
              <a:rPr lang="cs-CZ" dirty="0" smtClean="0"/>
              <a:t> –                                                               spojení jednotlivých                                                                   částí mozku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36712"/>
            <a:ext cx="285750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96952"/>
            <a:ext cx="285750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mozeček</a:t>
            </a:r>
            <a:r>
              <a:rPr lang="cs-CZ" dirty="0" smtClean="0"/>
              <a:t> – koordinace                                                 pohybu a rovnováhy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střední mozek </a:t>
            </a:r>
            <a:r>
              <a:rPr lang="cs-CZ" dirty="0" smtClean="0"/>
              <a:t>– centrum                                           zrakových a sluchových vjemů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92696"/>
            <a:ext cx="2960690" cy="1963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9916" y="3068960"/>
            <a:ext cx="28575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mezimozek</a:t>
            </a:r>
            <a:r>
              <a:rPr lang="cs-CZ" dirty="0" smtClean="0"/>
              <a:t> – řídí činnost vnitřních orgánů, tělesnou teplotu</a:t>
            </a:r>
          </a:p>
          <a:p>
            <a:pPr marL="0" indent="0">
              <a:buNone/>
            </a:pPr>
            <a:r>
              <a:rPr lang="cs-CZ" b="1" dirty="0" smtClean="0"/>
              <a:t>koncový mozek </a:t>
            </a:r>
            <a:r>
              <a:rPr lang="cs-CZ" dirty="0" smtClean="0"/>
              <a:t>– u člověka největší část mozku, skládá se ze dvou hemisfér, na povrchu je šedá kůra mozková, vytváří mozkové závity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033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7455173" cy="6023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93160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Poranění mozku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oranění, přerušení míchy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o</a:t>
            </a:r>
            <a:r>
              <a:rPr lang="cs-CZ" dirty="0" smtClean="0"/>
              <a:t>třes mozku, krvácení do mozku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mozková  mrtvice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klíšťový zánět mozku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nádory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roztroušená skleróza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epilepsie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Parkinsonova choroba, Alzheimerova nemoc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7655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l-PL" sz="1050" dirty="0"/>
              <a:t>USER:POLARLYS. </a:t>
            </a:r>
            <a:r>
              <a:rPr lang="pl-PL" sz="1050" i="1" dirty="0"/>
              <a:t>http://cs.wikipedia.org/</a:t>
            </a:r>
            <a:r>
              <a:rPr lang="pl-PL" sz="1050" dirty="0"/>
              <a:t> [online]. [cit. 28.4.2013]. Dostupný na WWW: </a:t>
            </a:r>
            <a:r>
              <a:rPr lang="pl-PL" sz="1050" dirty="0">
                <a:hlinkClick r:id="rId2"/>
              </a:rPr>
              <a:t>http://upload.wikimedia.org/wikipedia/commons/thumb/d/dc/Medulla_spinalis_-_Section_-_English.svg/200px-Medulla_spinalis_-_Section_-_</a:t>
            </a:r>
            <a:r>
              <a:rPr lang="pl-PL" sz="1050" dirty="0" smtClean="0">
                <a:hlinkClick r:id="rId2"/>
              </a:rPr>
              <a:t>English.svg.png</a:t>
            </a:r>
            <a:endParaRPr lang="pl-PL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 err="1" smtClean="0"/>
              <a:t>m</a:t>
            </a:r>
            <a:r>
              <a:rPr lang="cs-CZ" sz="1050" i="1" dirty="0" err="1" smtClean="0"/>
              <a:t>emecenter.com</a:t>
            </a:r>
            <a:r>
              <a:rPr lang="cs-CZ" sz="1050" dirty="0"/>
              <a:t> [online]. [cit. 28.4.2013]. Dostupný na WWW: </a:t>
            </a:r>
            <a:r>
              <a:rPr lang="cs-CZ" sz="1050" dirty="0" smtClean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www.</a:t>
            </a:r>
            <a:r>
              <a:rPr lang="cs-CZ" sz="1050" dirty="0" err="1" smtClean="0">
                <a:hlinkClick r:id="rId3"/>
              </a:rPr>
              <a:t>memecenter.com</a:t>
            </a:r>
            <a:r>
              <a:rPr lang="cs-CZ" sz="1050" dirty="0" smtClean="0">
                <a:hlinkClick r:id="rId3"/>
              </a:rPr>
              <a:t>/</a:t>
            </a:r>
            <a:r>
              <a:rPr lang="cs-CZ" sz="1050" dirty="0" err="1" smtClean="0">
                <a:hlinkClick r:id="rId3"/>
              </a:rPr>
              <a:t>fun</a:t>
            </a:r>
            <a:r>
              <a:rPr lang="cs-CZ" sz="1050" dirty="0" smtClean="0">
                <a:hlinkClick r:id="rId3"/>
              </a:rPr>
              <a:t>/363445/</a:t>
            </a:r>
            <a:r>
              <a:rPr lang="cs-CZ" sz="1050" dirty="0" err="1" smtClean="0">
                <a:hlinkClick r:id="rId3"/>
              </a:rPr>
              <a:t>brain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 smtClean="0"/>
              <a:t>AUTOR </a:t>
            </a:r>
            <a:r>
              <a:rPr lang="cs-CZ" sz="1050" dirty="0"/>
              <a:t>NEUVEDEN. </a:t>
            </a:r>
            <a:r>
              <a:rPr lang="cs-CZ" sz="1050" i="1" dirty="0"/>
              <a:t>pfyziollfup.upol.cz</a:t>
            </a:r>
            <a:r>
              <a:rPr lang="cs-CZ" sz="1050" dirty="0"/>
              <a:t> [online]. [cit. 28.4.2013].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pfyziollfup.upol.cz/castwiki/wp-content/uploads/2012/11/Obr12.jpg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pfyziollfup.upol.cz</a:t>
            </a:r>
            <a:r>
              <a:rPr lang="cs-CZ" sz="1050" dirty="0"/>
              <a:t> [online]. [cit. 28.4.2013].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pfyziollfup.upol.cz/castwiki/wp-content/uploads/2012/11/Obr51-300x207.jpg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pfyziollfup.upol.cz</a:t>
            </a:r>
            <a:r>
              <a:rPr lang="cs-CZ" sz="1050" dirty="0"/>
              <a:t> [online]. [cit. 28.4.2013].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pfyziollfup.upol.cz/castwiki/wp-content/uploads/2012/11/Obr7-300x232.jpg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pfyziollfup.upol.cz</a:t>
            </a:r>
            <a:r>
              <a:rPr lang="cs-CZ" sz="1050" dirty="0"/>
              <a:t> [online]. [cit. 28.4.2013].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pfyziollfup.upol.cz/castwiki/wp-content/uploads/2012/11/Obr7-300x232.jpg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pfyziollfup.upol.cz</a:t>
            </a:r>
            <a:r>
              <a:rPr lang="cs-CZ" sz="1050" dirty="0"/>
              <a:t> [online]. [cit. 28.4.2013].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pfyziollfup.upol.cz/castwiki/wp-content/uploads/2012/11/Obr8-300x193.jpg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vyuka.zsjarose.cz</a:t>
            </a:r>
            <a:r>
              <a:rPr lang="cs-CZ" sz="1050" dirty="0"/>
              <a:t> [online]. [cit. 28.4.2013].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vyuka.zsjarose.cz/data/swic/lessons/796.jpg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221</TotalTime>
  <Words>298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 dumy</vt:lpstr>
      <vt:lpstr>Snímek 1</vt:lpstr>
      <vt:lpstr>Centrální nervová soustava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22</cp:revision>
  <dcterms:created xsi:type="dcterms:W3CDTF">2013-02-17T15:43:31Z</dcterms:created>
  <dcterms:modified xsi:type="dcterms:W3CDTF">2014-09-17T07:17:59Z</dcterms:modified>
</cp:coreProperties>
</file>