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66" r:id="rId16"/>
    <p:sldId id="267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1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B920D8-D0E7-45A5-8FA0-87C29AAD7F25}" type="datetimeFigureOut">
              <a:rPr lang="cs-CZ" smtClean="0"/>
              <a:pPr/>
              <a:t>12.4.2012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C2DDFD5-D4A1-443A-8084-BB6997AB3A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14" name="camera.wav"/>
          </p:stSnd>
        </p:sndAc>
      </p:transition>
    </mc:Choice>
    <mc:Fallback>
      <p:transition spd="slow">
        <p:dissolve/>
        <p:sndAc>
          <p:stSnd>
            <p:snd r:embed="rId1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1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audio" Target="../media/audio3.wav"/><Relationship Id="rId7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audio" Target="../media/audio5.wav"/><Relationship Id="rId4" Type="http://schemas.openxmlformats.org/officeDocument/2006/relationships/audio" Target="../media/audio4.wav"/><Relationship Id="rId9" Type="http://schemas.openxmlformats.org/officeDocument/2006/relationships/audio" Target="../media/audio1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slide" Target="slid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234848" y="2211876"/>
            <a:ext cx="651825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400" dirty="0" smtClean="0"/>
              <a:t>  </a:t>
            </a:r>
            <a:r>
              <a:rPr lang="cs-CZ" sz="2600" dirty="0" smtClean="0"/>
              <a:t>VY_32_INOVACE</a:t>
            </a:r>
            <a:r>
              <a:rPr lang="cs-CZ" sz="2600"/>
              <a:t>_ </a:t>
            </a:r>
            <a:r>
              <a:rPr lang="cs-CZ" sz="2600" smtClean="0"/>
              <a:t>14_ </a:t>
            </a:r>
            <a:r>
              <a:rPr lang="cs-CZ" sz="2600" dirty="0" smtClean="0"/>
              <a:t>Souvětí a jeho stavba</a:t>
            </a:r>
            <a:endParaRPr lang="cs-CZ" sz="2600" dirty="0"/>
          </a:p>
        </p:txBody>
      </p:sp>
      <p:sp>
        <p:nvSpPr>
          <p:cNvPr id="6" name="Obdélník 5"/>
          <p:cNvSpPr/>
          <p:nvPr/>
        </p:nvSpPr>
        <p:spPr>
          <a:xfrm>
            <a:off x="3059832" y="284837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 smtClean="0"/>
              <a:t>OP </a:t>
            </a:r>
            <a:r>
              <a:rPr lang="cs-CZ" sz="2000" dirty="0"/>
              <a:t>VK  Peníze školám </a:t>
            </a:r>
          </a:p>
          <a:p>
            <a:r>
              <a:rPr lang="cs-CZ" sz="2000" dirty="0" smtClean="0"/>
              <a:t>Registrační </a:t>
            </a:r>
            <a:r>
              <a:rPr lang="cs-CZ" sz="2000" dirty="0"/>
              <a:t>číslo projektu : </a:t>
            </a:r>
            <a:r>
              <a:rPr lang="cs-CZ" sz="2000" dirty="0" smtClean="0"/>
              <a:t>      CZ.1.07/1.4.00/21.0385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1115616" y="4254187"/>
            <a:ext cx="691276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ZŠ Hladké </a:t>
            </a:r>
            <a:r>
              <a:rPr lang="cs-CZ" sz="2000" dirty="0" err="1" smtClean="0"/>
              <a:t>Životice</a:t>
            </a:r>
            <a:r>
              <a:rPr lang="cs-CZ" sz="2000" dirty="0" smtClean="0"/>
              <a:t> OKRES Nový Jičín, </a:t>
            </a:r>
            <a:r>
              <a:rPr lang="cs-CZ" sz="2000" dirty="0"/>
              <a:t>příspěvková </a:t>
            </a:r>
            <a:r>
              <a:rPr lang="cs-CZ" sz="2000" dirty="0" smtClean="0"/>
              <a:t>organizace</a:t>
            </a:r>
          </a:p>
          <a:p>
            <a:pPr algn="ctr"/>
            <a:r>
              <a:rPr lang="cs-CZ" sz="2000" smtClean="0"/>
              <a:t>IČ: 73184322</a:t>
            </a:r>
            <a:endParaRPr lang="cs-CZ" sz="2000" dirty="0"/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</a:t>
            </a:r>
            <a:endParaRPr lang="cs-CZ" sz="2000" dirty="0"/>
          </a:p>
          <a:p>
            <a:r>
              <a:rPr lang="cs-CZ" sz="2400" dirty="0" smtClean="0"/>
              <a:t>   </a:t>
            </a:r>
            <a:endParaRPr lang="cs-CZ" sz="2400" dirty="0"/>
          </a:p>
          <a:p>
            <a:r>
              <a:rPr lang="cs-CZ" dirty="0"/>
              <a:t>                      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1547664" y="5085184"/>
            <a:ext cx="4896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              Doporučeno </a:t>
            </a:r>
            <a:r>
              <a:rPr lang="cs-CZ" sz="2000" dirty="0"/>
              <a:t>pro 4</a:t>
            </a:r>
            <a:r>
              <a:rPr lang="cs-CZ" sz="2000" dirty="0" smtClean="0"/>
              <a:t>. - </a:t>
            </a:r>
            <a:r>
              <a:rPr lang="cs-CZ" sz="2000" dirty="0"/>
              <a:t>5. ročník </a:t>
            </a:r>
            <a:r>
              <a:rPr lang="cs-CZ" sz="2000" dirty="0" smtClean="0"/>
              <a:t>ZŠ</a:t>
            </a:r>
            <a:endParaRPr lang="cs-CZ" sz="2000" dirty="0"/>
          </a:p>
          <a:p>
            <a:r>
              <a:rPr lang="cs-CZ" sz="2000" dirty="0"/>
              <a:t>             </a:t>
            </a:r>
            <a:r>
              <a:rPr lang="cs-CZ" sz="2000" dirty="0" smtClean="0"/>
              <a:t>          Předmět </a:t>
            </a:r>
            <a:r>
              <a:rPr lang="cs-CZ" sz="2000" dirty="0"/>
              <a:t>: Český jazyk</a:t>
            </a:r>
          </a:p>
          <a:p>
            <a:r>
              <a:rPr lang="cs-CZ" sz="2000" dirty="0"/>
              <a:t>          </a:t>
            </a:r>
            <a:r>
              <a:rPr lang="cs-CZ" sz="2000" dirty="0" smtClean="0"/>
              <a:t>          Autor </a:t>
            </a:r>
            <a:r>
              <a:rPr lang="cs-CZ" sz="2000" dirty="0"/>
              <a:t>: Mgr. Šárka </a:t>
            </a:r>
            <a:r>
              <a:rPr lang="cs-CZ" sz="2000" dirty="0" err="1"/>
              <a:t>Hoňková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25330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4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326737" y="0"/>
            <a:ext cx="44905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Souvětí</a:t>
            </a:r>
            <a:endParaRPr lang="cs-CZ" sz="9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Šipka dolů 6"/>
          <p:cNvSpPr/>
          <p:nvPr/>
        </p:nvSpPr>
        <p:spPr>
          <a:xfrm>
            <a:off x="4139951" y="1340768"/>
            <a:ext cx="864096" cy="1067252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02644" y="2437581"/>
            <a:ext cx="52172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-</a:t>
            </a:r>
            <a:r>
              <a:rPr lang="cs-CZ" sz="4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spojení dvou i více vět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0" y="4149080"/>
            <a:ext cx="67620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- </a:t>
            </a:r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věty v souvětí jsou spojeny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7314" y="5567435"/>
            <a:ext cx="87129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s</a:t>
            </a:r>
            <a:r>
              <a:rPr lang="cs-CZ" sz="4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</a:rPr>
              <a:t>pojovacími výrazy</a:t>
            </a:r>
            <a:endParaRPr lang="cs-CZ" sz="4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-69246" y="3180092"/>
            <a:ext cx="91838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- v</a:t>
            </a:r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ěty v souvětí jsou odděleny čárkami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69160"/>
            <a:ext cx="927100" cy="97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83835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4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1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38954" y="0"/>
            <a:ext cx="85122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Spojovací výrazy</a:t>
            </a:r>
            <a:endParaRPr lang="cs-CZ" sz="80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-108520" y="1739775"/>
            <a:ext cx="30522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 a) spojky</a:t>
            </a:r>
            <a:endParaRPr lang="cs-CZ" sz="4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33195" y="3443273"/>
            <a:ext cx="31005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b) zájmena</a:t>
            </a:r>
            <a:endParaRPr lang="cs-CZ" sz="4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0581" y="5120898"/>
            <a:ext cx="29904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c) příslovce</a:t>
            </a:r>
            <a:endParaRPr lang="cs-CZ" sz="44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741718" y="1896174"/>
            <a:ext cx="64017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- a, i, ale, aby, že, když… 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788124" y="3575953"/>
            <a:ext cx="6390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- </a:t>
            </a:r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kdo, co, jaký, který, čí… 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726854" y="5228620"/>
            <a:ext cx="60461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00000"/>
                </a:solidFill>
              </a:rPr>
              <a:t>- kde, kam, kdy, jak,… </a:t>
            </a:r>
            <a:endParaRPr lang="cs-CZ" sz="4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406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9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9933" y="209093"/>
            <a:ext cx="89644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Čárku v souvětí většinou nepíšeme před spojkami</a:t>
            </a:r>
            <a:endParaRPr lang="cs-CZ" sz="54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092017" y="2651871"/>
            <a:ext cx="4203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8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i</a:t>
            </a:r>
            <a:endParaRPr lang="cs-CZ" sz="8000" b="1" dirty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843808" y="3140968"/>
            <a:ext cx="15199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ani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94556" y="3802687"/>
            <a:ext cx="23599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nebo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31586" y="1951241"/>
            <a:ext cx="7280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7092280" y="4487211"/>
            <a:ext cx="89800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0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či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685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4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31178"/>
            <a:ext cx="896448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Urči, zda se jedná o</a:t>
            </a:r>
          </a:p>
        </p:txBody>
      </p:sp>
      <p:sp>
        <p:nvSpPr>
          <p:cNvPr id="6" name="Obdélník 5"/>
          <p:cNvSpPr/>
          <p:nvPr/>
        </p:nvSpPr>
        <p:spPr>
          <a:xfrm>
            <a:off x="330394" y="1190525"/>
            <a:ext cx="841448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- větu jednoduchou  </a:t>
            </a:r>
            <a:r>
              <a:rPr lang="cs-CZ" sz="6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</a:rPr>
              <a:t>J</a:t>
            </a:r>
            <a:r>
              <a:rPr lang="cs-CZ" sz="6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</a:t>
            </a:r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nebo souvětí  </a:t>
            </a:r>
            <a:r>
              <a:rPr lang="cs-CZ" sz="6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70C0"/>
                </a:solidFill>
              </a:rPr>
              <a:t>S</a:t>
            </a:r>
            <a:r>
              <a:rPr lang="cs-CZ" sz="4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endParaRPr lang="cs-CZ" sz="60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2929299"/>
            <a:ext cx="9143999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  Petr, Honza a Filip se zúčastnili turnaje v šachu. ___</a:t>
            </a:r>
          </a:p>
          <a:p>
            <a:endParaRPr lang="cs-CZ" sz="3200" dirty="0" smtClean="0"/>
          </a:p>
          <a:p>
            <a:r>
              <a:rPr lang="cs-CZ" sz="2800" dirty="0" smtClean="0"/>
              <a:t>      Protože jsem zaspal, nestihl jsem se nasnídat._____</a:t>
            </a:r>
          </a:p>
          <a:p>
            <a:endParaRPr lang="cs-CZ" sz="2800" dirty="0"/>
          </a:p>
          <a:p>
            <a:r>
              <a:rPr lang="cs-CZ" sz="2800" dirty="0" smtClean="0"/>
              <a:t>       Víš, co budeme dělat dnes odpoledne? ______</a:t>
            </a:r>
          </a:p>
          <a:p>
            <a:endParaRPr lang="cs-CZ" sz="2800" dirty="0"/>
          </a:p>
          <a:p>
            <a:r>
              <a:rPr lang="cs-CZ" sz="2800" dirty="0" smtClean="0"/>
              <a:t>       Maminka řekla, že mohu jít  ven, až si uklidím._____</a:t>
            </a:r>
          </a:p>
          <a:p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7748333" y="2420888"/>
            <a:ext cx="3577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J</a:t>
            </a:r>
            <a:endParaRPr lang="cs-CZ" sz="3600" dirty="0"/>
          </a:p>
        </p:txBody>
      </p:sp>
      <p:sp>
        <p:nvSpPr>
          <p:cNvPr id="11" name="Obdélník 10"/>
          <p:cNvSpPr/>
          <p:nvPr/>
        </p:nvSpPr>
        <p:spPr>
          <a:xfrm>
            <a:off x="7398959" y="3455233"/>
            <a:ext cx="4475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S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7442487" y="5379953"/>
            <a:ext cx="4764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S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292437" y="4383060"/>
            <a:ext cx="4475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S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49146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1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7504" y="116632"/>
            <a:ext cx="89289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Napiš vzorec souvětí</a:t>
            </a:r>
            <a:endParaRPr lang="cs-CZ" sz="6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1471910"/>
            <a:ext cx="90364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 smtClean="0"/>
              <a:t>      Protože venku prší, musím zůstat doma. ______</a:t>
            </a:r>
            <a:r>
              <a:rPr lang="cs-CZ" sz="2400" dirty="0" smtClean="0">
                <a:solidFill>
                  <a:prstClr val="black"/>
                </a:solidFill>
              </a:rPr>
              <a:t>_______</a:t>
            </a:r>
            <a:endParaRPr lang="cs-CZ" sz="2400" dirty="0">
              <a:solidFill>
                <a:prstClr val="black"/>
              </a:solidFill>
            </a:endParaRPr>
          </a:p>
          <a:p>
            <a:r>
              <a:rPr lang="cs-CZ" sz="2400" dirty="0" smtClean="0"/>
              <a:t>                                             </a:t>
            </a:r>
          </a:p>
          <a:p>
            <a:r>
              <a:rPr lang="cs-CZ" sz="2400" dirty="0" smtClean="0"/>
              <a:t>      Když budeš trénovat, určitě vyhraješ. __________________</a:t>
            </a:r>
          </a:p>
          <a:p>
            <a:endParaRPr lang="cs-CZ" sz="2400" dirty="0" smtClean="0"/>
          </a:p>
          <a:p>
            <a:r>
              <a:rPr lang="cs-CZ" sz="2400" dirty="0" smtClean="0"/>
              <a:t>      Někteří řidiči nedodržují silniční pravidla, jezdí nepovolenou</a:t>
            </a:r>
          </a:p>
          <a:p>
            <a:r>
              <a:rPr lang="cs-CZ" sz="2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                                                      </a:t>
            </a:r>
            <a:r>
              <a:rPr lang="cs-CZ" sz="2400" dirty="0" smtClean="0"/>
              <a:t>             </a:t>
            </a:r>
          </a:p>
          <a:p>
            <a:r>
              <a:rPr lang="cs-CZ" sz="2400" dirty="0" smtClean="0"/>
              <a:t>      rychlostí a ohrožují tak ostatní vozidla._________________</a:t>
            </a:r>
          </a:p>
          <a:p>
            <a:endParaRPr lang="cs-CZ" sz="2400" dirty="0"/>
          </a:p>
          <a:p>
            <a:r>
              <a:rPr lang="cs-CZ" sz="2400" dirty="0" smtClean="0"/>
              <a:t>      Hasiči a policisté přijeli k požáru ve chvíli, kdy plameny už </a:t>
            </a:r>
          </a:p>
          <a:p>
            <a:r>
              <a:rPr lang="cs-CZ" sz="2400" dirty="0" smtClean="0"/>
              <a:t>                        </a:t>
            </a:r>
            <a:endParaRPr lang="cs-CZ" sz="2400" dirty="0"/>
          </a:p>
          <a:p>
            <a:r>
              <a:rPr lang="cs-CZ" sz="2400" dirty="0" smtClean="0"/>
              <a:t>      olizovaly střechu obydlí. __________________________ 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709841" y="1010245"/>
            <a:ext cx="20706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Protože V1,V2.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09841" y="1902021"/>
            <a:ext cx="17243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Když V1,V2.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70635" y="3274675"/>
            <a:ext cx="1673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V1,V2 a V3</a:t>
            </a:r>
            <a:r>
              <a:rPr lang="cs-CZ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.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267744" y="4739743"/>
            <a:ext cx="15544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92D050"/>
                </a:solidFill>
              </a:rPr>
              <a:t>V1,kdy V2.</a:t>
            </a:r>
            <a:endParaRPr lang="cs-CZ" sz="2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50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-21704" y="3054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Vyber správný vzorec</a:t>
            </a:r>
            <a:endParaRPr lang="cs-CZ" sz="6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2204864"/>
            <a:ext cx="89427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</a:t>
            </a:r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Chlapci a děvčata se rozhodli, že nebudou </a:t>
            </a:r>
          </a:p>
          <a:p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zahálet a půjdou odpoledne bruslit.</a:t>
            </a:r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sz="3200" b="1" dirty="0" smtClean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4640233"/>
            <a:ext cx="4587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3" action="ppaction://hlinksldjump"/>
              </a:rPr>
              <a:t>V1 a V2, že V3 a V4.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220072" y="4633514"/>
            <a:ext cx="3111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V1, </a:t>
            </a:r>
            <a:r>
              <a:rPr lang="cs-CZ" sz="3600" b="1" dirty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že </a:t>
            </a:r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V2 </a:t>
            </a:r>
            <a:r>
              <a:rPr lang="cs-CZ" sz="3600" b="1" dirty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a </a:t>
            </a:r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V3.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952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21704" y="3054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Vyber správný vzorec</a:t>
            </a:r>
            <a:endParaRPr lang="cs-CZ" sz="6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0648" y="1988840"/>
            <a:ext cx="8942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 </a:t>
            </a:r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Když se blíží bouřka, hledají ptáci, kam by </a:t>
            </a:r>
          </a:p>
          <a:p>
            <a:pPr lvl="0"/>
            <a:r>
              <a:rPr lang="cs-CZ" sz="32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se schovali.</a:t>
            </a:r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sz="3600" b="1" dirty="0" smtClean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4149080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3" action="ppaction://hlinksldjump"/>
              </a:rPr>
              <a:t>Když V1, V2, kam V3. 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8024" y="5004003"/>
            <a:ext cx="35710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Když V1, kam V2.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02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21704" y="3054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6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Vyber správný vzorec</a:t>
            </a:r>
            <a:endParaRPr lang="cs-CZ" sz="6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2204864"/>
            <a:ext cx="89427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Víte, jak můžeme zjistit, že bude pěkně a </a:t>
            </a:r>
          </a:p>
          <a:p>
            <a:pPr lvl="0"/>
            <a:r>
              <a:rPr lang="cs-CZ" sz="3200" b="1" dirty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r>
              <a:rPr lang="cs-CZ" sz="3200" b="1" dirty="0" smtClean="0">
                <a:ln w="10541" cmpd="sng">
                  <a:solidFill>
                    <a:srgbClr val="0F6FC6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002060"/>
                </a:solidFill>
              </a:rPr>
              <a:t>slunečno ?</a:t>
            </a:r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sz="3600" b="1" dirty="0" smtClean="0">
              <a:ln w="10541" cmpd="sng">
                <a:solidFill>
                  <a:srgbClr val="0F6FC6">
                    <a:shade val="88000"/>
                    <a:satMod val="110000"/>
                  </a:srgb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3925629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3" action="ppaction://hlinksldjump"/>
              </a:rPr>
              <a:t>V1, jak V2, že V3 a V4.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96132" y="5157192"/>
            <a:ext cx="34479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3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hlinkClick r:id="rId4" action="ppaction://hlinksldjump"/>
              </a:rPr>
              <a:t>V1, jak V2,že V3.</a:t>
            </a:r>
            <a:endParaRPr lang="cs-CZ" sz="3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227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56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Hodnocení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pic>
        <p:nvPicPr>
          <p:cNvPr id="2052" name="Picture 4" descr="C:\Users\uživatel\AppData\Local\Microsoft\Windows\Temporary Internet Files\Content.IE5\YA368RAH\MC90043381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2902"/>
            <a:ext cx="1433117" cy="143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živatel\AppData\Local\Microsoft\Windows\Temporary Internet Files\Content.IE5\A0JE7RIS\MC9004343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785" y="5301207"/>
            <a:ext cx="1512168" cy="137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uživatel\AppData\Local\Microsoft\Windows\Temporary Internet Files\Content.IE5\13VM17YJ\MC90043440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045" y="2934664"/>
            <a:ext cx="1335648" cy="187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295156" y="1633377"/>
            <a:ext cx="54734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Jsem se sebou spokojen</a:t>
            </a:r>
            <a:endParaRPr lang="cs-CZ" sz="40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79712" y="3516298"/>
            <a:ext cx="5526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 Ještě sem tam chybuji</a:t>
            </a:r>
            <a:endParaRPr lang="cs-CZ" sz="40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907704" y="5517232"/>
            <a:ext cx="61043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  Zatím se mi práce nedaří</a:t>
            </a:r>
            <a:endParaRPr lang="cs-CZ" sz="40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68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9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živatel\AppData\Local\Microsoft\Windows\Temporary Internet Files\Content.IE5\13VM17YJ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2808313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195736" y="332656"/>
            <a:ext cx="510909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Správně 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157192"/>
            <a:ext cx="1944216" cy="9361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716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živatel\AppData\Local\Microsoft\Windows\Temporary Internet Files\Content.IE5\A0JE7RIS\MC900437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30308"/>
            <a:ext cx="3312368" cy="338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051720" y="260648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Špatně!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444208" y="5373216"/>
            <a:ext cx="201622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39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13VM17YJ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2808313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195736" y="332656"/>
            <a:ext cx="510909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Správně 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157192"/>
            <a:ext cx="1944216" cy="9361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21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uživatel\AppData\Local\Microsoft\Windows\Temporary Internet Files\Content.IE5\A0JE7RIS\MC900437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30308"/>
            <a:ext cx="3312368" cy="338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051720" y="260648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Špatně!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8" name="Šipka doleva 7">
            <a:hlinkClick r:id="rId4" action="ppaction://hlinksldjump"/>
          </p:cNvPr>
          <p:cNvSpPr/>
          <p:nvPr/>
        </p:nvSpPr>
        <p:spPr>
          <a:xfrm>
            <a:off x="6444208" y="5373216"/>
            <a:ext cx="201622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382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13VM17YJ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2808313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195736" y="332656"/>
            <a:ext cx="510909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Správně 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157192"/>
            <a:ext cx="1944216" cy="9361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582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živatel\AppData\Local\Microsoft\Windows\Temporary Internet Files\Content.IE5\A0JE7RIS\MC900437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30308"/>
            <a:ext cx="3312368" cy="338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051720" y="260648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9600" b="1" dirty="0" smtClean="0">
                <a:ln w="10541" cmpd="sng">
                  <a:solidFill>
                    <a:srgbClr val="FE8637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Špatně!</a:t>
            </a:r>
            <a:endParaRPr lang="cs-CZ" sz="9600" b="1" dirty="0">
              <a:ln w="10541" cmpd="sng">
                <a:solidFill>
                  <a:srgbClr val="FE8637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444208" y="5373216"/>
            <a:ext cx="2016224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75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5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Volně použitelné kliparty z galerie </a:t>
            </a:r>
            <a:r>
              <a:rPr lang="cs-CZ" sz="2800" dirty="0" err="1" smtClean="0"/>
              <a:t>office</a:t>
            </a:r>
            <a:endParaRPr lang="cs-CZ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  <p:sndAc>
          <p:stSnd>
            <p:snd r:embed="rId3" name="camera.wav"/>
          </p:stSnd>
        </p:sndAc>
      </p:transition>
    </mc:Choice>
    <mc:Fallback>
      <p:transition spd="slow">
        <p:dissolv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232</TotalTime>
  <Words>408</Words>
  <Application>Microsoft Office PowerPoint</Application>
  <PresentationFormat>Předvádění na obrazovce (4:3)</PresentationFormat>
  <Paragraphs>85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Volně použitelné kliparty z galerie office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29</cp:revision>
  <dcterms:created xsi:type="dcterms:W3CDTF">2011-09-28T10:31:24Z</dcterms:created>
  <dcterms:modified xsi:type="dcterms:W3CDTF">2012-04-12T12:23:34Z</dcterms:modified>
</cp:coreProperties>
</file>