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6" r:id="rId3"/>
    <p:sldId id="267" r:id="rId4"/>
    <p:sldId id="268" r:id="rId5"/>
    <p:sldId id="269" r:id="rId6"/>
    <p:sldId id="27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.wapday.com/animation/ccontennt/12570-f/heart_pumping.gif?__sid=2M4DWWD&amp;lang=cs" TargetMode="External"/><Relationship Id="rId2" Type="http://schemas.openxmlformats.org/officeDocument/2006/relationships/hyperlink" Target="http://www.naklejki-dekoracyjne.com.pl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93935528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Krev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25.3</a:t>
                      </a:r>
                      <a:r>
                        <a:rPr lang="cs-CZ" sz="1400" b="1" dirty="0" smtClean="0"/>
                        <a:t>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68980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4533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Krev</a:t>
            </a:r>
          </a:p>
          <a:p>
            <a:r>
              <a:rPr lang="cs-CZ" dirty="0" smtClean="0"/>
              <a:t>muži 5 – 6 litrů, ženy 4 – 5 litrů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Složky krve:</a:t>
            </a:r>
          </a:p>
          <a:p>
            <a:pPr>
              <a:buFont typeface="Wingdings" pitchFamily="2" charset="2"/>
              <a:buChar char="ü"/>
            </a:pPr>
            <a:r>
              <a:rPr lang="cs-CZ" u="sng" dirty="0" smtClean="0"/>
              <a:t>krevní plazma </a:t>
            </a:r>
            <a:r>
              <a:rPr lang="cs-CZ" dirty="0" smtClean="0"/>
              <a:t>– tekutá složka, voda a rozpuštěné látky</a:t>
            </a:r>
          </a:p>
          <a:p>
            <a:pPr>
              <a:buFont typeface="Wingdings" pitchFamily="2" charset="2"/>
              <a:buChar char="ü"/>
            </a:pPr>
            <a:r>
              <a:rPr lang="cs-CZ" u="sng" dirty="0" smtClean="0"/>
              <a:t>červené krvinky </a:t>
            </a:r>
            <a:r>
              <a:rPr lang="cs-CZ" dirty="0" smtClean="0"/>
              <a:t>– erytrocyty – vznikají v kostní dřeni, zanikají ve slezině a játrech, obsahují hemoglobin – červené krevní barvivo, přežívají cca 120 dní</a:t>
            </a:r>
          </a:p>
          <a:p>
            <a:pPr>
              <a:buFont typeface="Wingdings" pitchFamily="2" charset="2"/>
              <a:buChar char="ü"/>
            </a:pPr>
            <a:r>
              <a:rPr lang="cs-CZ" u="sng" dirty="0" smtClean="0"/>
              <a:t>bílé krvinky </a:t>
            </a:r>
            <a:r>
              <a:rPr lang="cs-CZ" dirty="0" smtClean="0"/>
              <a:t>– leukocyty – chrání před infekcí, vznikají v kostní dřeni, zanikají ve slezině nebo mízních uzlinách 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621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60040"/>
            <a:ext cx="8229600" cy="6669360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u="sng" dirty="0" smtClean="0"/>
              <a:t>krevní destičky </a:t>
            </a:r>
            <a:r>
              <a:rPr lang="cs-CZ" dirty="0" smtClean="0"/>
              <a:t>– trombocyty – zajišťují srážení krve mimo krevní oběh, bílkovina fibrinogen se mění fibrin – na povrchu těla se vytváří strup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3024336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4126" y="2348880"/>
            <a:ext cx="3978376" cy="1860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29113"/>
            <a:ext cx="276225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6966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  Krevní plazma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80728"/>
            <a:ext cx="5334000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1038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5973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Krevní skupiny</a:t>
            </a:r>
          </a:p>
          <a:p>
            <a:r>
              <a:rPr lang="cs-CZ" dirty="0" smtClean="0"/>
              <a:t>Jan Jánský – popsal krevní skupiny</a:t>
            </a:r>
          </a:p>
          <a:p>
            <a:r>
              <a:rPr lang="cs-CZ" dirty="0" smtClean="0"/>
              <a:t>transfúze krve – nahrazení krve při ztrátě</a:t>
            </a:r>
          </a:p>
          <a:p>
            <a:r>
              <a:rPr lang="cs-CZ" dirty="0" smtClean="0"/>
              <a:t>dárcovství krve – odebírání krve nebo jejich částí od dárců</a:t>
            </a:r>
          </a:p>
          <a:p>
            <a:r>
              <a:rPr lang="cs-CZ" dirty="0" smtClean="0"/>
              <a:t>krevní skupiny – A,B,AB,O </a:t>
            </a:r>
          </a:p>
          <a:p>
            <a:r>
              <a:rPr lang="cs-CZ" dirty="0" smtClean="0"/>
              <a:t>aglutinogeny A </a:t>
            </a:r>
            <a:r>
              <a:rPr lang="cs-CZ" dirty="0" err="1" smtClean="0"/>
              <a:t>aB</a:t>
            </a:r>
            <a:r>
              <a:rPr lang="cs-CZ" dirty="0" smtClean="0"/>
              <a:t> – látky na povrchu červených krvinek</a:t>
            </a:r>
          </a:p>
          <a:p>
            <a:r>
              <a:rPr lang="cs-CZ" dirty="0" smtClean="0"/>
              <a:t>aglutininy anti A </a:t>
            </a:r>
            <a:r>
              <a:rPr lang="cs-CZ" dirty="0" err="1" smtClean="0"/>
              <a:t>a</a:t>
            </a:r>
            <a:r>
              <a:rPr lang="cs-CZ" dirty="0" smtClean="0"/>
              <a:t> anti B – protilátky v krevní plazmě </a:t>
            </a:r>
          </a:p>
          <a:p>
            <a:r>
              <a:rPr lang="cs-CZ" dirty="0" smtClean="0"/>
              <a:t>Rh-faktor další možný aglutinogen</a:t>
            </a:r>
          </a:p>
          <a:p>
            <a:r>
              <a:rPr lang="cs-CZ" dirty="0" smtClean="0"/>
              <a:t>AB – </a:t>
            </a:r>
            <a:r>
              <a:rPr lang="cs-CZ" dirty="0" smtClean="0"/>
              <a:t>univerzální </a:t>
            </a:r>
            <a:r>
              <a:rPr lang="cs-CZ" dirty="0" smtClean="0"/>
              <a:t>příjemce </a:t>
            </a:r>
          </a:p>
          <a:p>
            <a:r>
              <a:rPr lang="cs-CZ" dirty="0" smtClean="0"/>
              <a:t>O – univerzální dárce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7783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4525963"/>
          </a:xfrm>
        </p:spPr>
        <p:txBody>
          <a:bodyPr/>
          <a:lstStyle/>
          <a:p>
            <a:r>
              <a:rPr lang="cs-CZ" dirty="0" smtClean="0"/>
              <a:t>anemie – chudokrevnost – nedostatek hemoglobinu</a:t>
            </a:r>
          </a:p>
          <a:p>
            <a:r>
              <a:rPr lang="cs-CZ" dirty="0" smtClean="0"/>
              <a:t>leukemie – rakovinné onemocnění, porucha funkce bílých krvinek</a:t>
            </a:r>
          </a:p>
          <a:p>
            <a:r>
              <a:rPr lang="cs-CZ" dirty="0" smtClean="0"/>
              <a:t>hemofilie – porucha srážlivosti krve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309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www</a:t>
            </a:r>
            <a:r>
              <a:rPr lang="pt-BR" sz="1050" i="1" dirty="0" smtClean="0"/>
              <a:t>.</a:t>
            </a:r>
            <a:r>
              <a:rPr lang="pt-BR" sz="1050" i="1" dirty="0" smtClean="0"/>
              <a:t> </a:t>
            </a:r>
            <a:r>
              <a:rPr lang="pt-BR" sz="1050" i="1" dirty="0" smtClean="0"/>
              <a:t>naklejki-dekoracyjne.com</a:t>
            </a:r>
            <a:r>
              <a:rPr lang="pt-BR" sz="1050" dirty="0"/>
              <a:t> [online]. [cit. 9.2.2013]. Dostupný na WWW: </a:t>
            </a:r>
            <a:r>
              <a:rPr lang="pt-BR" sz="1050" dirty="0" smtClean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www.naklejki-dekoracyjne.com.pl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 smtClean="0"/>
              <a:t>AUTOR </a:t>
            </a:r>
            <a:r>
              <a:rPr lang="cs-CZ" sz="1050" dirty="0"/>
              <a:t>NEUVEDEN. </a:t>
            </a:r>
            <a:r>
              <a:rPr lang="cs-CZ" sz="1050" i="1" dirty="0"/>
              <a:t>cs.medixa.org</a:t>
            </a:r>
            <a:r>
              <a:rPr lang="cs-CZ" sz="1050" dirty="0"/>
              <a:t> [online]. [cit. 9.2.2013]. Dostupný na WWW: http://static.medixa.prod.fishcms.cz/media/image/2-trombocytopenie.jpg</a:t>
            </a:r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wapday.com</a:t>
            </a:r>
            <a:r>
              <a:rPr lang="cs-CZ" sz="1050" dirty="0"/>
              <a:t> [online]. [cit. 9.2.2013]. Dostupný na WWW: </a:t>
            </a:r>
            <a:r>
              <a:rPr lang="cs-CZ" sz="1050" dirty="0">
                <a:hlinkClick r:id="rId3"/>
              </a:rPr>
              <a:t>http://d.wapday.com/animation/ccontennt/12570-f/heart_pumping.gif?__sid=2M4DWWD&amp;lang=cs</a:t>
            </a:r>
            <a:endParaRPr lang="cs-CZ" sz="1050" dirty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cs.medixa.org</a:t>
            </a:r>
            <a:r>
              <a:rPr lang="cs-CZ" sz="1050" dirty="0"/>
              <a:t> [online]. [cit. 9.2.2013]. Dostupný na WWW: </a:t>
            </a:r>
            <a:r>
              <a:rPr lang="cs-CZ" sz="1050" dirty="0" smtClean="0"/>
              <a:t>cs.wikipedia.org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14</TotalTime>
  <Words>288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10</cp:revision>
  <dcterms:created xsi:type="dcterms:W3CDTF">2013-02-17T15:09:20Z</dcterms:created>
  <dcterms:modified xsi:type="dcterms:W3CDTF">2014-09-17T07:42:13Z</dcterms:modified>
</cp:coreProperties>
</file>