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patf-biokyb.lf1.cuni.cz/wiki/_media/wiki/user/komponenty_obrazky/slezina.png?w=45&amp;h=55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93356837"/>
              </p:ext>
            </p:extLst>
          </p:nvPr>
        </p:nvGraphicFramePr>
        <p:xfrm>
          <a:off x="539552" y="1691774"/>
          <a:ext cx="8064896" cy="51328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VY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32 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INOVACE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9</a:t>
                      </a: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   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VIII.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Přírodopis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Výukový materiál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Petr Suchánek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Mízní soustava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Materiál</a:t>
                      </a:r>
                      <a:r>
                        <a:rPr lang="cs-CZ" sz="1400" b="1" baseline="0" dirty="0" smtClean="0"/>
                        <a:t> slouží k seznámení s učivem. Jednotlivé části mohou být použity jako zápis do sešitu.</a:t>
                      </a:r>
                      <a:endParaRPr lang="cs-CZ" sz="1400" b="1" dirty="0" smtClean="0"/>
                    </a:p>
                    <a:p>
                      <a:endParaRPr lang="cs-CZ" sz="1400" b="1" dirty="0" smtClean="0"/>
                    </a:p>
                    <a:p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 24.2. 2013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8.4. </a:t>
                      </a:r>
                      <a:r>
                        <a:rPr lang="cs-CZ" sz="1400" b="1" smtClean="0"/>
                        <a:t>2013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852936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Mízní /lymfatická/ soustava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695395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cs-CZ" dirty="0" smtClean="0"/>
              <a:t>mízní soustava plní funkci obrannou</a:t>
            </a:r>
          </a:p>
          <a:p>
            <a:r>
              <a:rPr lang="cs-CZ" dirty="0" smtClean="0"/>
              <a:t>zahrnuje – </a:t>
            </a:r>
            <a:r>
              <a:rPr lang="cs-CZ" dirty="0" smtClean="0">
                <a:solidFill>
                  <a:srgbClr val="FF0000"/>
                </a:solidFill>
              </a:rPr>
              <a:t>mízní cévy, mízní uzliny, slezinu a brzlík</a:t>
            </a:r>
          </a:p>
          <a:p>
            <a:r>
              <a:rPr lang="cs-CZ" dirty="0"/>
              <a:t>p</a:t>
            </a:r>
            <a:r>
              <a:rPr lang="cs-CZ" dirty="0" smtClean="0"/>
              <a:t>omocí bílých krvinek ničí choroboplodné zárodky</a:t>
            </a:r>
          </a:p>
          <a:p>
            <a:r>
              <a:rPr lang="cs-CZ" dirty="0" smtClean="0"/>
              <a:t>míza vstřebává přebytek tkáňového moku, přepravuje tuky z potravy</a:t>
            </a:r>
          </a:p>
          <a:p>
            <a:r>
              <a:rPr lang="cs-CZ" dirty="0" smtClean="0"/>
              <a:t>míza se filtruje v uzlinách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8640"/>
            <a:ext cx="8229600" cy="6669360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Schéma mízní soustavy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60648"/>
            <a:ext cx="3474906" cy="59660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012160" y="3068960"/>
            <a:ext cx="2088232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m</a:t>
            </a:r>
            <a:r>
              <a:rPr lang="cs-CZ" dirty="0" smtClean="0"/>
              <a:t>ízní uzliny třísla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940152" y="2204864"/>
            <a:ext cx="1368152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slezina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78654" y="1835532"/>
            <a:ext cx="232173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m</a:t>
            </a:r>
            <a:r>
              <a:rPr lang="cs-CZ" dirty="0" smtClean="0"/>
              <a:t>ízní uzliny podpažní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012160" y="1412776"/>
            <a:ext cx="113464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brzlík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12160" y="836712"/>
            <a:ext cx="187220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m</a:t>
            </a:r>
            <a:r>
              <a:rPr lang="cs-CZ" dirty="0" smtClean="0"/>
              <a:t>ízní uzliny krční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6048672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Slezina</a:t>
            </a:r>
          </a:p>
          <a:p>
            <a:r>
              <a:rPr lang="cs-CZ" dirty="0" smtClean="0"/>
              <a:t>je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/>
              <a:t>největším lymfatickým orgánem v těle</a:t>
            </a:r>
          </a:p>
          <a:p>
            <a:r>
              <a:rPr lang="cs-CZ" dirty="0"/>
              <a:t>z</a:t>
            </a:r>
            <a:r>
              <a:rPr lang="cs-CZ" dirty="0" smtClean="0"/>
              <a:t>ásobárna a místo zániku červených krvinek</a:t>
            </a:r>
          </a:p>
          <a:p>
            <a:r>
              <a:rPr lang="cs-CZ" dirty="0"/>
              <a:t>v</a:t>
            </a:r>
            <a:r>
              <a:rPr lang="cs-CZ" dirty="0" smtClean="0"/>
              <a:t>ytvářejí se zde bílé krvinky a protilátky</a:t>
            </a:r>
          </a:p>
          <a:p>
            <a:r>
              <a:rPr lang="cs-CZ" dirty="0" smtClean="0"/>
              <a:t>zásobárna krve</a:t>
            </a:r>
          </a:p>
          <a:p>
            <a:r>
              <a:rPr lang="cs-CZ" dirty="0" smtClean="0"/>
              <a:t>při námaze dochází k vypuzování krve – píchání v boku</a:t>
            </a:r>
          </a:p>
          <a:p>
            <a:r>
              <a:rPr lang="cs-CZ" dirty="0" smtClean="0"/>
              <a:t>není nezbytná pro život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1" y="3927976"/>
            <a:ext cx="2232248" cy="24228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048672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Brzlík</a:t>
            </a:r>
          </a:p>
          <a:p>
            <a:r>
              <a:rPr lang="cs-CZ" dirty="0" smtClean="0"/>
              <a:t>vytváří hormony, dozrávají zde bílé krvinky</a:t>
            </a:r>
          </a:p>
          <a:p>
            <a:r>
              <a:rPr lang="cs-CZ" dirty="0" smtClean="0"/>
              <a:t>je uložen za hrudní kostí</a:t>
            </a:r>
          </a:p>
          <a:p>
            <a:r>
              <a:rPr lang="cs-CZ" dirty="0" smtClean="0"/>
              <a:t>největší v dětství, postupně je nahrazován tukovou tkání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Obrana proti cizorodým látkám – patogenům</a:t>
            </a:r>
          </a:p>
          <a:p>
            <a:r>
              <a:rPr lang="cs-CZ" dirty="0" smtClean="0"/>
              <a:t>kůže, slzy, sliny, hlen, kyselina chlorovodíková v žaludku</a:t>
            </a:r>
          </a:p>
          <a:p>
            <a:r>
              <a:rPr lang="cs-CZ" dirty="0"/>
              <a:t>v</a:t>
            </a:r>
            <a:r>
              <a:rPr lang="cs-CZ" dirty="0" smtClean="0"/>
              <a:t> případě průniku antigenu tvoří lymfocyty protilátky</a:t>
            </a:r>
          </a:p>
          <a:p>
            <a:r>
              <a:rPr lang="cs-CZ" dirty="0" smtClean="0"/>
              <a:t>fagocytóza – pohlcení antigenu</a:t>
            </a:r>
          </a:p>
          <a:p>
            <a:r>
              <a:rPr lang="cs-CZ" dirty="0" smtClean="0"/>
              <a:t>imunita</a:t>
            </a:r>
          </a:p>
          <a:p>
            <a:r>
              <a:rPr lang="cs-CZ" dirty="0" smtClean="0"/>
              <a:t>očkování</a:t>
            </a:r>
          </a:p>
          <a:p>
            <a:r>
              <a:rPr lang="cs-CZ" dirty="0" smtClean="0"/>
              <a:t>infekční choroby</a:t>
            </a:r>
          </a:p>
          <a:p>
            <a:r>
              <a:rPr lang="cs-CZ" dirty="0" smtClean="0"/>
              <a:t>Inkubační doba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06077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Otázky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Co je to epidemie a pandemie?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Jak se bránit před chřipkovým onemocněním?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Jaké jsou projevy chřipky?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Jakým způsobem mohou být přenášeny infekční choroby?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Které tělní tekutiny tvoří stálé vnitřní prostředí organismu?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Jaký je význam mízní soustavy?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Který lymfatický orgán </a:t>
            </a:r>
            <a:r>
              <a:rPr lang="cs-CZ" smtClean="0"/>
              <a:t>je největší?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3137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1206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050" dirty="0" smtClean="0"/>
              <a:t>Požité zdroje</a:t>
            </a:r>
          </a:p>
          <a:p>
            <a:pPr marL="0" indent="0">
              <a:buNone/>
            </a:pPr>
            <a:r>
              <a:rPr lang="cs-CZ" sz="1050" dirty="0"/>
              <a:t>AUTOR NEUVEDEN. </a:t>
            </a:r>
            <a:r>
              <a:rPr lang="cs-CZ" sz="1050" i="1" dirty="0"/>
              <a:t>patf-biokyb.lf1.cuni.cz</a:t>
            </a:r>
            <a:r>
              <a:rPr lang="cs-CZ" sz="1050" dirty="0"/>
              <a:t> [online]. [cit. 24.2.2013]. Dostupný na WWW: </a:t>
            </a:r>
            <a:r>
              <a:rPr lang="cs-CZ" sz="1050" dirty="0">
                <a:hlinkClick r:id="rId2"/>
              </a:rPr>
              <a:t>http://patf-biokyb.lf1.cuni.cz/wiki/_</a:t>
            </a:r>
            <a:r>
              <a:rPr lang="cs-CZ" sz="1050" dirty="0" smtClean="0">
                <a:hlinkClick r:id="rId2"/>
              </a:rPr>
              <a:t>media/wiki/user/komponenty_obrazky/slezina.png?w=45&amp;h=55</a:t>
            </a:r>
            <a:endParaRPr lang="cs-CZ" sz="1050" dirty="0" smtClean="0"/>
          </a:p>
          <a:p>
            <a:pPr marL="0" indent="0">
              <a:buNone/>
            </a:pPr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val="1003608887"/>
      </p:ext>
    </p:extLst>
  </p:cSld>
  <p:clrMapOvr>
    <a:masterClrMapping/>
  </p:clrMapOvr>
</p:sld>
</file>

<file path=ppt/theme/theme1.xml><?xml version="1.0" encoding="utf-8"?>
<a:theme xmlns:a="http://schemas.openxmlformats.org/drawingml/2006/main" name="šablona dumy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dumy</Template>
  <TotalTime>109</TotalTime>
  <Words>311</Words>
  <Application>Microsoft Office PowerPoint</Application>
  <PresentationFormat>Předvádění na obrazovce (4:3)</PresentationFormat>
  <Paragraphs>79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šablona dumy</vt:lpstr>
      <vt:lpstr>Prezentace aplikace PowerPoint</vt:lpstr>
      <vt:lpstr>Mízní /lymfatická/ soustava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19</cp:revision>
  <dcterms:created xsi:type="dcterms:W3CDTF">2013-02-17T15:43:31Z</dcterms:created>
  <dcterms:modified xsi:type="dcterms:W3CDTF">2013-07-01T08:22:32Z</dcterms:modified>
</cp:coreProperties>
</file>