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7" r:id="rId3"/>
    <p:sldId id="258" r:id="rId4"/>
    <p:sldId id="259" r:id="rId5"/>
    <p:sldId id="260" r:id="rId6"/>
    <p:sldId id="261" r:id="rId7"/>
    <p:sldId id="262" r:id="rId8"/>
    <p:sldId id="265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-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9858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54205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729932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328097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903053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5564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3281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52201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31504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066060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1569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29385E-5342-4074-B21B-5568296DFC37}" type="datetimeFigureOut">
              <a:rPr lang="cs-CZ" smtClean="0"/>
              <a:t>17.9.2014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18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://www.youtube.com/watch?v=AqEsCbJUdKU" TargetMode="Externa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2/23/Moving_Octopus_Vulgaris_2005-01-14.ogg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thumb/8/81/Nautilus_tentacles.jpg/220px-Nautilus_tentacles.jpg" TargetMode="External"/><Relationship Id="rId2" Type="http://schemas.openxmlformats.org/officeDocument/2006/relationships/hyperlink" Target="http://upload.wikimedia.org/wikipedia/commons/thumb/4/4b/Sepia_officinalis_(aquarium).jpg/258px-Sepia_officinalis_(aquarium)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3/37/Calmarcolossal.jpg/250px-Calmarcolossal.jpg" TargetMode="External"/><Relationship Id="rId5" Type="http://schemas.openxmlformats.org/officeDocument/2006/relationships/hyperlink" Target="http://www.zabaci.cz/obrazky/chobotnice3.jpg" TargetMode="External"/><Relationship Id="rId4" Type="http://schemas.openxmlformats.org/officeDocument/2006/relationships/hyperlink" Target="http://upload.wikimedia.org/wikipedia/commons/2/23/Moving_Octopus_Vulgaris_2005-01-14.og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8115830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+mn-lt"/>
                        </a:rPr>
                        <a:t>VY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32 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INOVACE</a:t>
                      </a:r>
                      <a:r>
                        <a:rPr kumimoji="0" lang="en-US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_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+mn-lt"/>
                          <a:cs typeface="Arial" charset="0"/>
                        </a:rPr>
                        <a:t>401</a:t>
                      </a:r>
                      <a:endParaRPr lang="cs-CZ" sz="1400" b="1" dirty="0">
                        <a:latin typeface="+mn-lt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VI.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Výukový materiál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Petr Suchánek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Hlavonožci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Materiál</a:t>
                      </a:r>
                      <a:r>
                        <a:rPr lang="cs-CZ" sz="1400" b="1" baseline="0" dirty="0" smtClean="0"/>
                        <a:t> slouží k seznámení s učivem. Jednotlivé části mohou být použity jako zápis do sešitu.</a:t>
                      </a:r>
                      <a:endParaRPr lang="cs-CZ" sz="1400" b="1" dirty="0" smtClean="0"/>
                    </a:p>
                    <a:p>
                      <a:endParaRPr lang="cs-CZ" sz="1400" b="1" dirty="0" smtClean="0"/>
                    </a:p>
                    <a:p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12.2. </a:t>
                      </a:r>
                      <a:r>
                        <a:rPr lang="cs-CZ" sz="1400" b="1" smtClean="0"/>
                        <a:t>2013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838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Hlavonožci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96752"/>
            <a:ext cx="8229600" cy="5257800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nejdokonalejší skupina měkkýšů</a:t>
            </a:r>
          </a:p>
          <a:p>
            <a:r>
              <a:rPr lang="cs-CZ" dirty="0" smtClean="0"/>
              <a:t>dýchají žábrami</a:t>
            </a:r>
          </a:p>
          <a:p>
            <a:r>
              <a:rPr lang="cs-CZ" dirty="0" smtClean="0"/>
              <a:t>velikost od několika centimetrů až po 20 metrů</a:t>
            </a:r>
          </a:p>
          <a:p>
            <a:r>
              <a:rPr lang="cs-CZ" dirty="0" smtClean="0"/>
              <a:t>mají dokonalý zrak, na chapadlech hmat           a chuť</a:t>
            </a:r>
          </a:p>
          <a:p>
            <a:r>
              <a:rPr lang="cs-CZ" dirty="0" smtClean="0"/>
              <a:t>mají nejdokonalejší nervovou soustavu mezi bezobratlými </a:t>
            </a:r>
          </a:p>
          <a:p>
            <a:r>
              <a:rPr lang="cs-CZ" dirty="0" smtClean="0"/>
              <a:t>inteligence chobotnic je srovnávána s inteligenci některých savců</a:t>
            </a:r>
          </a:p>
          <a:p>
            <a:r>
              <a:rPr lang="cs-CZ" dirty="0" smtClean="0"/>
              <a:t>vývin přímý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695395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32656"/>
            <a:ext cx="8229600" cy="6525344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Zástupci</a:t>
            </a:r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Sépie obecná</a:t>
            </a:r>
            <a:r>
              <a:rPr lang="cs-CZ" dirty="0" smtClean="0"/>
              <a:t> – zbytek schránky sepiová kost – uhličitan vápenatý, kalcit, využití jako zdroj vápníku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 marL="0" indent="0">
              <a:buNone/>
            </a:pPr>
            <a:r>
              <a:rPr lang="cs-CZ" smtClean="0">
                <a:hlinkClick r:id="rId2"/>
              </a:rPr>
              <a:t>video</a:t>
            </a: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 smtClean="0"/>
          </a:p>
          <a:p>
            <a:pPr>
              <a:buFont typeface="Wingdings" pitchFamily="2" charset="2"/>
              <a:buChar char="ü"/>
            </a:pPr>
            <a:endParaRPr lang="cs-CZ" dirty="0"/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3836690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8849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Loděnky</a:t>
            </a:r>
            <a:r>
              <a:rPr lang="cs-CZ" dirty="0"/>
              <a:t> – živoucí </a:t>
            </a:r>
            <a:r>
              <a:rPr lang="cs-CZ" dirty="0" err="1"/>
              <a:t>fosílie</a:t>
            </a:r>
            <a:r>
              <a:rPr lang="cs-CZ" dirty="0"/>
              <a:t>, kolem ústního otvoru mají až 90 drobných ramen, byly nalezeny až 500 metrů pod hladinou</a:t>
            </a:r>
          </a:p>
          <a:p>
            <a:pPr>
              <a:buFont typeface="Wingdings" pitchFamily="2" charset="2"/>
              <a:buChar char="ü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3717032"/>
            <a:ext cx="2095500" cy="20669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140502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Chobotnice</a:t>
            </a:r>
            <a:r>
              <a:rPr lang="cs-CZ" dirty="0" smtClean="0"/>
              <a:t> – mají 8 ramen s přísavkami, pohybují se lezením a plaváním, v nebezpečí dokáže měnit barvu a napodobit </a:t>
            </a:r>
            <a:r>
              <a:rPr lang="cs-CZ" dirty="0"/>
              <a:t>jiné </a:t>
            </a:r>
            <a:r>
              <a:rPr lang="cs-CZ" dirty="0" smtClean="0"/>
              <a:t>živočichy</a:t>
            </a:r>
            <a:endParaRPr lang="cs-CZ" sz="1050" dirty="0" smtClean="0"/>
          </a:p>
          <a:p>
            <a:pPr marL="0" indent="0">
              <a:buNone/>
            </a:pPr>
            <a:r>
              <a:rPr lang="cs-CZ" sz="1050" dirty="0" smtClean="0">
                <a:hlinkClick r:id="rId2"/>
              </a:rPr>
              <a:t>video ukázka</a:t>
            </a:r>
            <a:endParaRPr lang="cs-CZ" sz="105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3284984"/>
            <a:ext cx="5391150" cy="40386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656001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Krakatice obrovská </a:t>
            </a:r>
            <a:r>
              <a:rPr lang="cs-CZ" dirty="0" smtClean="0"/>
              <a:t>- dosahuje až 30 metrů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2852936"/>
            <a:ext cx="5654193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066166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pPr>
              <a:buFont typeface="Wingdings" pitchFamily="2" charset="2"/>
              <a:buChar char="ü"/>
            </a:pP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Kalmár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hamiltonův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dirty="0" smtClean="0"/>
              <a:t>– nejtěžší hlavonožec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556792"/>
            <a:ext cx="3246898" cy="464955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0607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50" dirty="0" smtClean="0"/>
              <a:t>Použité zdroje</a:t>
            </a:r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11.2.2013]. Dostupný na WWW: </a:t>
            </a:r>
            <a:r>
              <a:rPr lang="pt-BR" sz="1050" dirty="0">
                <a:hlinkClick r:id="rId2"/>
              </a:rPr>
              <a:t>http://upload.wikimedia.org/wikipedia/commons/thumb/4/4b/Sepia_officinalis_%28aquarium%29.jpg/258px-Sepia_officinalis_%</a:t>
            </a:r>
            <a:r>
              <a:rPr lang="pt-BR" sz="1050" dirty="0" smtClean="0">
                <a:hlinkClick r:id="rId2"/>
              </a:rPr>
              <a:t>28aquarium%29.jpg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 smtClean="0"/>
              <a:t>AUTOR </a:t>
            </a:r>
            <a:r>
              <a:rPr lang="pt-BR" sz="1050" dirty="0"/>
              <a:t>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11.2.2013]. Dostupný na WWW: </a:t>
            </a:r>
            <a:r>
              <a:rPr lang="pt-BR" sz="1050" dirty="0">
                <a:hlinkClick r:id="rId3"/>
              </a:rPr>
              <a:t>http://</a:t>
            </a:r>
            <a:r>
              <a:rPr lang="pt-BR" sz="1050" dirty="0" smtClean="0">
                <a:hlinkClick r:id="rId3"/>
              </a:rPr>
              <a:t>upload.wikimedia.org/wikipedia/commons/thumb/8/81/Nautilus_tentacles.jpg/220px-Nautilus_tentacles.jpg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11.2.2013]. Dostupný na WWW: </a:t>
            </a:r>
            <a:r>
              <a:rPr lang="pt-BR" sz="1050" dirty="0">
                <a:hlinkClick r:id="rId4"/>
              </a:rPr>
              <a:t>http://</a:t>
            </a:r>
            <a:r>
              <a:rPr lang="pt-BR" sz="1050" dirty="0" smtClean="0">
                <a:hlinkClick r:id="rId4"/>
              </a:rPr>
              <a:t>upload.wikimedia.org/wikipedia/commons/2/23/Moving_Octopus_Vulgaris_2005-01-14.ogg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11.2.2013]. Dostupný na WWW: </a:t>
            </a:r>
            <a:r>
              <a:rPr lang="pt-BR" sz="1050" dirty="0">
                <a:hlinkClick r:id="rId5"/>
              </a:rPr>
              <a:t>http://</a:t>
            </a:r>
            <a:r>
              <a:rPr lang="pt-BR" sz="1050" dirty="0" smtClean="0">
                <a:hlinkClick r:id="rId5"/>
              </a:rPr>
              <a:t>www.zabaci.cz/obrazky/chobotnice3.jpg</a:t>
            </a:r>
            <a:endParaRPr lang="cs-CZ" sz="1050" dirty="0" smtClean="0"/>
          </a:p>
          <a:p>
            <a:pPr marL="0" indent="0">
              <a:buNone/>
            </a:pPr>
            <a:r>
              <a:rPr lang="pt-BR" sz="1050" dirty="0"/>
              <a:t>AUTOR NEUVEDEN. </a:t>
            </a:r>
            <a:r>
              <a:rPr lang="pt-BR" sz="1050" i="1" dirty="0"/>
              <a:t>http://cs.wikipedia.org</a:t>
            </a:r>
            <a:r>
              <a:rPr lang="pt-BR" sz="1050" dirty="0"/>
              <a:t> [online]. [cit. 11.2.2013]. Dostupný na WWW: </a:t>
            </a:r>
            <a:r>
              <a:rPr lang="pt-BR" sz="1050" dirty="0">
                <a:hlinkClick r:id="rId6"/>
              </a:rPr>
              <a:t>http://</a:t>
            </a:r>
            <a:r>
              <a:rPr lang="pt-BR" sz="1050" dirty="0" smtClean="0">
                <a:hlinkClick r:id="rId6"/>
              </a:rPr>
              <a:t>upload.wikimedia.org/wikipedia/commons/thumb/3/37/Calmarcolossal.jpg/250px-Calmarcolossal.jpg</a:t>
            </a: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 smtClean="0"/>
          </a:p>
          <a:p>
            <a:pPr marL="0" indent="0">
              <a:buNone/>
            </a:pPr>
            <a:endParaRPr lang="cs-CZ" sz="1050" dirty="0"/>
          </a:p>
        </p:txBody>
      </p:sp>
    </p:spTree>
    <p:extLst>
      <p:ext uri="{BB962C8B-B14F-4D97-AF65-F5344CB8AC3E}">
        <p14:creationId xmlns:p14="http://schemas.microsoft.com/office/powerpoint/2010/main" val="10036088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šablona dumy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šablona dumy</Template>
  <TotalTime>96</TotalTime>
  <Words>227</Words>
  <Application>Microsoft Office PowerPoint</Application>
  <PresentationFormat>Předvádění na obrazovce (4:3)</PresentationFormat>
  <Paragraphs>61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šablona dumy</vt:lpstr>
      <vt:lpstr>Prezentace aplikace PowerPoint</vt:lpstr>
      <vt:lpstr>Hlavonožci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uživatel</cp:lastModifiedBy>
  <cp:revision>17</cp:revision>
  <dcterms:created xsi:type="dcterms:W3CDTF">2013-02-12T06:58:48Z</dcterms:created>
  <dcterms:modified xsi:type="dcterms:W3CDTF">2014-09-17T08:01:22Z</dcterms:modified>
</cp:coreProperties>
</file>