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7" r:id="rId2"/>
    <p:sldId id="258" r:id="rId3"/>
    <p:sldId id="259" r:id="rId4"/>
    <p:sldId id="261" r:id="rId5"/>
    <p:sldId id="262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5" autoAdjust="0"/>
    <p:restoredTop sz="94660"/>
  </p:normalViewPr>
  <p:slideViewPr>
    <p:cSldViewPr>
      <p:cViewPr>
        <p:scale>
          <a:sx n="76" d="100"/>
          <a:sy n="76" d="100"/>
        </p:scale>
        <p:origin x="-113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6CA29B0-430F-4211-A684-6ADF1D52AE35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78E7714-C323-4E2A-91E9-3C8D386F0E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3" name="camera.wav"/>
          </p:stSnd>
        </p:sndAc>
      </p:transition>
    </mc:Choice>
    <mc:Fallback xmlns="">
      <p:transition spd="slow">
        <p:blinds dir="vert"/>
        <p:sndAc>
          <p:stSnd>
            <p:snd r:embed="rId14" name="camera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2032" y="465184"/>
            <a:ext cx="8183880" cy="4187952"/>
          </a:xfrm>
          <a:prstGeom prst="rect">
            <a:avLst/>
          </a:prstGeo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6665" y="3206721"/>
            <a:ext cx="6497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OP VK  Peníze školám </a:t>
            </a:r>
          </a:p>
          <a:p>
            <a:r>
              <a:rPr lang="cs-CZ" dirty="0" smtClean="0"/>
              <a:t>                       Registrační číslo </a:t>
            </a:r>
            <a:r>
              <a:rPr lang="cs-CZ" dirty="0" smtClean="0"/>
              <a:t>projektu: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CZ.1.07/1.4.00/21.0385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55228" y="4221086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Základní škola Hladké Životice okres Nový Jičín,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6203" y="4653136"/>
            <a:ext cx="685841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</a:t>
            </a:r>
          </a:p>
          <a:p>
            <a:r>
              <a:rPr lang="cs-CZ" dirty="0" smtClean="0"/>
              <a:t>                       Doporučeno pro 4. a 5. ročník ZŠ</a:t>
            </a:r>
          </a:p>
          <a:p>
            <a:r>
              <a:rPr lang="cs-CZ" dirty="0" smtClean="0"/>
              <a:t>                       </a:t>
            </a:r>
            <a:r>
              <a:rPr lang="cs-CZ" dirty="0" smtClean="0"/>
              <a:t>Předmět: </a:t>
            </a:r>
            <a:r>
              <a:rPr lang="cs-CZ" dirty="0" smtClean="0"/>
              <a:t>Vlastivěda</a:t>
            </a:r>
          </a:p>
          <a:p>
            <a:r>
              <a:rPr lang="cs-CZ" dirty="0" smtClean="0"/>
              <a:t>                       </a:t>
            </a:r>
            <a:r>
              <a:rPr lang="cs-CZ" dirty="0" smtClean="0"/>
              <a:t>Autor: </a:t>
            </a:r>
            <a:r>
              <a:rPr lang="cs-CZ" dirty="0" smtClean="0"/>
              <a:t>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-114275" y="1996480"/>
            <a:ext cx="9036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  III/2 Inovace a zkvalitnění výuky prostřednictvím ICT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14275" y="2636912"/>
            <a:ext cx="9361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VY_32_INOVACE_15_Symboly Moravskoslezského kraje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27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585664" y="1772816"/>
            <a:ext cx="12385376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Symboly  Moravskoslezského         kraje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3979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2065" y="2852936"/>
            <a:ext cx="8471912" cy="3199203"/>
          </a:xfrm>
        </p:spPr>
        <p:txBody>
          <a:bodyPr>
            <a:noAutofit/>
          </a:bodyPr>
          <a:lstStyle/>
          <a:p>
            <a:r>
              <a:rPr lang="cs-CZ" sz="1300" dirty="0"/>
              <a:t>Popis</a:t>
            </a:r>
          </a:p>
          <a:p>
            <a:r>
              <a:rPr lang="cs-CZ" sz="1300" dirty="0"/>
              <a:t>čtvrcený štít: </a:t>
            </a:r>
          </a:p>
          <a:p>
            <a:r>
              <a:rPr lang="cs-CZ" sz="1300" dirty="0"/>
              <a:t>pole zlaté se slezskou orlicí - symbol historické slezské zemské příslušnosti větší části kraje</a:t>
            </a:r>
          </a:p>
          <a:p>
            <a:r>
              <a:rPr lang="cs-CZ" sz="1300" dirty="0"/>
              <a:t>pole modré s moravskou orlicí - symbol historické moravské zemské příslušnosti menší části kraje</a:t>
            </a:r>
          </a:p>
          <a:p>
            <a:r>
              <a:rPr lang="cs-CZ" sz="1300" dirty="0"/>
              <a:t>pole opět modré a je tvořeno znakem sídelního města Moravskoslezského kraje Ostravy - na zeleném trávníku stříbrný kůň v poskoku se zlatým sedlem a červenou pokrývkou provázený v horním levém rohu zlatou růží s červeným semeníkem a zelenými kališními lístky</a:t>
            </a:r>
          </a:p>
          <a:p>
            <a:r>
              <a:rPr lang="cs-CZ" sz="1300" dirty="0"/>
              <a:t>pole je </a:t>
            </a:r>
            <a:r>
              <a:rPr lang="cs-CZ" sz="1300" dirty="0" smtClean="0"/>
              <a:t>půlené </a:t>
            </a:r>
            <a:r>
              <a:rPr lang="cs-CZ" sz="1300" dirty="0"/>
              <a:t>(znak Opavského knížectví a derivát znaku Těšínského knížectví): pravá půle stříbrno-červeně polcena, vlevo půl doleva obrácené zlaté orlice s červenou zbrojí</a:t>
            </a:r>
          </a:p>
          <a:p>
            <a:endParaRPr lang="cs-CZ" sz="1300" dirty="0"/>
          </a:p>
          <a:p>
            <a:r>
              <a:rPr lang="cs-CZ" sz="1300" dirty="0"/>
              <a:t>Znak kraje byl schválen Zastupitelstvem Moravskoslezského kraje 28. března 2002 a oficiálně předán předsedou Poslanecké sněmovny Parlamentu ČR 9. ledna 2003.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60"/>
            <a:ext cx="169545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3465" y="500584"/>
            <a:ext cx="85443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Znak Moravskoslezského kraje</a:t>
            </a:r>
            <a:endParaRPr lang="cs-CZ" sz="3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442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9673" y="3645024"/>
            <a:ext cx="8471912" cy="2808311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Popis</a:t>
            </a:r>
          </a:p>
          <a:p>
            <a:r>
              <a:rPr lang="cs-CZ" dirty="0"/>
              <a:t>čtvrcený list: </a:t>
            </a:r>
          </a:p>
          <a:p>
            <a:r>
              <a:rPr lang="cs-CZ" dirty="0"/>
              <a:t>v </a:t>
            </a:r>
            <a:r>
              <a:rPr lang="cs-CZ" sz="2500" dirty="0"/>
              <a:t>horním</a:t>
            </a:r>
            <a:r>
              <a:rPr lang="cs-CZ" dirty="0"/>
              <a:t> žerďovém žlutém poli slezská orlice</a:t>
            </a:r>
          </a:p>
          <a:p>
            <a:r>
              <a:rPr lang="cs-CZ" dirty="0"/>
              <a:t>v dolním žerďovém modrém poli na zeleném trávníku, širokém jednu osminu šířky pole, bílý kůň v poskoku se žlutým sedlem a červenou pokrývkou provázený za hlavou žlutou růží s červeným semeníkem a zelenými kališními lístky</a:t>
            </a:r>
          </a:p>
          <a:p>
            <a:r>
              <a:rPr lang="cs-CZ" dirty="0"/>
              <a:t>v horním vlajícím modrém poli moravská orlice</a:t>
            </a:r>
          </a:p>
          <a:p>
            <a:r>
              <a:rPr lang="cs-CZ" dirty="0"/>
              <a:t>dolní vlající pole tvoří tři svislé pruhy, bílý, červený a modrý, v poměru 1:1:2; k červenému pruhu přiléhá půl k vlajícímu okraji obrácené žluté orlice s červenou zbrojí</a:t>
            </a:r>
          </a:p>
          <a:p>
            <a:r>
              <a:rPr lang="cs-CZ" dirty="0"/>
              <a:t>Poměr šířky k délce listu je 2:3.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7133" y="500584"/>
            <a:ext cx="847700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vlajka Moravskoslezského kraje</a:t>
            </a:r>
            <a:endParaRPr lang="cs-CZ" sz="3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803" y="1196753"/>
            <a:ext cx="365952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438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9673" y="3212976"/>
            <a:ext cx="8471912" cy="2808311"/>
          </a:xfrm>
        </p:spPr>
        <p:txBody>
          <a:bodyPr>
            <a:normAutofit lnSpcReduction="10000"/>
          </a:bodyPr>
          <a:lstStyle/>
          <a:p>
            <a:r>
              <a:rPr lang="cs-CZ" sz="1800" dirty="0"/>
              <a:t>Základní prvky jednotného vizuálního stylu kraje jsou logo kraje, písmo, tvořící název "Moravskoslezský kraj", a barevnost</a:t>
            </a:r>
            <a:r>
              <a:rPr lang="cs-CZ" sz="1800" dirty="0" smtClean="0"/>
              <a:t>.</a:t>
            </a:r>
          </a:p>
          <a:p>
            <a:endParaRPr lang="cs-CZ" sz="1800" dirty="0"/>
          </a:p>
          <a:p>
            <a:r>
              <a:rPr lang="cs-CZ" sz="1800" dirty="0"/>
              <a:t>Popis</a:t>
            </a:r>
          </a:p>
          <a:p>
            <a:r>
              <a:rPr lang="cs-CZ" sz="1800" dirty="0"/>
              <a:t>Logo tvoří uzavřený elipsoidní tvar symbolizující kraj jako samostatnou entitu, symbol hory s TV vysílačem, který je společný pro Lysou horu i Praděd, nejvyšší vrcholy v kraji, a zvlněný pruh uprostřed, který má více významů - řeka, dálnice, cesta k prosperitě. Nedílnou součástí loga je i text, tvořící název "Moravskoslezský kraj".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9840" y="500584"/>
            <a:ext cx="85715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Logo Moravskoslezského kraje</a:t>
            </a:r>
            <a:endParaRPr lang="cs-CZ" sz="32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494" y="1472042"/>
            <a:ext cx="4930270" cy="155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594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1483" y="500584"/>
            <a:ext cx="810831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Přiřaď k obrázku název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61904"/>
            <a:ext cx="3246878" cy="3958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64350" y="1575070"/>
            <a:ext cx="4860626" cy="255454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Znak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Moravskoslezského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kraje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5510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13" y="1916832"/>
            <a:ext cx="3841632" cy="2570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0213" y="651549"/>
            <a:ext cx="81083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Přiřaď k obrázku název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7150" y="1916832"/>
            <a:ext cx="4572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4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Vlajka</a:t>
            </a:r>
          </a:p>
          <a:p>
            <a:pPr algn="ctr"/>
            <a:r>
              <a:rPr lang="cs-CZ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Moravskoslezského</a:t>
            </a:r>
          </a:p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kraje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71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865" y="1556792"/>
            <a:ext cx="4930270" cy="1554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6319" y="548680"/>
            <a:ext cx="81083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Přiřaď k obrázku název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5326" y="3501008"/>
            <a:ext cx="4950296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Logo</a:t>
            </a:r>
          </a:p>
          <a:p>
            <a:pPr algn="ctr"/>
            <a:r>
              <a:rPr lang="cs-CZ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Moravskoslezského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</a:p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kraje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562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/>
              <a:t>-. </a:t>
            </a:r>
            <a:r>
              <a:rPr lang="pl-PL" i="1" dirty="0"/>
              <a:t>Symboly kraje</a:t>
            </a:r>
            <a:r>
              <a:rPr lang="pl-PL" dirty="0"/>
              <a:t> [online]. [cit. 12.4.2012]. Dostupný na WWW: &lt;http://verejna-sprava.kr-moravskoslezsky.cz/symboly.html&gt;.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2994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amera.wav"/>
          </p:stSnd>
        </p:sndAc>
      </p:transition>
    </mc:Choice>
    <mc:Fallback xmlns="">
      <p:transition spd="slow">
        <p:blinds dir="vert"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131</TotalTime>
  <Words>418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15</cp:revision>
  <dcterms:created xsi:type="dcterms:W3CDTF">2011-03-13T12:11:40Z</dcterms:created>
  <dcterms:modified xsi:type="dcterms:W3CDTF">2012-04-12T12:26:43Z</dcterms:modified>
</cp:coreProperties>
</file>