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b/b0/Asellus_aquaticus.jpg/270px-Asellus_aquaticus.jpg" TargetMode="External"/><Relationship Id="rId3" Type="http://schemas.openxmlformats.org/officeDocument/2006/relationships/hyperlink" Target="http://upload.wikimedia.org/wikipedia/commons/thumb/7/70/EriocheirSinensis1.jpg/270px-EriocheirSinensis1.jpg" TargetMode="External"/><Relationship Id="rId7" Type="http://schemas.openxmlformats.org/officeDocument/2006/relationships/hyperlink" Target="http://upload.wikimedia.org/wikipedia/commons/thumb/c/c0/Daphnia_magna.png/250px-Daphnia_magna.png" TargetMode="External"/><Relationship Id="rId2" Type="http://schemas.openxmlformats.org/officeDocument/2006/relationships/hyperlink" Target="http://upload.wikimedia.org/wikipedia/commons/thumb/d/da/Potamobius_astacus.jpg/258px-Potamobius_astacu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4/44/Cyclops.jpg/250px-Cyclops.jpg" TargetMode="External"/><Relationship Id="rId11" Type="http://schemas.openxmlformats.org/officeDocument/2006/relationships/hyperlink" Target="http://upload.wikimedia.org/wikipedia/commons/thumb/5/5e/Porcellio_scaber_-_male_top_1_(aka).jpg/200px-Porcellio_scaber_-_male_top_1_(aka).jpg" TargetMode="External"/><Relationship Id="rId5" Type="http://schemas.openxmlformats.org/officeDocument/2006/relationships/hyperlink" Target="http://upload.wikimedia.org/wikipedia/commons/thumb/3/3e/California_spiny_lobster.JPG/258px-California_spiny_lobster.JPG" TargetMode="External"/><Relationship Id="rId10" Type="http://schemas.openxmlformats.org/officeDocument/2006/relationships/hyperlink" Target="http://upload.wikimedia.org/wikipedia/commons/thumb/4/4e/Armadillidium_vulgare_001.jpg/270px-Armadillidium_vulgare_001.jpg" TargetMode="External"/><Relationship Id="rId4" Type="http://schemas.openxmlformats.org/officeDocument/2006/relationships/hyperlink" Target="http://upload.wikimedia.org/wikipedia/commons/thumb/0/0b/KreeftbijDenOsse.jpg/258px-KreeftbijDenOsse.jpg" TargetMode="External"/><Relationship Id="rId9" Type="http://schemas.openxmlformats.org/officeDocument/2006/relationships/hyperlink" Target="http://upload.wikimedia.org/wikipedia/commons/thumb/3/3f/Gammarus_roeselii.jpg/270px-Gammarus_roeseli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934061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406   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Korýši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27.2.  2013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28.2. 2013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Korýši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Rak říční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žije v čistých vodách, aktivní je v noci 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ž</a:t>
            </a:r>
            <a:r>
              <a:rPr lang="cs-CZ" dirty="0" smtClean="0"/>
              <a:t>iví se mrtvými živočichy, drobnými rybkami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krunýř – pevná opora těla, vnější kostra, chitin a vápenaté látky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k</a:t>
            </a:r>
            <a:r>
              <a:rPr lang="cs-CZ" dirty="0" smtClean="0"/>
              <a:t>runýř vyměňuje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t</a:t>
            </a:r>
            <a:r>
              <a:rPr lang="cs-CZ" dirty="0" smtClean="0"/>
              <a:t>ělo tvoří hlavohruď a zadeček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d</a:t>
            </a:r>
            <a:r>
              <a:rPr lang="cs-CZ" dirty="0" smtClean="0"/>
              <a:t>va páry tykadel – hmatová, čichová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klepeta, 4 páry kráčivých končetin  </a:t>
            </a:r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996952"/>
            <a:ext cx="19621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rak dýchá žábrami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trávicí trubice – jícen, žaludek, střevo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n</a:t>
            </a:r>
            <a:r>
              <a:rPr lang="cs-CZ" dirty="0" smtClean="0"/>
              <a:t>ervová soustava žebříčkovitá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cévní soustava otevřená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vývin přímý – oplozená vajíčka nosí samice na břiše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r</a:t>
            </a:r>
            <a:r>
              <a:rPr lang="cs-CZ" dirty="0" smtClean="0"/>
              <a:t>aci jsou chránění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korýši</a:t>
            </a:r>
          </a:p>
          <a:p>
            <a:pPr>
              <a:buFont typeface="Wingdings" pitchFamily="2" charset="2"/>
              <a:buChar char="ü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krab říční </a:t>
            </a:r>
            <a:r>
              <a:rPr lang="cs-CZ" dirty="0" smtClean="0"/>
              <a:t>– chodí bokem, do Evropy dovlečen z Číny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umr obecný </a:t>
            </a:r>
            <a:r>
              <a:rPr lang="cs-CZ" dirty="0" smtClean="0"/>
              <a:t>			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langusta obecná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56792"/>
            <a:ext cx="257175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83857"/>
            <a:ext cx="245745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93096"/>
            <a:ext cx="245745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Perloočky, buchanky</a:t>
            </a:r>
            <a:r>
              <a:rPr lang="cs-CZ" dirty="0" smtClean="0"/>
              <a:t> – součást </a:t>
            </a:r>
            <a:r>
              <a:rPr lang="cs-CZ" dirty="0" smtClean="0">
                <a:solidFill>
                  <a:srgbClr val="FF0000"/>
                </a:solidFill>
              </a:rPr>
              <a:t>planktonu</a:t>
            </a:r>
            <a:r>
              <a:rPr lang="cs-CZ" dirty="0" smtClean="0"/>
              <a:t> – organismy vznášející se ve vodě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184" y="3570712"/>
            <a:ext cx="3533378" cy="265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3717592" cy="2676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beruška vodní			blešivec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svinka 				stínka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77672"/>
            <a:ext cx="257175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9" y="1077672"/>
            <a:ext cx="3126139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75" y="3814737"/>
            <a:ext cx="257175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151" y="3814737"/>
            <a:ext cx="3547844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7341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5822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</a:t>
            </a:r>
          </a:p>
          <a:p>
            <a:pPr marL="0" indent="0">
              <a:buNone/>
            </a:pPr>
            <a:r>
              <a:rPr lang="pl-PL" sz="1050" dirty="0"/>
              <a:t>D. MAKAVIČIUS.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27.2.2013]. Dostupný na WWW: </a:t>
            </a:r>
            <a:r>
              <a:rPr lang="pl-PL" sz="1050" dirty="0">
                <a:hlinkClick r:id="rId2"/>
              </a:rPr>
              <a:t>http://</a:t>
            </a:r>
            <a:r>
              <a:rPr lang="pl-PL" sz="1050" dirty="0" smtClean="0">
                <a:hlinkClick r:id="rId2"/>
              </a:rPr>
              <a:t>upload.wikimedia.org/wikipedia/commons/thumb/d/da/Potamobius_astacus.jpg/258px-Potamobius_astacus.jpg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CHRISTIAN FISCHER.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27.2.2013]. Dostupný na WWW: </a:t>
            </a:r>
            <a:r>
              <a:rPr lang="pl-PL" sz="1050" dirty="0">
                <a:hlinkClick r:id="rId3"/>
              </a:rPr>
              <a:t>http://</a:t>
            </a:r>
            <a:r>
              <a:rPr lang="pl-PL" sz="1050" dirty="0" smtClean="0">
                <a:hlinkClick r:id="rId3"/>
              </a:rPr>
              <a:t>upload.wikimedia.org/wikipedia/commons/thumb/7/70/EriocheirSinensis1.jpg/270px-EriocheirSinensis1.jpg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BART BRAUN.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27.2.2013]. Dostupný na WWW: </a:t>
            </a:r>
            <a:r>
              <a:rPr lang="pl-PL" sz="1050" dirty="0">
                <a:hlinkClick r:id="rId4"/>
              </a:rPr>
              <a:t>http://</a:t>
            </a:r>
            <a:r>
              <a:rPr lang="pl-PL" sz="1050" dirty="0" smtClean="0">
                <a:hlinkClick r:id="rId4"/>
              </a:rPr>
              <a:t>upload.wikimedia.org/wikipedia/commons/thumb/0/0b/KreeftbijDenOsse.jpg/258px-KreeftbijDenOsse.jpg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MAGNUS KJÆRGAARD.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27.2.2013]. Dostupný na WWW: </a:t>
            </a:r>
            <a:r>
              <a:rPr lang="pl-PL" sz="1050" dirty="0">
                <a:hlinkClick r:id="rId5"/>
              </a:rPr>
              <a:t>http://</a:t>
            </a:r>
            <a:r>
              <a:rPr lang="pl-PL" sz="1050" dirty="0" smtClean="0">
                <a:hlinkClick r:id="rId5"/>
              </a:rPr>
              <a:t>upload.wikimedia.org/wikipedia/commons/thumb/3/3e/California_spiny_lobster.JPG/258px-California_spiny_lobster.JPG</a:t>
            </a:r>
            <a:endParaRPr lang="pl-PL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27.2.2013]. Dostupný na WWW: </a:t>
            </a:r>
            <a:r>
              <a:rPr lang="pt-BR" sz="1050" dirty="0">
                <a:hlinkClick r:id="rId6"/>
              </a:rPr>
              <a:t>http://</a:t>
            </a:r>
            <a:r>
              <a:rPr lang="pt-BR" sz="1050" dirty="0" smtClean="0">
                <a:hlinkClick r:id="rId6"/>
              </a:rPr>
              <a:t>upload.wikimedia.org/wikipedia/commons/thumb/4/44/Cyclops.jpg/250px-Cyclops.jpg</a:t>
            </a:r>
            <a:endParaRPr lang="cs-CZ" sz="1050" dirty="0" smtClean="0"/>
          </a:p>
          <a:p>
            <a:pPr marL="0" indent="0">
              <a:buNone/>
            </a:pPr>
            <a:r>
              <a:rPr lang="pl-PL" sz="1050" dirty="0"/>
              <a:t>SEE SOURCE.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27.2.2013]. Dostupný na WWW: </a:t>
            </a:r>
            <a:r>
              <a:rPr lang="pl-PL" sz="1050" dirty="0">
                <a:hlinkClick r:id="rId7"/>
              </a:rPr>
              <a:t>http://</a:t>
            </a:r>
            <a:r>
              <a:rPr lang="pl-PL" sz="1050" dirty="0" smtClean="0">
                <a:hlinkClick r:id="rId7"/>
              </a:rPr>
              <a:t>upload.wikimedia.org/wikipedia/commons/thumb/c/c0/Daphnia_magna.png/250px-Daphnia_magna.png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M.J..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27.2.2013]. Dostupný na WWW: </a:t>
            </a:r>
            <a:r>
              <a:rPr lang="pl-PL" sz="1050" dirty="0">
                <a:hlinkClick r:id="rId8"/>
              </a:rPr>
              <a:t>http://</a:t>
            </a:r>
            <a:r>
              <a:rPr lang="pl-PL" sz="1050" dirty="0" smtClean="0">
                <a:hlinkClick r:id="rId8"/>
              </a:rPr>
              <a:t>upload.wikimedia.org/wikipedia/commons/thumb/b/b0/Asellus_aquaticus.jpg/270px-Asellus_aquaticus.jpg</a:t>
            </a:r>
            <a:endParaRPr lang="pl-PL" sz="1050" dirty="0" smtClean="0"/>
          </a:p>
          <a:p>
            <a:pPr marL="0" indent="0">
              <a:buNone/>
            </a:pPr>
            <a:r>
              <a:rPr lang="cs-CZ" sz="1050" dirty="0"/>
              <a:t>MICHAL MAŇAS. </a:t>
            </a:r>
            <a:r>
              <a:rPr lang="cs-CZ" sz="1050" i="1" dirty="0"/>
              <a:t>http://cs.wikipedia.org</a:t>
            </a:r>
            <a:r>
              <a:rPr lang="cs-CZ" sz="1050" dirty="0"/>
              <a:t> [online]. [cit. 27.2.2013]. Dostupný na WWW: </a:t>
            </a:r>
            <a:r>
              <a:rPr lang="cs-CZ" sz="1050" dirty="0">
                <a:hlinkClick r:id="rId9"/>
              </a:rPr>
              <a:t>http://</a:t>
            </a:r>
            <a:r>
              <a:rPr lang="cs-CZ" sz="1050" dirty="0" smtClean="0">
                <a:hlinkClick r:id="rId9"/>
              </a:rPr>
              <a:t>upload.wikimedia.org/wikipedia/commons/thumb/3/3f/Gammarus_roeselii.jpg/270px-Gammarus_roeselii.jpg</a:t>
            </a:r>
            <a:endParaRPr lang="cs-CZ" sz="1050" dirty="0" smtClean="0"/>
          </a:p>
          <a:p>
            <a:pPr marL="0" indent="0">
              <a:buNone/>
            </a:pPr>
            <a:r>
              <a:rPr lang="cs-CZ" sz="1050" dirty="0"/>
              <a:t>FRANCO FOLINI. </a:t>
            </a:r>
            <a:r>
              <a:rPr lang="cs-CZ" sz="1050" i="1" dirty="0"/>
              <a:t>http://cs.wikipedia.org</a:t>
            </a:r>
            <a:r>
              <a:rPr lang="cs-CZ" sz="1050" dirty="0"/>
              <a:t> [online]. [cit. 27.2.2013]. Dostupný na WWW: </a:t>
            </a:r>
            <a:r>
              <a:rPr lang="cs-CZ" sz="1050" dirty="0">
                <a:hlinkClick r:id="rId10"/>
              </a:rPr>
              <a:t>http://</a:t>
            </a:r>
            <a:r>
              <a:rPr lang="cs-CZ" sz="1050" dirty="0" smtClean="0">
                <a:hlinkClick r:id="rId10"/>
              </a:rPr>
              <a:t>upload.wikimedia.org/wikipedia/commons/thumb/4/4e/Armadillidium_vulgare_001.jpg/270px-Armadillidium_vulgare_001.jpg</a:t>
            </a:r>
            <a:endParaRPr lang="cs-CZ" sz="1050" dirty="0" smtClean="0"/>
          </a:p>
          <a:p>
            <a:pPr marL="0" indent="0">
              <a:buNone/>
            </a:pPr>
            <a:r>
              <a:rPr lang="cs-CZ" sz="1050" dirty="0"/>
              <a:t>ANDRÉ KARWATH AKA. </a:t>
            </a:r>
            <a:r>
              <a:rPr lang="cs-CZ" sz="1050" i="1" dirty="0"/>
              <a:t>http://cs.wikipedia.org</a:t>
            </a:r>
            <a:r>
              <a:rPr lang="cs-CZ" sz="1050" dirty="0"/>
              <a:t> [online]. [cit. 27.2.2013]. Dostupný na WWW: </a:t>
            </a:r>
            <a:r>
              <a:rPr lang="cs-CZ" sz="1050" dirty="0">
                <a:hlinkClick r:id="rId11"/>
              </a:rPr>
              <a:t>http://upload.wikimedia.org/wikipedia/commons/thumb/5/5e/Porcellio_scaber_-_male_top_1_%28aka%29.jpg/200px-Porcellio_scaber_-_male_top_1_%</a:t>
            </a:r>
            <a:r>
              <a:rPr lang="cs-CZ" sz="1050" dirty="0" smtClean="0">
                <a:hlinkClick r:id="rId11"/>
              </a:rPr>
              <a:t>28aka%29.jpg</a:t>
            </a:r>
            <a:endParaRPr lang="cs-CZ" sz="1050" dirty="0" smtClean="0"/>
          </a:p>
          <a:p>
            <a:pPr marL="0" indent="0">
              <a:buNone/>
            </a:pPr>
            <a:endParaRPr lang="pl-PL" sz="1050" dirty="0" smtClean="0"/>
          </a:p>
          <a:p>
            <a:pPr marL="0" indent="0">
              <a:buNone/>
            </a:pP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105</TotalTime>
  <Words>222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šablona dumy</vt:lpstr>
      <vt:lpstr>Prezentace aplikace PowerPoint</vt:lpstr>
      <vt:lpstr>Korýši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15</cp:revision>
  <dcterms:created xsi:type="dcterms:W3CDTF">2013-02-17T15:43:31Z</dcterms:created>
  <dcterms:modified xsi:type="dcterms:W3CDTF">2013-03-03T16:15:24Z</dcterms:modified>
</cp:coreProperties>
</file>