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7" r:id="rId3"/>
    <p:sldId id="258" r:id="rId4"/>
    <p:sldId id="260" r:id="rId5"/>
    <p:sldId id="262" r:id="rId6"/>
    <p:sldId id="263" r:id="rId7"/>
    <p:sldId id="264" r:id="rId8"/>
    <p:sldId id="268" r:id="rId9"/>
    <p:sldId id="269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oologie.frasma.cz/mmp%200215%20ostnokozci/Obr.%20021504a.hadice.PS.jpg" TargetMode="External"/><Relationship Id="rId2" Type="http://schemas.openxmlformats.org/officeDocument/2006/relationships/hyperlink" Target="http://upload.wikimedia.org/wikipedia/commons/thumb/6/6a/Featherx.JPG/600px-Featherx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5/5a/Sea_cucumber_in_kona.jpg/731px-Sea_cucumber_in_kona.jpg" TargetMode="External"/><Relationship Id="rId5" Type="http://schemas.openxmlformats.org/officeDocument/2006/relationships/hyperlink" Target="http://upload.wikimedia.org/wikipedia/commons/thumb/b/b8/Strongylocentrotus_purpuratus_P1160330.jpg/800px-Strongylocentrotus_purpuratus_P1160330.jpg" TargetMode="External"/><Relationship Id="rId4" Type="http://schemas.openxmlformats.org/officeDocument/2006/relationships/hyperlink" Target="http://upload.wikimedia.org/wikipedia/commons/thumb/b/bb/Asterias_rubens.jpg/757px-Asterias_ruben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21251138"/>
              </p:ext>
            </p:extLst>
          </p:nvPr>
        </p:nvGraphicFramePr>
        <p:xfrm>
          <a:off x="539552" y="1691774"/>
          <a:ext cx="8064896" cy="513281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VY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32 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INOVACE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419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VI.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Přírodopis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Výukový materiál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Petr Suchánek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Ostnokožci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Materiál</a:t>
                      </a:r>
                      <a:r>
                        <a:rPr lang="cs-CZ" sz="1400" b="1" baseline="0" dirty="0" smtClean="0"/>
                        <a:t> slouží k seznámení s učivem. Jednotlivé části mohou být použity jako zápis do sešitu.</a:t>
                      </a:r>
                      <a:endParaRPr lang="cs-CZ" sz="1400" b="1" dirty="0" smtClean="0"/>
                    </a:p>
                    <a:p>
                      <a:endParaRPr lang="cs-CZ" sz="1400" b="1" dirty="0" smtClean="0"/>
                    </a:p>
                    <a:p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20.5. 2013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21.5. </a:t>
                      </a:r>
                      <a:r>
                        <a:rPr lang="cs-CZ" sz="1400" b="1" smtClean="0"/>
                        <a:t>2013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08920"/>
            <a:ext cx="8229600" cy="1143000"/>
          </a:xfrm>
        </p:spPr>
        <p:txBody>
          <a:bodyPr>
            <a:normAutofit/>
          </a:bodyPr>
          <a:lstStyle/>
          <a:p>
            <a:r>
              <a:rPr lang="cs-CZ" sz="6600" b="1" dirty="0" smtClean="0"/>
              <a:t>Ostnokožci</a:t>
            </a:r>
            <a:endParaRPr lang="cs-CZ" sz="6600" b="1" dirty="0"/>
          </a:p>
        </p:txBody>
      </p:sp>
    </p:spTree>
    <p:extLst>
      <p:ext uri="{BB962C8B-B14F-4D97-AF65-F5344CB8AC3E}">
        <p14:creationId xmlns:p14="http://schemas.microsoft.com/office/powerpoint/2010/main" val="2787241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mořští živočichové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p</a:t>
            </a:r>
            <a:r>
              <a:rPr lang="cs-CZ" dirty="0" smtClean="0"/>
              <a:t>aprsčitá souměrnost těla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soustava vodních cév – funkce dýchací, cévní  a vylučovací soustavy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primitivní nervová soustava – velká regenerační schopnost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rozmnožují se přes larvu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z</a:t>
            </a:r>
            <a:r>
              <a:rPr lang="cs-CZ" dirty="0" smtClean="0"/>
              <a:t>kameněliny pocházejí z prvohor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04664"/>
            <a:ext cx="8229600" cy="61206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Dnešní zástupci jsou rozděleni do skupin:</a:t>
            </a:r>
          </a:p>
          <a:p>
            <a:pPr marL="0" indent="0">
              <a:buNone/>
            </a:pPr>
            <a:r>
              <a:rPr lang="cs-CZ" dirty="0" smtClean="0"/>
              <a:t>lilijice</a:t>
            </a:r>
          </a:p>
          <a:p>
            <a:pPr marL="0" indent="0">
              <a:buNone/>
            </a:pPr>
            <a:r>
              <a:rPr lang="cs-CZ" dirty="0" smtClean="0"/>
              <a:t>hadice</a:t>
            </a:r>
          </a:p>
          <a:p>
            <a:pPr marL="0" indent="0">
              <a:buNone/>
            </a:pPr>
            <a:r>
              <a:rPr lang="cs-CZ" dirty="0" smtClean="0"/>
              <a:t>hvězdice</a:t>
            </a:r>
          </a:p>
          <a:p>
            <a:pPr marL="0" indent="0">
              <a:buNone/>
            </a:pPr>
            <a:r>
              <a:rPr lang="cs-CZ" dirty="0" smtClean="0"/>
              <a:t>ježovky</a:t>
            </a:r>
          </a:p>
          <a:p>
            <a:pPr marL="0" indent="0">
              <a:buNone/>
            </a:pPr>
            <a:r>
              <a:rPr lang="cs-CZ" dirty="0" smtClean="0"/>
              <a:t>sumýši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Lilijice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nejstarší skupina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kalichovité tělo ze kterého vyrůstají pohyblivá ramena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žijí </a:t>
            </a:r>
            <a:r>
              <a:rPr lang="cs-CZ" dirty="0" err="1" smtClean="0"/>
              <a:t>přisedle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636912"/>
            <a:ext cx="3600400" cy="3600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00607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Hadice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nejpočetnější skupina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živočichové se pohybují pomocí ohebných ramen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z každé části těla doroste nový jedinec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573016"/>
            <a:ext cx="5472608" cy="27363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0313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Hvězdice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v</a:t>
            </a:r>
            <a:r>
              <a:rPr lang="cs-CZ" dirty="0" smtClean="0"/>
              <a:t>olně se pohybují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dravci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mimotělní trávení</a:t>
            </a:r>
          </a:p>
          <a:p>
            <a:pPr>
              <a:buFont typeface="Wingdings" pitchFamily="2" charset="2"/>
              <a:buChar char="ü"/>
            </a:pP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938" y="3212976"/>
            <a:ext cx="3857054" cy="30575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12166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760640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Ježovky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kulovitý tvar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srostlé destičky vytvářejí pevnou vnější kostru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d</a:t>
            </a:r>
            <a:r>
              <a:rPr lang="cs-CZ" dirty="0" smtClean="0"/>
              <a:t>louhé ostny slouží k pohybu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ježovky se dají konzumovat 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717032"/>
            <a:ext cx="3816424" cy="28588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375482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Sumýši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m</a:t>
            </a:r>
            <a:r>
              <a:rPr lang="cs-CZ" dirty="0" smtClean="0"/>
              <a:t>ořské okurky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v obraně vyvrhují vnitřnosti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v</a:t>
            </a:r>
            <a:r>
              <a:rPr lang="cs-CZ" dirty="0" smtClean="0"/>
              <a:t>elká regenerační schopnost</a:t>
            </a:r>
          </a:p>
          <a:p>
            <a:pPr>
              <a:buFont typeface="Wingdings" pitchFamily="2" charset="2"/>
              <a:buChar char="ü"/>
            </a:pP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068960"/>
            <a:ext cx="4317169" cy="35479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837153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050" dirty="0" smtClean="0"/>
              <a:t>Použité zdroje:</a:t>
            </a:r>
          </a:p>
          <a:p>
            <a:pPr marL="0" indent="0">
              <a:buNone/>
            </a:pPr>
            <a:r>
              <a:rPr lang="pt-BR" sz="1050" dirty="0"/>
              <a:t>AUTOR NEUVEDEN. </a:t>
            </a:r>
            <a:r>
              <a:rPr lang="pt-BR" sz="1050" i="1" dirty="0"/>
              <a:t>http://cs.wikipedia.org/</a:t>
            </a:r>
            <a:r>
              <a:rPr lang="pt-BR" sz="1050" dirty="0"/>
              <a:t> [online]. [cit. 20.5.2013]. Dostupný na WWW: </a:t>
            </a:r>
            <a:r>
              <a:rPr lang="pt-BR" sz="1050" dirty="0">
                <a:hlinkClick r:id="rId2"/>
              </a:rPr>
              <a:t>http://</a:t>
            </a:r>
            <a:r>
              <a:rPr lang="pt-BR" sz="1050" dirty="0" smtClean="0">
                <a:hlinkClick r:id="rId2"/>
              </a:rPr>
              <a:t>upload.wikimedia.org/wikipedia/commons/thumb/6/6a/Featherx.JPG/600px-Featherx.JPG</a:t>
            </a:r>
            <a:endParaRPr lang="cs-CZ" sz="1050" dirty="0" smtClean="0"/>
          </a:p>
          <a:p>
            <a:pPr marL="0" indent="0">
              <a:buNone/>
            </a:pPr>
            <a:r>
              <a:rPr lang="pt-BR" sz="1050" dirty="0"/>
              <a:t>AUTOR NEUVEDEN. </a:t>
            </a:r>
            <a:r>
              <a:rPr lang="pt-BR" sz="1050" i="1" dirty="0"/>
              <a:t>www.zoologie.frasma.cz</a:t>
            </a:r>
            <a:r>
              <a:rPr lang="pt-BR" sz="1050" dirty="0"/>
              <a:t> [online]. [cit. 20.5.2013]. Dostupný na WWW: </a:t>
            </a:r>
            <a:r>
              <a:rPr lang="pt-BR" sz="1050" dirty="0">
                <a:hlinkClick r:id="rId3"/>
              </a:rPr>
              <a:t>http://www.zoologie.frasma.cz/mmp%200215%20ostnokozci/Obr.%</a:t>
            </a:r>
            <a:r>
              <a:rPr lang="pt-BR" sz="1050" dirty="0" smtClean="0">
                <a:hlinkClick r:id="rId3"/>
              </a:rPr>
              <a:t>20021504a.hadice.PS.jpg</a:t>
            </a:r>
            <a:endParaRPr lang="cs-CZ" sz="1050" dirty="0" smtClean="0"/>
          </a:p>
          <a:p>
            <a:pPr marL="0" indent="0">
              <a:buNone/>
            </a:pPr>
            <a:r>
              <a:rPr lang="pt-BR" sz="1050" dirty="0"/>
              <a:t>AUTOR NEUVEDEN. </a:t>
            </a:r>
            <a:r>
              <a:rPr lang="pt-BR" sz="1050" i="1" dirty="0"/>
              <a:t>http://cs.wikipedia.org/</a:t>
            </a:r>
            <a:r>
              <a:rPr lang="pt-BR" sz="1050" dirty="0"/>
              <a:t> [online]. [cit. 20.5.2013]. Dostupný na WWW: </a:t>
            </a:r>
            <a:r>
              <a:rPr lang="pt-BR" sz="1050" dirty="0">
                <a:hlinkClick r:id="rId4"/>
              </a:rPr>
              <a:t>http://</a:t>
            </a:r>
            <a:r>
              <a:rPr lang="pt-BR" sz="1050" dirty="0" smtClean="0">
                <a:hlinkClick r:id="rId4"/>
              </a:rPr>
              <a:t>upload.wikimedia.org/wikipedia/commons/thumb/b/bb/Asterias_rubens.jpg/757px-Asterias_rubens.jpg</a:t>
            </a:r>
            <a:endParaRPr lang="cs-CZ" sz="1050" dirty="0" smtClean="0"/>
          </a:p>
          <a:p>
            <a:pPr marL="0" indent="0">
              <a:buNone/>
            </a:pPr>
            <a:r>
              <a:rPr lang="pt-BR" sz="1050" dirty="0"/>
              <a:t>AUTOR NEUVEDEN. </a:t>
            </a:r>
            <a:r>
              <a:rPr lang="pt-BR" sz="1050" i="1" dirty="0"/>
              <a:t>http://cs.wikipedia.org/</a:t>
            </a:r>
            <a:r>
              <a:rPr lang="pt-BR" sz="1050" dirty="0"/>
              <a:t> [online]. [cit. 20.5.2013]. Dostupný na WWW: </a:t>
            </a:r>
            <a:r>
              <a:rPr lang="pt-BR" sz="1050" dirty="0">
                <a:hlinkClick r:id="rId5"/>
              </a:rPr>
              <a:t>http://</a:t>
            </a:r>
            <a:r>
              <a:rPr lang="pt-BR" sz="1050" dirty="0" smtClean="0">
                <a:hlinkClick r:id="rId5"/>
              </a:rPr>
              <a:t>upload.wikimedia.org/wikipedia/commons/thumb/b/b8/Strongylocentrotus_purpuratus_P1160330.jpg/800px-Strongylocentrotus_purpuratus_P1160330.jpg</a:t>
            </a:r>
            <a:endParaRPr lang="cs-CZ" sz="1050" dirty="0" smtClean="0"/>
          </a:p>
          <a:p>
            <a:pPr marL="0" indent="0">
              <a:buNone/>
            </a:pPr>
            <a:r>
              <a:rPr lang="pt-BR" sz="1050" dirty="0"/>
              <a:t>AUTOR NEUVEDEN. </a:t>
            </a:r>
            <a:r>
              <a:rPr lang="pt-BR" sz="1050" i="1" dirty="0"/>
              <a:t>http://cs.wikipedia.org/</a:t>
            </a:r>
            <a:r>
              <a:rPr lang="pt-BR" sz="1050" dirty="0"/>
              <a:t> [online]. [cit. 20.5.2013]. Dostupný na WWW: </a:t>
            </a:r>
            <a:r>
              <a:rPr lang="pt-BR" sz="1050" dirty="0">
                <a:hlinkClick r:id="rId6"/>
              </a:rPr>
              <a:t>http://</a:t>
            </a:r>
            <a:r>
              <a:rPr lang="pt-BR" sz="1050" dirty="0" smtClean="0">
                <a:hlinkClick r:id="rId6"/>
              </a:rPr>
              <a:t>upload.wikimedia.org/wikipedia/commons/thumb/5/5a/Sea_cucumber_in_kona.jpg/731px-Sea_cucumber_in_kona.jpg</a:t>
            </a:r>
            <a:endParaRPr lang="cs-CZ" sz="1050" smtClean="0"/>
          </a:p>
          <a:p>
            <a:pPr marL="0" indent="0">
              <a:buNone/>
            </a:pPr>
            <a:endParaRPr lang="cs-CZ" sz="1050" dirty="0" smtClean="0"/>
          </a:p>
          <a:p>
            <a:pPr marL="0" indent="0">
              <a:buNone/>
            </a:pPr>
            <a:endParaRPr lang="cs-CZ" sz="1050" dirty="0" smtClean="0"/>
          </a:p>
          <a:p>
            <a:pPr marL="0" indent="0">
              <a:buNone/>
            </a:pPr>
            <a:endParaRPr lang="cs-CZ" sz="1050" dirty="0"/>
          </a:p>
        </p:txBody>
      </p:sp>
    </p:spTree>
    <p:extLst>
      <p:ext uri="{BB962C8B-B14F-4D97-AF65-F5344CB8AC3E}">
        <p14:creationId xmlns:p14="http://schemas.microsoft.com/office/powerpoint/2010/main" val="1003608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šablona dumy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dumy</Template>
  <TotalTime>793</TotalTime>
  <Words>219</Words>
  <Application>Microsoft Office PowerPoint</Application>
  <PresentationFormat>Předvádění na obrazovce (4:3)</PresentationFormat>
  <Paragraphs>69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šablona dumy</vt:lpstr>
      <vt:lpstr>Prezentace aplikace PowerPoint</vt:lpstr>
      <vt:lpstr>Ostnokožci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23</cp:revision>
  <dcterms:created xsi:type="dcterms:W3CDTF">2013-02-17T15:43:31Z</dcterms:created>
  <dcterms:modified xsi:type="dcterms:W3CDTF">2013-07-01T08:07:03Z</dcterms:modified>
</cp:coreProperties>
</file>