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360" y="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PqYh66MMtM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b/Spider_web_Belgium_Luc_Viatour.jpg/220px-Spider_web_Belgium_Luc_Viatour.jpg" TargetMode="External"/><Relationship Id="rId2" Type="http://schemas.openxmlformats.org/officeDocument/2006/relationships/hyperlink" Target="http://upload.wikimedia.org/wikipedia/commons/thumb/6/66/Araneus_diadematus_(Gartenkreuzspinne_mit_Wespe).jpg/258px-Araneus_diadematus_(Gartenkreuzspinne_mit_Wesp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PqYh66MMtMA" TargetMode="External"/><Relationship Id="rId5" Type="http://schemas.openxmlformats.org/officeDocument/2006/relationships/hyperlink" Target="http://upload.wikimedia.org/wikipedia/commons/thumb/a/a0/Agryroneta_aquatica_Weibchen_cropped.jpg/200px-Agryroneta_aquatica_Weibchen_cropped.jpg" TargetMode="External"/><Relationship Id="rId4" Type="http://schemas.openxmlformats.org/officeDocument/2006/relationships/hyperlink" Target="http://upload.wikimedia.org/wikipedia/commons/thumb/3/36/Katnik_domowy_Tegenaria_domestica2.jpg/258px-Katnik_domowy_Tegenaria_domestic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334101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404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Pavoukovci 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20.2. 2013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21.2. 2013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Pavoukovci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tělo složené z hlavohrudi a zadečku</a:t>
            </a:r>
          </a:p>
          <a:p>
            <a:r>
              <a:rPr lang="cs-CZ" dirty="0" smtClean="0"/>
              <a:t>šest párů končetin se dělí na: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jeden pár </a:t>
            </a:r>
            <a:r>
              <a:rPr lang="cs-CZ" dirty="0" smtClean="0"/>
              <a:t>klepítek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jeden pár makadel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čtyři páry kráčivých končetin</a:t>
            </a:r>
          </a:p>
          <a:p>
            <a:r>
              <a:rPr lang="cs-CZ" dirty="0" smtClean="0"/>
              <a:t>skupina </a:t>
            </a:r>
            <a:r>
              <a:rPr lang="cs-CZ" b="1" dirty="0" smtClean="0">
                <a:solidFill>
                  <a:srgbClr val="FF0000"/>
                </a:solidFill>
              </a:rPr>
              <a:t>pavoukovci</a:t>
            </a:r>
            <a:r>
              <a:rPr lang="cs-CZ" dirty="0" smtClean="0"/>
              <a:t> se rozděluje na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pavouky</a:t>
            </a:r>
          </a:p>
          <a:p>
            <a:pPr marL="457200" lvl="1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sekáče</a:t>
            </a:r>
          </a:p>
          <a:p>
            <a:pPr marL="457200" lvl="1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štíry</a:t>
            </a:r>
          </a:p>
          <a:p>
            <a:pPr marL="457200" lvl="1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roztoče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Pavouci</a:t>
            </a:r>
          </a:p>
          <a:p>
            <a:r>
              <a:rPr lang="cs-CZ" dirty="0" smtClean="0"/>
              <a:t>náš nejznámější </a:t>
            </a:r>
            <a:r>
              <a:rPr lang="cs-CZ" dirty="0" smtClean="0">
                <a:solidFill>
                  <a:srgbClr val="FF0000"/>
                </a:solidFill>
              </a:rPr>
              <a:t>křižák obecný</a:t>
            </a:r>
          </a:p>
          <a:p>
            <a:r>
              <a:rPr lang="cs-CZ" dirty="0"/>
              <a:t>s</a:t>
            </a:r>
            <a:r>
              <a:rPr lang="cs-CZ" dirty="0" smtClean="0"/>
              <a:t>taví pavučiny </a:t>
            </a:r>
            <a:r>
              <a:rPr lang="cs-CZ" dirty="0" smtClean="0">
                <a:hlinkClick r:id="rId2"/>
              </a:rPr>
              <a:t>tímto způsobem</a:t>
            </a:r>
            <a:endParaRPr lang="cs-CZ" dirty="0" smtClean="0"/>
          </a:p>
          <a:p>
            <a:r>
              <a:rPr lang="cs-CZ" dirty="0" smtClean="0"/>
              <a:t>snovací bradavky – na zadečku,                         vytlačují tekutinu na tvorbu                             pavučin</a:t>
            </a:r>
          </a:p>
          <a:p>
            <a:r>
              <a:rPr lang="cs-CZ" dirty="0" smtClean="0"/>
              <a:t>kořist omotá do pavučiny, vstřikne jed, potrava se rozloží a pavouk ji vysaje</a:t>
            </a:r>
            <a:r>
              <a:rPr lang="cs-CZ" dirty="0"/>
              <a:t> </a:t>
            </a:r>
            <a:r>
              <a:rPr lang="cs-CZ" dirty="0" smtClean="0"/>
              <a:t>– mimotělní trávení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688"/>
            <a:ext cx="302433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20955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cévní soustava otevřená s trubicovitým srdcem</a:t>
            </a:r>
          </a:p>
          <a:p>
            <a:r>
              <a:rPr lang="cs-CZ" dirty="0"/>
              <a:t>d</a:t>
            </a:r>
            <a:r>
              <a:rPr lang="cs-CZ" dirty="0" smtClean="0"/>
              <a:t>ýchání plicními vaky</a:t>
            </a:r>
          </a:p>
          <a:p>
            <a:r>
              <a:rPr lang="cs-CZ" dirty="0" err="1" smtClean="0"/>
              <a:t>malpighické</a:t>
            </a:r>
            <a:r>
              <a:rPr lang="cs-CZ" dirty="0" smtClean="0"/>
              <a:t> trubice</a:t>
            </a:r>
          </a:p>
          <a:p>
            <a:r>
              <a:rPr lang="cs-CZ" dirty="0" smtClean="0"/>
              <a:t>žebříčkovitá nervová soustava</a:t>
            </a:r>
          </a:p>
          <a:p>
            <a:r>
              <a:rPr lang="cs-CZ" dirty="0" smtClean="0"/>
              <a:t>oddělené pohlaví, malí pavouci se líhnou          z oplozených vajíček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zástupci pavouků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pokoutník domácí </a:t>
            </a:r>
            <a:r>
              <a:rPr lang="cs-CZ" dirty="0" smtClean="0"/>
              <a:t>–                                                                živí se mouchami,                                                  žije v lidských obydlích</a:t>
            </a:r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cs-CZ" sz="1050" dirty="0" smtClean="0"/>
              <a:t>			</a:t>
            </a:r>
            <a:r>
              <a:rPr lang="cs-CZ" dirty="0" err="1" smtClean="0">
                <a:solidFill>
                  <a:srgbClr val="FF0000"/>
                </a:solidFill>
              </a:rPr>
              <a:t>vodouch</a:t>
            </a:r>
            <a:r>
              <a:rPr lang="cs-CZ" dirty="0" smtClean="0">
                <a:solidFill>
                  <a:srgbClr val="FF0000"/>
                </a:solidFill>
              </a:rPr>
              <a:t> stříbřitý </a:t>
            </a:r>
            <a:r>
              <a:rPr lang="cs-CZ" dirty="0" smtClean="0"/>
              <a:t>– žije pod      			vodou, kde si vytváří 					vzduchovou bublinu</a:t>
            </a:r>
            <a:endParaRPr lang="cs-CZ" sz="105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2088232" cy="2476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2592288" cy="2877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běžník kopretinový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 smtClean="0"/>
              <a:t>zbarvení přizpůsobí barvě okolí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FF0000"/>
                </a:solidFill>
              </a:rPr>
              <a:t>sklípkani</a:t>
            </a:r>
            <a:r>
              <a:rPr lang="cs-CZ" dirty="0" smtClean="0"/>
              <a:t> – žijí v tropech, u 				nás často chování, 					nedělají pavučiny k lovu 				potravy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7811" y="332656"/>
            <a:ext cx="238125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2457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Opakování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 čemu slouží snovací bradavky?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Kde žije </a:t>
            </a:r>
            <a:r>
              <a:rPr lang="cs-CZ" dirty="0" err="1" smtClean="0"/>
              <a:t>vodouch</a:t>
            </a:r>
            <a:r>
              <a:rPr lang="cs-CZ" dirty="0" smtClean="0"/>
              <a:t> stříbřitý?</a:t>
            </a:r>
          </a:p>
        </p:txBody>
      </p:sp>
    </p:spTree>
    <p:extLst>
      <p:ext uri="{BB962C8B-B14F-4D97-AF65-F5344CB8AC3E}">
        <p14:creationId xmlns:p14="http://schemas.microsoft.com/office/powerpoint/2010/main" xmlns="" val="3936269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l-PL" sz="1050" dirty="0"/>
              <a:t>JÜRGEN HOWALDT.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20.2.2013]. Dostupný na WWW: </a:t>
            </a:r>
            <a:r>
              <a:rPr lang="pl-PL" sz="1050" dirty="0">
                <a:hlinkClick r:id="rId2"/>
              </a:rPr>
              <a:t>http://upload.wikimedia.org/wikipedia/commons/thumb/6/66/Araneus_diadematus_%28Gartenkreuzspinne_mit_Wespe%29.jpg/258px-Araneus_diadematus_%</a:t>
            </a:r>
            <a:r>
              <a:rPr lang="pl-PL" sz="1050" dirty="0" smtClean="0">
                <a:hlinkClick r:id="rId2"/>
              </a:rPr>
              <a:t>28Gartenkreuzspinne_mit_Wespe%29.jpg</a:t>
            </a:r>
            <a:endParaRPr lang="pl-PL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20.2.2013].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upload.wikimedia.org/wikipedia/commons/thumb/d/db/Spider_web_Belgium_Luc_Viatour.jpg/220px-Spider_web_Belgium_Luc_Viatour.jpg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20.2.2013].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upload.wikimedia.org/wikipedia/commons/thumb/3/36/Katnik_domowy_Tegenaria_domestica2.jpg/258px-Katnik_domowy_Tegenaria_domestica2.jpg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NORBERT SCHULLER. </a:t>
            </a:r>
            <a:r>
              <a:rPr lang="cs-CZ" sz="1050" i="1" dirty="0"/>
              <a:t>http://cs.wikipedia.org</a:t>
            </a:r>
            <a:r>
              <a:rPr lang="cs-CZ" sz="1050" dirty="0"/>
              <a:t> [online]. [cit. 20.2.2013].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upload.wikimedia.org/wikipedia/commons/thumb/a/a0/Agryroneta_aquatica_Weibchen_cropped.jpg/200px-Agryroneta_aquatica_Weibchen_cropped.jpg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www.</a:t>
            </a:r>
            <a:r>
              <a:rPr lang="cs-CZ" sz="1050" dirty="0" err="1" smtClean="0">
                <a:hlinkClick r:id="rId6"/>
              </a:rPr>
              <a:t>youtube.com</a:t>
            </a:r>
            <a:r>
              <a:rPr lang="cs-CZ" sz="1050" dirty="0" smtClean="0">
                <a:hlinkClick r:id="rId6"/>
              </a:rPr>
              <a:t>/</a:t>
            </a:r>
            <a:r>
              <a:rPr lang="cs-CZ" sz="1050" dirty="0" err="1" smtClean="0">
                <a:hlinkClick r:id="rId6"/>
              </a:rPr>
              <a:t>watch</a:t>
            </a:r>
            <a:r>
              <a:rPr lang="cs-CZ" sz="1050" smtClean="0">
                <a:hlinkClick r:id="rId6"/>
              </a:rPr>
              <a:t>?v=PqYh66MMtMA</a:t>
            </a:r>
            <a:endParaRPr lang="cs-CZ" sz="105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pl-PL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142</TotalTime>
  <Words>221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Snímek 1</vt:lpstr>
      <vt:lpstr>Pavoukovci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22</cp:revision>
  <dcterms:created xsi:type="dcterms:W3CDTF">2013-02-17T15:43:31Z</dcterms:created>
  <dcterms:modified xsi:type="dcterms:W3CDTF">2014-09-17T09:57:52Z</dcterms:modified>
</cp:coreProperties>
</file>