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22.2.2013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9858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22.2.2013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5420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22.2.2013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7299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22.2.2013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2809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22.2.2013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0305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22.2.2013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5564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22.2.2013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328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22.2.2013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5220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22.2.2013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3150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22.2.2013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6606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22.2.2013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156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9385E-5342-4074-B21B-5568296DFC37}" type="datetimeFigureOut">
              <a:rPr lang="cs-CZ" smtClean="0"/>
              <a:t>22.2.2013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9618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1-GEWL2kOOM" TargetMode="External"/><Relationship Id="rId2" Type="http://schemas.openxmlformats.org/officeDocument/2006/relationships/hyperlink" Target="http://www.youtube.com/watch?v=bP9yepI1M9E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b/b8/Flammenf%C3%A4rbungK.png/75px-Flammenf%C3%A4rbungK.png" TargetMode="External"/><Relationship Id="rId3" Type="http://schemas.openxmlformats.org/officeDocument/2006/relationships/hyperlink" Target="http://upload.wikimedia.org/wikipedia/commons/thumb/d/da/Flammenf%C3%A4rbungLi.png/100px-Flammenf%C3%A4rbungLi.png" TargetMode="External"/><Relationship Id="rId7" Type="http://schemas.openxmlformats.org/officeDocument/2006/relationships/hyperlink" Target="http://upload.wikimedia.org/wikipedia/commons/thumb/2/27/Na_(Sodium).jpg/800px-Na_(Sodium).jpg" TargetMode="External"/><Relationship Id="rId2" Type="http://schemas.openxmlformats.org/officeDocument/2006/relationships/hyperlink" Target="http://upload.wikimedia.org/wikipedia/commons/thumb/a/ae/Lithium_paraffin.jpg/255px-Lithium_paraffin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thumb/c/c1/Flammenf%C3%A4rbungNa.png/75px-Flammenf%C3%A4rbungNa.png" TargetMode="External"/><Relationship Id="rId5" Type="http://schemas.openxmlformats.org/officeDocument/2006/relationships/hyperlink" Target="http://www.youtube.com/watch?v=1-GEWL2kOOM" TargetMode="External"/><Relationship Id="rId10" Type="http://schemas.openxmlformats.org/officeDocument/2006/relationships/hyperlink" Target="http://upload.wikimedia.org/wikipedia/commons/2/29/Ho%C5%99%C4%8D%C3%ADk.PNG" TargetMode="External"/><Relationship Id="rId4" Type="http://schemas.openxmlformats.org/officeDocument/2006/relationships/hyperlink" Target="http://www.youtube.com/watch?feature=player_detailpage&amp;v=bP9yepI1M9E" TargetMode="External"/><Relationship Id="rId9" Type="http://schemas.openxmlformats.org/officeDocument/2006/relationships/hyperlink" Target="http://upload.wikimedia.org/wikipedia/commons/thumb/b/b3/Potassium.JPG/255px-Potassium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239509"/>
              </p:ext>
            </p:extLst>
          </p:nvPr>
        </p:nvGraphicFramePr>
        <p:xfrm>
          <a:off x="539552" y="1691774"/>
          <a:ext cx="8064896" cy="513281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Člověk a příroda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+mn-lt"/>
                        </a:rPr>
                        <a:t>VY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_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32 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_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INOVACE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_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23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 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   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VIII.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Chemie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Výukový materiál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Mgr. Petr Suchánek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Alkalické kovy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Materiál</a:t>
                      </a:r>
                      <a:r>
                        <a:rPr lang="cs-CZ" sz="1400" b="1" baseline="0" dirty="0" smtClean="0"/>
                        <a:t> slouží k seznámení s učivem. Jednotlivé části mohou být použity jako zápis do sešitu.</a:t>
                      </a:r>
                      <a:endParaRPr lang="cs-CZ" sz="1400" b="1" dirty="0" smtClean="0"/>
                    </a:p>
                    <a:p>
                      <a:endParaRPr lang="cs-CZ" sz="1400" b="1" dirty="0" smtClean="0"/>
                    </a:p>
                    <a:p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21.2. 2013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22.1. 2013</a:t>
                      </a:r>
                      <a:endParaRPr lang="cs-CZ" sz="1400" b="1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379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852936"/>
            <a:ext cx="8229600" cy="1143000"/>
          </a:xfrm>
        </p:spPr>
        <p:txBody>
          <a:bodyPr>
            <a:noAutofit/>
          </a:bodyPr>
          <a:lstStyle/>
          <a:p>
            <a:r>
              <a:rPr lang="cs-CZ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Alkalické kovy</a:t>
            </a:r>
            <a:endParaRPr lang="cs-CZ" sz="8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69539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4400" dirty="0" smtClean="0"/>
              <a:t>H</a:t>
            </a:r>
          </a:p>
          <a:p>
            <a:pPr marL="0" indent="0">
              <a:buNone/>
            </a:pPr>
            <a:r>
              <a:rPr lang="cs-CZ" sz="4400" dirty="0" err="1" smtClean="0"/>
              <a:t>Li</a:t>
            </a:r>
            <a:endParaRPr lang="cs-CZ" sz="4400" dirty="0" smtClean="0"/>
          </a:p>
          <a:p>
            <a:pPr marL="0" indent="0">
              <a:buNone/>
            </a:pPr>
            <a:r>
              <a:rPr lang="cs-CZ" sz="4400" dirty="0" smtClean="0"/>
              <a:t>Na</a:t>
            </a:r>
          </a:p>
          <a:p>
            <a:pPr marL="0" indent="0">
              <a:buNone/>
            </a:pPr>
            <a:r>
              <a:rPr lang="cs-CZ" sz="4400" dirty="0" smtClean="0"/>
              <a:t>K</a:t>
            </a:r>
          </a:p>
          <a:p>
            <a:pPr marL="0" indent="0">
              <a:buNone/>
            </a:pPr>
            <a:r>
              <a:rPr lang="cs-CZ" sz="4400" dirty="0" err="1" smtClean="0"/>
              <a:t>Rb</a:t>
            </a:r>
            <a:endParaRPr lang="cs-CZ" sz="4400" dirty="0" smtClean="0"/>
          </a:p>
          <a:p>
            <a:pPr marL="0" indent="0">
              <a:buNone/>
            </a:pPr>
            <a:r>
              <a:rPr lang="cs-CZ" sz="4400" dirty="0" err="1" smtClean="0"/>
              <a:t>Cs</a:t>
            </a:r>
            <a:endParaRPr lang="cs-CZ" sz="4400" dirty="0" smtClean="0"/>
          </a:p>
          <a:p>
            <a:pPr marL="0" indent="0">
              <a:buNone/>
            </a:pPr>
            <a:r>
              <a:rPr lang="cs-CZ" sz="4400" dirty="0" smtClean="0"/>
              <a:t>Fr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948849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/>
          <a:lstStyle/>
          <a:p>
            <a:r>
              <a:rPr lang="cs-CZ" dirty="0" smtClean="0"/>
              <a:t>alkalické kovy jsou měkké, dají se krájet nožem</a:t>
            </a:r>
          </a:p>
          <a:p>
            <a:r>
              <a:rPr lang="cs-CZ" dirty="0" smtClean="0"/>
              <a:t>jsou dobrými elektrickými a tepelnými vodiči </a:t>
            </a:r>
          </a:p>
          <a:p>
            <a:r>
              <a:rPr lang="cs-CZ" dirty="0" smtClean="0"/>
              <a:t>jsou velmi reaktivní </a:t>
            </a:r>
          </a:p>
          <a:p>
            <a:r>
              <a:rPr lang="cs-CZ" dirty="0" smtClean="0"/>
              <a:t>vyskytují se výhradně ve sloučeninách</a:t>
            </a:r>
          </a:p>
          <a:p>
            <a:r>
              <a:rPr lang="cs-CZ" dirty="0"/>
              <a:t>n</a:t>
            </a:r>
            <a:r>
              <a:rPr lang="cs-CZ" dirty="0" smtClean="0"/>
              <a:t>apř. </a:t>
            </a:r>
            <a:r>
              <a:rPr lang="cs-CZ" dirty="0" err="1" smtClean="0"/>
              <a:t>NaCl</a:t>
            </a:r>
            <a:r>
              <a:rPr lang="cs-CZ" dirty="0" smtClean="0"/>
              <a:t> chlorid sodný                                                	    </a:t>
            </a:r>
            <a:r>
              <a:rPr lang="cs-CZ" dirty="0" err="1" smtClean="0"/>
              <a:t>KCl</a:t>
            </a:r>
            <a:r>
              <a:rPr lang="cs-CZ" dirty="0" smtClean="0"/>
              <a:t> chlorid draselný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4050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92688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Lithium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</a:t>
            </a:r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/>
              <a:t>využití v lithiových bateriích</a:t>
            </a:r>
          </a:p>
          <a:p>
            <a:r>
              <a:rPr lang="cs-CZ" dirty="0" smtClean="0"/>
              <a:t>Je velmi reaktivní, uchovává se v petroleji</a:t>
            </a:r>
          </a:p>
          <a:p>
            <a:r>
              <a:rPr lang="cs-CZ" dirty="0" smtClean="0"/>
              <a:t>slitina </a:t>
            </a:r>
            <a:r>
              <a:rPr lang="cs-CZ" dirty="0"/>
              <a:t>lithia s </a:t>
            </a:r>
            <a:r>
              <a:rPr lang="cs-CZ" dirty="0" smtClean="0"/>
              <a:t>hořčíkem</a:t>
            </a:r>
            <a:r>
              <a:rPr lang="cs-CZ" dirty="0"/>
              <a:t> a </a:t>
            </a:r>
            <a:r>
              <a:rPr lang="cs-CZ" dirty="0" smtClean="0"/>
              <a:t>hliníkem</a:t>
            </a:r>
            <a:r>
              <a:rPr lang="cs-CZ" dirty="0"/>
              <a:t> se používá na pancéřové </a:t>
            </a:r>
            <a:r>
              <a:rPr lang="cs-CZ" dirty="0" smtClean="0"/>
              <a:t>desky družic, raket</a:t>
            </a:r>
          </a:p>
          <a:p>
            <a:pPr marL="914400" lvl="2" indent="0">
              <a:buNone/>
            </a:pPr>
            <a:r>
              <a:rPr lang="cs-CZ" dirty="0" smtClean="0"/>
              <a:t>      </a:t>
            </a:r>
            <a:r>
              <a:rPr lang="cs-CZ" sz="3200" dirty="0" smtClean="0"/>
              <a:t>plamen lithné soli</a:t>
            </a:r>
            <a:endParaRPr lang="cs-CZ" sz="3200" dirty="0"/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					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		lithium</a:t>
            </a:r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172520"/>
            <a:ext cx="2428875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501008"/>
            <a:ext cx="952500" cy="269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5600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Sodík Na</a:t>
            </a:r>
          </a:p>
          <a:p>
            <a:r>
              <a:rPr lang="cs-CZ" dirty="0" smtClean="0"/>
              <a:t>velmi reaktivní – dobrý elektrický vodič, lehčí než voda</a:t>
            </a:r>
          </a:p>
          <a:p>
            <a:r>
              <a:rPr lang="cs-CZ" dirty="0" smtClean="0"/>
              <a:t>vyskytuje se na Zemi i ve vesmíru</a:t>
            </a:r>
          </a:p>
          <a:p>
            <a:r>
              <a:rPr lang="cs-CZ" dirty="0" smtClean="0"/>
              <a:t>chlorid sodný </a:t>
            </a:r>
            <a:r>
              <a:rPr lang="cs-CZ" dirty="0" err="1" smtClean="0"/>
              <a:t>NaCl</a:t>
            </a:r>
            <a:r>
              <a:rPr lang="cs-CZ" dirty="0" smtClean="0"/>
              <a:t> – základ mořské soli, nachází se v rostlinných i živočišných buňkách – </a:t>
            </a:r>
            <a:r>
              <a:rPr lang="cs-CZ" b="1" dirty="0" smtClean="0"/>
              <a:t>biogenní prvek </a:t>
            </a:r>
          </a:p>
          <a:p>
            <a:r>
              <a:rPr lang="cs-CZ" dirty="0" smtClean="0"/>
              <a:t>využití – jaderné reaktory, </a:t>
            </a:r>
          </a:p>
          <a:p>
            <a:pPr marL="0" indent="0">
              <a:buNone/>
            </a:pPr>
            <a:r>
              <a:rPr lang="cs-CZ" dirty="0" smtClean="0"/>
              <a:t>    výbojky svítidel,</a:t>
            </a:r>
          </a:p>
          <a:p>
            <a:pPr marL="0" indent="0">
              <a:buNone/>
            </a:pPr>
            <a:r>
              <a:rPr lang="cs-CZ" dirty="0" smtClean="0">
                <a:hlinkClick r:id="rId2"/>
              </a:rPr>
              <a:t>video</a:t>
            </a:r>
            <a:r>
              <a:rPr lang="cs-CZ" dirty="0" smtClean="0"/>
              <a:t>  </a:t>
            </a:r>
            <a:r>
              <a:rPr lang="cs-CZ" dirty="0">
                <a:hlinkClick r:id="rId3"/>
              </a:rPr>
              <a:t>video2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9604" y="3861048"/>
            <a:ext cx="714375" cy="212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526961"/>
            <a:ext cx="1944216" cy="1458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475656" y="5376563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06616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Draslík</a:t>
            </a:r>
          </a:p>
          <a:p>
            <a:r>
              <a:rPr lang="cs-CZ" dirty="0" smtClean="0"/>
              <a:t>měkký, lehčí než voda, dobrý vodič</a:t>
            </a:r>
          </a:p>
          <a:p>
            <a:r>
              <a:rPr lang="cs-CZ" dirty="0" smtClean="0"/>
              <a:t>výskyt </a:t>
            </a:r>
            <a:r>
              <a:rPr lang="cs-CZ" dirty="0" smtClean="0"/>
              <a:t>ve sloučeninách – chlorid draselný </a:t>
            </a:r>
            <a:r>
              <a:rPr lang="cs-CZ" dirty="0" err="1" smtClean="0"/>
              <a:t>KCl</a:t>
            </a:r>
            <a:endParaRPr lang="cs-CZ" dirty="0" smtClean="0"/>
          </a:p>
          <a:p>
            <a:r>
              <a:rPr lang="cs-CZ" dirty="0" smtClean="0"/>
              <a:t>biogenní </a:t>
            </a:r>
            <a:r>
              <a:rPr lang="cs-CZ" dirty="0" smtClean="0"/>
              <a:t>prvek</a:t>
            </a:r>
          </a:p>
          <a:p>
            <a:r>
              <a:rPr lang="cs-CZ" dirty="0" smtClean="0"/>
              <a:t>výroba </a:t>
            </a:r>
            <a:r>
              <a:rPr lang="cs-CZ" dirty="0" smtClean="0"/>
              <a:t>fotoelektrických článků, hnojiv,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při </a:t>
            </a:r>
            <a:r>
              <a:rPr lang="cs-CZ" dirty="0" smtClean="0"/>
              <a:t>výrobě skla,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3501008"/>
            <a:ext cx="714375" cy="212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805808"/>
            <a:ext cx="2428875" cy="181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00607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sz="6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Prvky alkalických zemin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2. skupina PSP</a:t>
            </a:r>
          </a:p>
          <a:p>
            <a:r>
              <a:rPr lang="cs-CZ" dirty="0" err="1" smtClean="0"/>
              <a:t>Be</a:t>
            </a:r>
            <a:endParaRPr lang="cs-CZ" dirty="0" smtClean="0"/>
          </a:p>
          <a:p>
            <a:r>
              <a:rPr lang="cs-CZ" dirty="0" smtClean="0"/>
              <a:t>Mg</a:t>
            </a:r>
          </a:p>
          <a:p>
            <a:r>
              <a:rPr lang="cs-CZ" dirty="0" smtClean="0"/>
              <a:t>Ca</a:t>
            </a:r>
          </a:p>
          <a:p>
            <a:r>
              <a:rPr lang="cs-CZ" dirty="0" err="1" smtClean="0"/>
              <a:t>Sr</a:t>
            </a:r>
            <a:endParaRPr lang="cs-CZ" dirty="0" smtClean="0"/>
          </a:p>
          <a:p>
            <a:r>
              <a:rPr lang="cs-CZ" dirty="0" smtClean="0"/>
              <a:t>Ba</a:t>
            </a:r>
          </a:p>
          <a:p>
            <a:r>
              <a:rPr lang="cs-CZ" dirty="0" err="1" smtClean="0"/>
              <a:t>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0313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Hořčík</a:t>
            </a:r>
            <a:r>
              <a:rPr lang="cs-CZ" dirty="0" smtClean="0"/>
              <a:t> </a:t>
            </a:r>
          </a:p>
          <a:p>
            <a:r>
              <a:rPr lang="cs-CZ" dirty="0" smtClean="0"/>
              <a:t>lehký, vysoce hořlavý</a:t>
            </a:r>
          </a:p>
          <a:p>
            <a:r>
              <a:rPr lang="cs-CZ" dirty="0"/>
              <a:t>v</a:t>
            </a:r>
            <a:r>
              <a:rPr lang="cs-CZ" dirty="0" smtClean="0"/>
              <a:t>yskytuje se ve sloučeninách</a:t>
            </a:r>
          </a:p>
          <a:p>
            <a:r>
              <a:rPr lang="cs-CZ" dirty="0" smtClean="0"/>
              <a:t>používá se ve slitinách – 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dural – </a:t>
            </a:r>
            <a:r>
              <a:rPr lang="cs-CZ" dirty="0" err="1" smtClean="0"/>
              <a:t>Mg+Al+Cu+Mn</a:t>
            </a:r>
            <a:endParaRPr lang="cs-CZ" dirty="0" smtClean="0"/>
          </a:p>
          <a:p>
            <a:r>
              <a:rPr lang="cs-CZ" dirty="0" smtClean="0"/>
              <a:t>součást chlorofylu</a:t>
            </a:r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738070"/>
            <a:ext cx="2857500" cy="461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12166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050" dirty="0" smtClean="0"/>
              <a:t>Použité zdroje</a:t>
            </a:r>
          </a:p>
          <a:p>
            <a:pPr marL="0" indent="0">
              <a:buNone/>
            </a:pPr>
            <a:r>
              <a:rPr lang="pl-PL" sz="1050" dirty="0"/>
              <a:t>TOMIHAHNDORF. </a:t>
            </a:r>
            <a:r>
              <a:rPr lang="pl-PL" sz="1050" i="1" dirty="0"/>
              <a:t>http://cs.wikipedia.org</a:t>
            </a:r>
            <a:r>
              <a:rPr lang="pl-PL" sz="1050" dirty="0"/>
              <a:t> [online]. [cit. 21.2.2013]. Dostupný na WWW: </a:t>
            </a:r>
            <a:r>
              <a:rPr lang="pl-PL" sz="1050" dirty="0">
                <a:hlinkClick r:id="rId2"/>
              </a:rPr>
              <a:t>http://</a:t>
            </a:r>
            <a:r>
              <a:rPr lang="pl-PL" sz="1050" dirty="0" smtClean="0">
                <a:hlinkClick r:id="rId2"/>
              </a:rPr>
              <a:t>upload.wikimedia.org/wikipedia/commons/thumb/a/ae/Lithium_paraffin.jpg/255px-Lithium_paraffin.jpg</a:t>
            </a:r>
            <a:endParaRPr lang="pl-PL" sz="1050" dirty="0" smtClean="0"/>
          </a:p>
          <a:p>
            <a:pPr marL="0" indent="0">
              <a:buNone/>
            </a:pPr>
            <a:r>
              <a:rPr lang="pl-PL" sz="1050" dirty="0"/>
              <a:t>HERGE. </a:t>
            </a:r>
            <a:r>
              <a:rPr lang="pl-PL" sz="1050" i="1" dirty="0"/>
              <a:t>http://cs.wikipedia.org</a:t>
            </a:r>
            <a:r>
              <a:rPr lang="pl-PL" sz="1050" dirty="0"/>
              <a:t> [online]. [cit. 21.2.2013]. Dostupný na WWW: </a:t>
            </a:r>
            <a:r>
              <a:rPr lang="pl-PL" sz="1050" dirty="0">
                <a:hlinkClick r:id="rId3"/>
              </a:rPr>
              <a:t>http://</a:t>
            </a:r>
            <a:r>
              <a:rPr lang="pl-PL" sz="1050" dirty="0" smtClean="0">
                <a:hlinkClick r:id="rId3"/>
              </a:rPr>
              <a:t>upload.wikimedia.org/wikipedia/commons/thumb/d/da/Flammenf%C3%A4rbungLi.png/100px-Flammenf%C3%A4rbungLi.png</a:t>
            </a:r>
            <a:endParaRPr lang="pl-PL" sz="1050" dirty="0" smtClean="0"/>
          </a:p>
          <a:p>
            <a:pPr marL="0" indent="0">
              <a:buNone/>
            </a:pPr>
            <a:r>
              <a:rPr lang="pt-BR" sz="1050" dirty="0"/>
              <a:t>AUTOR NEUVEDEN. </a:t>
            </a:r>
            <a:r>
              <a:rPr lang="pt-BR" sz="1050" i="1" dirty="0"/>
              <a:t>http://www.youtube.com/watch?v=bP9yepI1M9E</a:t>
            </a:r>
            <a:r>
              <a:rPr lang="pt-BR" sz="1050" dirty="0"/>
              <a:t> [online]. [cit. 22.2.2013]. Dostupný na WWW: </a:t>
            </a:r>
            <a:r>
              <a:rPr lang="pt-BR" sz="1050" dirty="0">
                <a:hlinkClick r:id="rId4"/>
              </a:rPr>
              <a:t>http://</a:t>
            </a:r>
            <a:r>
              <a:rPr lang="pt-BR" sz="1050" dirty="0" smtClean="0">
                <a:hlinkClick r:id="rId4"/>
              </a:rPr>
              <a:t>www.youtube.com/watch?feature=player_detailpage&amp;v=bP9yepI1M9E</a:t>
            </a:r>
            <a:endParaRPr lang="cs-CZ" sz="1050" dirty="0" smtClean="0"/>
          </a:p>
          <a:p>
            <a:pPr marL="0" indent="0">
              <a:buNone/>
            </a:pPr>
            <a:r>
              <a:rPr lang="pt-BR" sz="1050" dirty="0"/>
              <a:t>AUTOR NEUVEDEN. </a:t>
            </a:r>
            <a:r>
              <a:rPr lang="pt-BR" sz="1050" i="1" dirty="0"/>
              <a:t>http://www.youtube.com/watch?feature=player_detailpage&amp;v=1-GEWL2kOOM</a:t>
            </a:r>
            <a:r>
              <a:rPr lang="pt-BR" sz="1050" dirty="0"/>
              <a:t> [online]. [cit. 22.2.2013]. Dostupný na WWW: </a:t>
            </a:r>
            <a:r>
              <a:rPr lang="pt-BR" sz="1050" dirty="0">
                <a:hlinkClick r:id="rId5"/>
              </a:rPr>
              <a:t>http://</a:t>
            </a:r>
            <a:r>
              <a:rPr lang="pt-BR" sz="1050" dirty="0" smtClean="0">
                <a:hlinkClick r:id="rId5"/>
              </a:rPr>
              <a:t>www.youtube.com/watch?v=1-GEWL2kOOM</a:t>
            </a:r>
            <a:endParaRPr lang="cs-CZ" sz="1050" dirty="0" smtClean="0"/>
          </a:p>
          <a:p>
            <a:pPr marL="0" indent="0">
              <a:buNone/>
            </a:pPr>
            <a:r>
              <a:rPr lang="pl-PL" sz="1050" dirty="0" smtClean="0"/>
              <a:t>HERGE</a:t>
            </a:r>
            <a:r>
              <a:rPr lang="pl-PL" sz="1050" dirty="0"/>
              <a:t>. </a:t>
            </a:r>
            <a:r>
              <a:rPr lang="pl-PL" sz="1050" i="1" dirty="0"/>
              <a:t>http://cs.wikipedia.org</a:t>
            </a:r>
            <a:r>
              <a:rPr lang="pl-PL" sz="1050" dirty="0"/>
              <a:t> [online]. [cit. 21.2.2013]. Dostupný na WWW: </a:t>
            </a:r>
            <a:r>
              <a:rPr lang="pl-PL" sz="1050" dirty="0">
                <a:hlinkClick r:id="rId6"/>
              </a:rPr>
              <a:t>http://</a:t>
            </a:r>
            <a:r>
              <a:rPr lang="pl-PL" sz="1050" dirty="0" smtClean="0">
                <a:hlinkClick r:id="rId6"/>
              </a:rPr>
              <a:t>upload.wikimedia.org/wikipedia/commons/thumb/c/c1/Flammenf%C3%A4rbungNa.png/75px-Flammenf%C3%A4rbungNa.png</a:t>
            </a:r>
            <a:endParaRPr lang="pl-PL" sz="1050" dirty="0" smtClean="0"/>
          </a:p>
          <a:p>
            <a:pPr marL="0" indent="0">
              <a:buNone/>
            </a:pPr>
            <a:r>
              <a:rPr lang="pl-PL" sz="1050" dirty="0"/>
              <a:t>DNN87. </a:t>
            </a:r>
            <a:r>
              <a:rPr lang="pl-PL" sz="1050" i="1" dirty="0"/>
              <a:t>http://cs.wikipedia.org</a:t>
            </a:r>
            <a:r>
              <a:rPr lang="pl-PL" sz="1050" dirty="0"/>
              <a:t> [online]. [cit. 21.2.2013]. Dostupný na WWW: </a:t>
            </a:r>
            <a:r>
              <a:rPr lang="pl-PL" sz="1050" dirty="0">
                <a:hlinkClick r:id="rId7"/>
              </a:rPr>
              <a:t>http://upload.wikimedia.org/wikipedia/commons/thumb/2/27/Na_%28Sodium%29.jpg/800px-Na_%</a:t>
            </a:r>
            <a:r>
              <a:rPr lang="pl-PL" sz="1050" dirty="0" smtClean="0">
                <a:hlinkClick r:id="rId7"/>
              </a:rPr>
              <a:t>28Sodium%29.jpg</a:t>
            </a:r>
            <a:endParaRPr lang="pl-PL" sz="1050" dirty="0" smtClean="0"/>
          </a:p>
          <a:p>
            <a:pPr marL="0" indent="0">
              <a:buNone/>
            </a:pPr>
            <a:r>
              <a:rPr lang="pl-PL" sz="1050" dirty="0"/>
              <a:t>HERGE. </a:t>
            </a:r>
            <a:r>
              <a:rPr lang="pl-PL" sz="1050" i="1" dirty="0"/>
              <a:t>http://cs.wikipedia.org</a:t>
            </a:r>
            <a:r>
              <a:rPr lang="pl-PL" sz="1050" dirty="0"/>
              <a:t> [online]. [cit. 21.2.2013]. Dostupný na WWW: </a:t>
            </a:r>
            <a:r>
              <a:rPr lang="pl-PL" sz="1050" dirty="0">
                <a:hlinkClick r:id="rId8"/>
              </a:rPr>
              <a:t>http://</a:t>
            </a:r>
            <a:r>
              <a:rPr lang="pl-PL" sz="1050" dirty="0" smtClean="0">
                <a:hlinkClick r:id="rId8"/>
              </a:rPr>
              <a:t>upload.wikimedia.org/wikipedia/commons/thumb/b/b8/Flammenf%C3%A4rbungK.png/75px-Flammenf%C3%A4rbungK.png</a:t>
            </a:r>
            <a:endParaRPr lang="pl-PL" sz="1050" dirty="0" smtClean="0"/>
          </a:p>
          <a:p>
            <a:pPr marL="0" indent="0">
              <a:buNone/>
            </a:pPr>
            <a:r>
              <a:rPr lang="pl-PL" sz="1050" dirty="0"/>
              <a:t>DNN87. </a:t>
            </a:r>
            <a:r>
              <a:rPr lang="pl-PL" sz="1050" i="1" dirty="0"/>
              <a:t>http://cs.wikipedia.org</a:t>
            </a:r>
            <a:r>
              <a:rPr lang="pl-PL" sz="1050" dirty="0"/>
              <a:t> [online]. [cit. 21.2.2013]. Dostupný na WWW: </a:t>
            </a:r>
            <a:r>
              <a:rPr lang="pl-PL" sz="1050" dirty="0">
                <a:hlinkClick r:id="rId9"/>
              </a:rPr>
              <a:t>http://</a:t>
            </a:r>
            <a:r>
              <a:rPr lang="pl-PL" sz="1050" dirty="0" smtClean="0">
                <a:hlinkClick r:id="rId9"/>
              </a:rPr>
              <a:t>upload.wikimedia.org/wikipedia/commons/thumb/b/b3/Potassium.JPG/255px-Potassium.JPG</a:t>
            </a:r>
            <a:endParaRPr lang="pl-PL" sz="1050" dirty="0" smtClean="0"/>
          </a:p>
          <a:p>
            <a:pPr marL="0" indent="0">
              <a:buNone/>
            </a:pPr>
            <a:r>
              <a:rPr lang="cs-CZ" sz="1050" dirty="0"/>
              <a:t>AUTOR NEUVEDEN. </a:t>
            </a:r>
            <a:r>
              <a:rPr lang="cs-CZ" sz="1050" i="1" dirty="0"/>
              <a:t>en.wikipedia.org</a:t>
            </a:r>
            <a:r>
              <a:rPr lang="cs-CZ" sz="1050" dirty="0"/>
              <a:t> [online]. [cit. 22.2.2013]. Dostupný na WWW: </a:t>
            </a:r>
            <a:r>
              <a:rPr lang="cs-CZ" sz="1050" dirty="0">
                <a:hlinkClick r:id="rId10"/>
              </a:rPr>
              <a:t>http://</a:t>
            </a:r>
            <a:r>
              <a:rPr lang="cs-CZ" sz="1050" dirty="0" smtClean="0">
                <a:hlinkClick r:id="rId10"/>
              </a:rPr>
              <a:t>upload.wikimedia.org/wikipedia/commons/2/29/Ho%C5%99%C4%8D%C3%ADk.PNG</a:t>
            </a:r>
            <a:endParaRPr lang="cs-CZ" sz="1050" dirty="0" smtClean="0"/>
          </a:p>
          <a:p>
            <a:pPr marL="0" indent="0">
              <a:buNone/>
            </a:pPr>
            <a:endParaRPr lang="pl-PL" sz="1050" dirty="0" smtClean="0"/>
          </a:p>
          <a:p>
            <a:pPr marL="0" indent="0">
              <a:buNone/>
            </a:pPr>
            <a:endParaRPr lang="pl-PL" sz="1050" dirty="0" smtClean="0"/>
          </a:p>
          <a:p>
            <a:pPr marL="0" indent="0">
              <a:buNone/>
            </a:pPr>
            <a:endParaRPr lang="pl-PL" sz="1050" dirty="0" smtClean="0"/>
          </a:p>
          <a:p>
            <a:pPr marL="0" indent="0">
              <a:buNone/>
            </a:pPr>
            <a:endParaRPr lang="cs-CZ" sz="1050" dirty="0"/>
          </a:p>
        </p:txBody>
      </p:sp>
    </p:spTree>
    <p:extLst>
      <p:ext uri="{BB962C8B-B14F-4D97-AF65-F5344CB8AC3E}">
        <p14:creationId xmlns:p14="http://schemas.microsoft.com/office/powerpoint/2010/main" val="1003608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šablona dumy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šablona dumy</Template>
  <TotalTime>786</TotalTime>
  <Words>269</Words>
  <Application>Microsoft Office PowerPoint</Application>
  <PresentationFormat>Předvádění na obrazovce (4:3)</PresentationFormat>
  <Paragraphs>89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šablona dumy</vt:lpstr>
      <vt:lpstr>Prezentace aplikace PowerPoint</vt:lpstr>
      <vt:lpstr>Alkalické kovy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Prvky alkalických zemin 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uživatel</cp:lastModifiedBy>
  <cp:revision>19</cp:revision>
  <dcterms:created xsi:type="dcterms:W3CDTF">2013-02-17T15:43:31Z</dcterms:created>
  <dcterms:modified xsi:type="dcterms:W3CDTF">2013-02-22T19:01:27Z</dcterms:modified>
</cp:coreProperties>
</file>