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60" r:id="rId5"/>
    <p:sldId id="26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00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73254676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30   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Dusíkaté deriváty uhlovodíků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 16.4. 2013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16.4.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44824"/>
            <a:ext cx="8229600" cy="11430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Dusíkaté deriváty uhlovodíků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24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/>
              <a:t>v</a:t>
            </a:r>
            <a:r>
              <a:rPr lang="cs-CZ" dirty="0" smtClean="0"/>
              <a:t>odík je nahrazen skupinou ve které je obsažen vodík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d</a:t>
            </a:r>
            <a:r>
              <a:rPr lang="cs-CZ" dirty="0" smtClean="0"/>
              <a:t>usíkaté deriváty mají název podle skupiny</a:t>
            </a:r>
          </a:p>
          <a:p>
            <a:pPr>
              <a:buFont typeface="Wingdings" pitchFamily="2" charset="2"/>
              <a:buChar char="ü"/>
            </a:pP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aminoderiváty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uhlovodíků</a:t>
            </a:r>
            <a:r>
              <a:rPr lang="cs-CZ" dirty="0" smtClean="0"/>
              <a:t> – aminy – vodík je nahrazen skupinou –NH</a:t>
            </a:r>
            <a:r>
              <a:rPr lang="cs-CZ" baseline="-25000" dirty="0" smtClean="0"/>
              <a:t>2</a:t>
            </a: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nitroderiváty uhlovodíků</a:t>
            </a:r>
            <a:r>
              <a:rPr lang="cs-CZ" dirty="0" smtClean="0"/>
              <a:t> – vodík je nahrazen skupinou -NO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ü"/>
            </a:pPr>
            <a:r>
              <a:rPr lang="cs-CZ" dirty="0" err="1" smtClean="0"/>
              <a:t>aminomethan</a:t>
            </a:r>
            <a:r>
              <a:rPr lang="cs-CZ" dirty="0" smtClean="0"/>
              <a:t> CH</a:t>
            </a:r>
            <a:r>
              <a:rPr lang="cs-CZ" baseline="-25000" dirty="0" smtClean="0"/>
              <a:t>3</a:t>
            </a:r>
            <a:r>
              <a:rPr lang="cs-CZ" dirty="0" smtClean="0"/>
              <a:t>NH</a:t>
            </a:r>
            <a:r>
              <a:rPr lang="cs-CZ" baseline="-25000" dirty="0" smtClean="0"/>
              <a:t>2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nitromethan</a:t>
            </a:r>
            <a:r>
              <a:rPr lang="cs-CZ" dirty="0" smtClean="0"/>
              <a:t> CH</a:t>
            </a:r>
            <a:r>
              <a:rPr lang="cs-CZ" baseline="-25000" dirty="0" smtClean="0"/>
              <a:t>3</a:t>
            </a:r>
            <a:r>
              <a:rPr lang="cs-CZ" dirty="0" smtClean="0"/>
              <a:t>NO</a:t>
            </a:r>
            <a:r>
              <a:rPr lang="cs-CZ" baseline="-25000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Vlastnosti dusíkatých derivátů uhlovodíků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anilin</a:t>
            </a:r>
            <a:r>
              <a:rPr lang="cs-CZ" dirty="0" smtClean="0"/>
              <a:t> – aminobenzen – 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5</a:t>
            </a:r>
            <a:r>
              <a:rPr lang="cs-CZ" dirty="0" smtClean="0"/>
              <a:t>NH</a:t>
            </a:r>
            <a:r>
              <a:rPr lang="cs-CZ" baseline="-25000" dirty="0" smtClean="0"/>
              <a:t>2</a:t>
            </a:r>
            <a:r>
              <a:rPr lang="cs-CZ" dirty="0" smtClean="0"/>
              <a:t> toxická látka, nebezpečná pro životní prostředí, výroba sytých barev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nitrobenzen</a:t>
            </a:r>
            <a:r>
              <a:rPr lang="cs-CZ" dirty="0" smtClean="0"/>
              <a:t> – 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5</a:t>
            </a:r>
            <a:r>
              <a:rPr lang="cs-CZ" dirty="0" smtClean="0"/>
              <a:t>NO</a:t>
            </a:r>
            <a:r>
              <a:rPr lang="cs-CZ" baseline="-25000" dirty="0" smtClean="0"/>
              <a:t>2</a:t>
            </a:r>
            <a:r>
              <a:rPr lang="cs-CZ" dirty="0" smtClean="0"/>
              <a:t> – vysoce toxická látka, výroba výbušnin, rozpouštědel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trinitrotoluen</a:t>
            </a:r>
            <a:r>
              <a:rPr lang="cs-CZ" dirty="0" smtClean="0"/>
              <a:t> – TNT – výbušnina, žlutá krystalická látka, výroba semtexu – ČR, Brno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30656" y="877362"/>
            <a:ext cx="34813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Opakování - přiřaď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30656" y="1580853"/>
            <a:ext cx="319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aminobenzen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0656" y="2348880"/>
            <a:ext cx="319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nitrobenzen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068960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trinitrotoluen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79119" y="4005064"/>
            <a:ext cx="23527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nitroderivát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79119" y="4941168"/>
            <a:ext cx="24967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aminoderivát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23928" y="4869160"/>
            <a:ext cx="2395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D/   C</a:t>
            </a:r>
            <a:r>
              <a:rPr lang="cs-CZ" sz="3200" baseline="-25000" dirty="0" smtClean="0">
                <a:solidFill>
                  <a:srgbClr val="FF0000"/>
                </a:solidFill>
              </a:rPr>
              <a:t>6</a:t>
            </a:r>
            <a:r>
              <a:rPr lang="cs-CZ" sz="3200" dirty="0" smtClean="0">
                <a:solidFill>
                  <a:srgbClr val="FF0000"/>
                </a:solidFill>
              </a:rPr>
              <a:t>H</a:t>
            </a:r>
            <a:r>
              <a:rPr lang="cs-CZ" sz="3200" baseline="-25000" dirty="0" smtClean="0">
                <a:solidFill>
                  <a:srgbClr val="FF0000"/>
                </a:solidFill>
              </a:rPr>
              <a:t>5</a:t>
            </a:r>
            <a:r>
              <a:rPr lang="cs-CZ" sz="3200" dirty="0" smtClean="0">
                <a:solidFill>
                  <a:srgbClr val="FF0000"/>
                </a:solidFill>
              </a:rPr>
              <a:t>NH</a:t>
            </a:r>
            <a:r>
              <a:rPr lang="cs-CZ" sz="3200" baseline="-250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79912" y="2348880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B/  anilinové barvy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79912" y="3068960"/>
            <a:ext cx="421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C/  pevná, výbušná látka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3967286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A/  NO</a:t>
            </a:r>
            <a:r>
              <a:rPr lang="cs-CZ" sz="3200" baseline="-250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74324" y="1586700"/>
            <a:ext cx="4489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E/  NH</a:t>
            </a:r>
            <a:r>
              <a:rPr lang="cs-CZ" sz="3200" baseline="-250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381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Řešení: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0656" y="1580853"/>
            <a:ext cx="319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aminobenzen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0656" y="2348880"/>
            <a:ext cx="319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nitrobenzen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068960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trinitrotoluen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79119" y="4005064"/>
            <a:ext cx="23527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nitroderivát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79119" y="5229200"/>
            <a:ext cx="24967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aminoderivát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23370" y="2268161"/>
            <a:ext cx="2316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D/ C</a:t>
            </a:r>
            <a:r>
              <a:rPr lang="cs-CZ" sz="3200" baseline="-25000" dirty="0" smtClean="0">
                <a:solidFill>
                  <a:srgbClr val="FF0000"/>
                </a:solidFill>
              </a:rPr>
              <a:t>6</a:t>
            </a:r>
            <a:r>
              <a:rPr lang="cs-CZ" sz="3200" dirty="0" smtClean="0">
                <a:solidFill>
                  <a:srgbClr val="FF0000"/>
                </a:solidFill>
              </a:rPr>
              <a:t>H</a:t>
            </a:r>
            <a:r>
              <a:rPr lang="cs-CZ" sz="3200" baseline="-25000" dirty="0" smtClean="0">
                <a:solidFill>
                  <a:srgbClr val="FF0000"/>
                </a:solidFill>
              </a:rPr>
              <a:t>5</a:t>
            </a:r>
            <a:r>
              <a:rPr lang="cs-CZ" sz="3200" dirty="0" smtClean="0">
                <a:solidFill>
                  <a:srgbClr val="FF0000"/>
                </a:solidFill>
              </a:rPr>
              <a:t>NO</a:t>
            </a:r>
            <a:r>
              <a:rPr lang="cs-CZ" sz="3200" baseline="-25000" dirty="0" smtClean="0">
                <a:solidFill>
                  <a:srgbClr val="FF0000"/>
                </a:solidFill>
              </a:rPr>
              <a:t>2</a:t>
            </a:r>
            <a:endParaRPr lang="cs-CZ" sz="3200" baseline="-25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35896" y="1556792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B/  anilinové barvy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3068960"/>
            <a:ext cx="421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C/  pevná, výbušná látka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635896" y="3967286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A/  NO</a:t>
            </a:r>
            <a:r>
              <a:rPr lang="cs-CZ" sz="3200" baseline="-250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5229200"/>
            <a:ext cx="4489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E/  NH</a:t>
            </a:r>
            <a:r>
              <a:rPr lang="cs-CZ" sz="3200" baseline="-250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139</TotalTime>
  <Words>253</Words>
  <Application>Microsoft Office PowerPoint</Application>
  <PresentationFormat>Předvádění na obrazovce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 dumy</vt:lpstr>
      <vt:lpstr>Snímek 1</vt:lpstr>
      <vt:lpstr>Dusíkaté deriváty uhlovodíků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20</cp:revision>
  <dcterms:created xsi:type="dcterms:W3CDTF">2013-02-17T15:43:31Z</dcterms:created>
  <dcterms:modified xsi:type="dcterms:W3CDTF">2014-09-17T09:46:00Z</dcterms:modified>
</cp:coreProperties>
</file>