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78" r:id="rId2"/>
    <p:sldId id="259" r:id="rId3"/>
    <p:sldId id="263" r:id="rId4"/>
    <p:sldId id="260" r:id="rId5"/>
    <p:sldId id="265" r:id="rId6"/>
    <p:sldId id="262" r:id="rId7"/>
    <p:sldId id="264" r:id="rId8"/>
    <p:sldId id="266" r:id="rId9"/>
    <p:sldId id="267" r:id="rId10"/>
    <p:sldId id="270" r:id="rId11"/>
    <p:sldId id="269" r:id="rId12"/>
    <p:sldId id="268" r:id="rId13"/>
    <p:sldId id="271" r:id="rId14"/>
    <p:sldId id="272" r:id="rId15"/>
    <p:sldId id="273" r:id="rId16"/>
    <p:sldId id="276" r:id="rId17"/>
    <p:sldId id="274" r:id="rId18"/>
    <p:sldId id="279" r:id="rId19"/>
    <p:sldId id="280" r:id="rId20"/>
    <p:sldId id="261" r:id="rId21"/>
    <p:sldId id="275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2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15380-057F-42BC-AF7B-BF0162AD63A0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AEFB3-2C49-4617-8E3E-5E142C0BDB4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15380-057F-42BC-AF7B-BF0162AD63A0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AEFB3-2C49-4617-8E3E-5E142C0BDB4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15380-057F-42BC-AF7B-BF0162AD63A0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AEFB3-2C49-4617-8E3E-5E142C0BDB4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15380-057F-42BC-AF7B-BF0162AD63A0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AEFB3-2C49-4617-8E3E-5E142C0BDB4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15380-057F-42BC-AF7B-BF0162AD63A0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AEFB3-2C49-4617-8E3E-5E142C0BDB4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15380-057F-42BC-AF7B-BF0162AD63A0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AEFB3-2C49-4617-8E3E-5E142C0BDB4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15380-057F-42BC-AF7B-BF0162AD63A0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AEFB3-2C49-4617-8E3E-5E142C0BDB4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15380-057F-42BC-AF7B-BF0162AD63A0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AEFB3-2C49-4617-8E3E-5E142C0BDB4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15380-057F-42BC-AF7B-BF0162AD63A0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AEFB3-2C49-4617-8E3E-5E142C0BDB4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15380-057F-42BC-AF7B-BF0162AD63A0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AEFB3-2C49-4617-8E3E-5E142C0BDB4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15380-057F-42BC-AF7B-BF0162AD63A0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AEFB3-2C49-4617-8E3E-5E142C0BDB4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B15380-057F-42BC-AF7B-BF0162AD63A0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9AEFB3-2C49-4617-8E3E-5E142C0BDB4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jpe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rad%C4%9Bd#mediaviewer/File:Altvater_-_OT.JPG" TargetMode="External"/><Relationship Id="rId2" Type="http://schemas.openxmlformats.org/officeDocument/2006/relationships/hyperlink" Target="http://cs.wikipedia.org/wiki/Olomouck%C3%BD_kraj#mediaviewer/File:Sternberk_hrad_1.jpg" TargetMode="External"/><Relationship Id="rId1" Type="http://schemas.openxmlformats.org/officeDocument/2006/relationships/slideLayout" Target="../slideLayouts/slideLayout1.xml"/><Relationship Id="rId5" Type="http://schemas.openxmlformats.org/officeDocument/2006/relationships/hyperlink" Target="http://cs.wikipedia.org/wiki/Jeskyn%C4%9B#mediaviewer/File:Lechuguilla_Cave_Pearlsian_Gulf.jpg" TargetMode="External"/><Relationship Id="rId4" Type="http://schemas.openxmlformats.org/officeDocument/2006/relationships/hyperlink" Target="http://cs.wikipedia.org/wiki/Olomouck%C3%A9_tvar%C5%AF%C5%BEky#mediaviewer/File:Tvar%C5%AF%C5%BEkov%C3%A9_mou%C4%8Dn%C3%ADky_1.JPG" TargetMode="Externa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Bouzov_%28hrad%29#mediaviewer/File:Bouzov,_vstupn%C3%AD_%C4%8D%C3%A1st.JPG" TargetMode="External"/><Relationship Id="rId3" Type="http://schemas.openxmlformats.org/officeDocument/2006/relationships/hyperlink" Target="http://cs.wikipedia.org/wiki/Prad%C4%9Bd#mediaviewer/File:Praded_letecky_pohled_01.jpg" TargetMode="External"/><Relationship Id="rId7" Type="http://schemas.openxmlformats.org/officeDocument/2006/relationships/hyperlink" Target="http://cs.wikipedia.org/wiki/Olomouc#mediaviewer/File:Kostel_Sv._Gorazda.jpg" TargetMode="External"/><Relationship Id="rId2" Type="http://schemas.openxmlformats.org/officeDocument/2006/relationships/hyperlink" Target="http://cs.wikipedia.org/wiki/Olomouck%C3%BD_kraj#mediaviewer/File:2004_Olomoucky_kraj.PN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kl%C3%ADzec%C3%AD_ml%C3%A1ti%C4%8Dka#mediaviewer/File:Combine-harvesting-corn.jpg" TargetMode="External"/><Relationship Id="rId5" Type="http://schemas.openxmlformats.org/officeDocument/2006/relationships/hyperlink" Target="http://cs.wikipedia.org/wiki/Morava_%28%C5%99eka%29#mediaviewer/File:Pramen_Moravy_%281%29.JPG" TargetMode="External"/><Relationship Id="rId10" Type="http://schemas.openxmlformats.org/officeDocument/2006/relationships/hyperlink" Target="http://cs.wikipedia.org/wiki/Velk%C3%A9_Losiny#mediaviewer/File:Z%C3%A1mek_Velk%C3%A9_Losiny,_Velk%C3%A9_Losiny_268.JPG" TargetMode="External"/><Relationship Id="rId4" Type="http://schemas.openxmlformats.org/officeDocument/2006/relationships/hyperlink" Target="http://cs.wikipedia.org/wiki/Hranick%C3%A1_propast#mediaviewer/File:H%C5%AFrka_u_Hranic_%2832%29.jpg" TargetMode="External"/><Relationship Id="rId9" Type="http://schemas.openxmlformats.org/officeDocument/2006/relationships/hyperlink" Target="http://cs.wikipedia.org/wiki/Bouzov_%28hrad%29#mediaviewer/File:Bouzov,_hrad_%2803%29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7056441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solidFill>
                          <a:schemeClr val="accent5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solidFill>
                          <a:schemeClr val="accent5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solidFill>
                          <a:schemeClr val="accent5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solidFill>
                          <a:schemeClr val="accent5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Člověk a jeho svět</a:t>
                      </a:r>
                      <a:endParaRPr lang="cs-CZ" sz="1400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solidFill>
                          <a:schemeClr val="accent5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VY_12_INOVACE_260</a:t>
                      </a:r>
                      <a:endParaRPr lang="cs-CZ" sz="1400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solidFill>
                          <a:schemeClr val="accent5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5.</a:t>
                      </a:r>
                      <a:endParaRPr lang="cs-CZ" sz="1400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solidFill>
                          <a:schemeClr val="accent5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Vlastivěda</a:t>
                      </a:r>
                      <a:endParaRPr lang="cs-CZ" sz="1400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solidFill>
                          <a:schemeClr val="accent5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400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solidFill>
                          <a:schemeClr val="accent5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Mgr. Gregorová Vladana</a:t>
                      </a:r>
                      <a:endParaRPr lang="cs-CZ" sz="1400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solidFill>
                          <a:schemeClr val="accent5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Olomoucký kraj</a:t>
                      </a:r>
                      <a:endParaRPr lang="cs-CZ" sz="1400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solidFill>
                          <a:schemeClr val="accent5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Prezentace seznamuje žáky s Olomouckým krajem z hlediska</a:t>
                      </a:r>
                      <a:r>
                        <a:rPr lang="cs-CZ" sz="1400" b="1" baseline="0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povrchu, vodstva, zemědělství, průmyslu, historickými a přírodními zajímavosti.</a:t>
                      </a:r>
                    </a:p>
                    <a:p>
                      <a:r>
                        <a:rPr lang="cs-CZ" sz="14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Doporučená je práce s mapou. Články</a:t>
                      </a:r>
                      <a:r>
                        <a:rPr lang="cs-CZ" sz="1400" b="1" baseline="0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na podporu čtenářské gramotnosti.</a:t>
                      </a:r>
                      <a:endParaRPr lang="cs-CZ" sz="1400" b="1" dirty="0" smtClean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solidFill>
                          <a:schemeClr val="accent5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14.11.2012</a:t>
                      </a:r>
                      <a:endParaRPr lang="cs-CZ" sz="1400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solidFill>
                          <a:schemeClr val="accent5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cs-CZ" sz="1400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http://www.krasnecesko.cz/galerie1/gal22589/o1v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29322" y="0"/>
            <a:ext cx="3214678" cy="4143380"/>
          </a:xfrm>
          <a:prstGeom prst="rect">
            <a:avLst/>
          </a:prstGeom>
          <a:noFill/>
        </p:spPr>
      </p:pic>
      <p:pic>
        <p:nvPicPr>
          <p:cNvPr id="1026" name="Picture 2" descr="http://upload.wikimedia.org/wikipedia/commons/thumb/1/1b/Sternberk_hrad_1.jpg/800px-Sternberk_hrad_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0648" y="3495953"/>
            <a:ext cx="4482728" cy="3362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upload.wikimedia.org/wikipedia/commons/e/e8/2004_Olomoucky_kraj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895975" cy="3938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upload.wikimedia.org/wikipedia/commons/6/6d/Praded_letecky_pohled_0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3495952"/>
            <a:ext cx="4932040" cy="3362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1835391" y="3035384"/>
            <a:ext cx="6193299" cy="110799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Olomoucký kraj</a:t>
            </a:r>
            <a:endParaRPr lang="cs-CZ" sz="6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0001" y="142852"/>
            <a:ext cx="8643998" cy="2215991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chemeClr val="accent6">
                    <a:lumMod val="50000"/>
                  </a:schemeClr>
                </a:solidFill>
              </a:rPr>
              <a:t>Pojmy na mapě:</a:t>
            </a:r>
          </a:p>
          <a:p>
            <a:r>
              <a:rPr lang="cs-CZ" sz="2400" u="sng" dirty="0" smtClean="0">
                <a:solidFill>
                  <a:schemeClr val="accent6">
                    <a:lumMod val="50000"/>
                  </a:schemeClr>
                </a:solidFill>
              </a:rPr>
              <a:t>města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: Olomouc, Přerov, Prostějov, Šumperk, Jeseník,</a:t>
            </a:r>
          </a:p>
          <a:p>
            <a:r>
              <a:rPr lang="cs-CZ" sz="2400" u="sng" dirty="0">
                <a:solidFill>
                  <a:schemeClr val="accent6">
                    <a:lumMod val="50000"/>
                  </a:schemeClr>
                </a:solidFill>
              </a:rPr>
              <a:t>p</a:t>
            </a:r>
            <a:r>
              <a:rPr lang="cs-CZ" sz="2400" u="sng" dirty="0" smtClean="0">
                <a:solidFill>
                  <a:schemeClr val="accent6">
                    <a:lumMod val="50000"/>
                  </a:schemeClr>
                </a:solidFill>
              </a:rPr>
              <a:t>ovrch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: Jeseník – Praděd, Hranická propast, Oderské vrchy,</a:t>
            </a:r>
          </a:p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Hornomoravský úval, </a:t>
            </a:r>
          </a:p>
          <a:p>
            <a:r>
              <a:rPr lang="cs-CZ" sz="2400" u="sng" dirty="0">
                <a:solidFill>
                  <a:schemeClr val="accent6">
                    <a:lumMod val="50000"/>
                  </a:schemeClr>
                </a:solidFill>
              </a:rPr>
              <a:t>v</a:t>
            </a:r>
            <a:r>
              <a:rPr lang="cs-CZ" sz="2400" u="sng" dirty="0" smtClean="0">
                <a:solidFill>
                  <a:schemeClr val="accent6">
                    <a:lumMod val="50000"/>
                  </a:schemeClr>
                </a:solidFill>
              </a:rPr>
              <a:t>odstvo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: Morava, Odra, </a:t>
            </a:r>
          </a:p>
          <a:p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740409" y="2571744"/>
            <a:ext cx="3663182" cy="1200329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7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Olomouc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2845" y="4071942"/>
            <a:ext cx="885831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Tx/>
              <a:buChar char="-"/>
            </a:pPr>
            <a:r>
              <a:rPr lang="cs-CZ" sz="2400" b="1" dirty="0" smtClean="0">
                <a:solidFill>
                  <a:srgbClr val="000000"/>
                </a:solidFill>
              </a:rPr>
              <a:t> krajským městek Olomouckého kraje – žije zde zhruba </a:t>
            </a:r>
          </a:p>
          <a:p>
            <a:pPr algn="ctr"/>
            <a:r>
              <a:rPr lang="cs-CZ" sz="2400" b="1" dirty="0" smtClean="0">
                <a:solidFill>
                  <a:srgbClr val="000000"/>
                </a:solidFill>
              </a:rPr>
              <a:t>100  tis.obyv.</a:t>
            </a:r>
          </a:p>
          <a:p>
            <a:pPr algn="ctr">
              <a:buFontTx/>
              <a:buChar char="-"/>
            </a:pPr>
            <a:r>
              <a:rPr lang="cs-CZ" sz="2400" b="1" dirty="0" smtClean="0">
                <a:solidFill>
                  <a:srgbClr val="000000"/>
                </a:solidFill>
              </a:rPr>
              <a:t> ve středověku druhým největším městem Českého království</a:t>
            </a:r>
          </a:p>
          <a:p>
            <a:pPr algn="ctr">
              <a:buFontTx/>
              <a:buChar char="-"/>
            </a:pPr>
            <a:r>
              <a:rPr lang="cs-CZ" sz="2400" b="1" dirty="0" smtClean="0">
                <a:solidFill>
                  <a:srgbClr val="000000"/>
                </a:solidFill>
              </a:rPr>
              <a:t> na náměstí najdeme radnici s orlojem, sloup nejsvětější trojice</a:t>
            </a:r>
          </a:p>
          <a:p>
            <a:pPr algn="ctr"/>
            <a:r>
              <a:rPr lang="cs-CZ" sz="2400" b="1" dirty="0" smtClean="0">
                <a:solidFill>
                  <a:srgbClr val="000000"/>
                </a:solidFill>
              </a:rPr>
              <a:t> a dóm  sv. Václava, kde je hrobka českého krále Václava III., který byl v Olomouci zavražděn</a:t>
            </a:r>
            <a:endParaRPr lang="cs-CZ" sz="2400" b="1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upload.wikimedia.org/wikipedia/commons/thumb/a/a4/Altvater_-_OT.JPG/640px-Altvater_-_O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464400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upload.wikimedia.org/wikipedia/commons/thumb/8/80/H%C5%AFrka_u_Hranic_%2831%29.jpg/800px-H%C5%AFrka_u_Hranic_%2831%29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236243"/>
            <a:ext cx="4829010" cy="3621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upload.wikimedia.org/wikipedia/commons/thumb/e/ec/H%C5%AFrka_u_Hranic_%2832%29.jpg/800px-H%C5%AFrka_u_Hranic_%2832%29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-313507"/>
            <a:ext cx="4732999" cy="3549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019423" y="2636078"/>
            <a:ext cx="2790957" cy="1200329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72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Povrch</a:t>
            </a:r>
            <a:endParaRPr lang="cs-CZ" sz="72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500042"/>
            <a:ext cx="396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07191" y="116632"/>
            <a:ext cx="7929618" cy="2616101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Jeseníky – nejvyšší moravské hory</a:t>
            </a:r>
          </a:p>
          <a:p>
            <a:pPr algn="ctr"/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 – Praděd 1491m.n.m.</a:t>
            </a:r>
          </a:p>
          <a:p>
            <a:pPr algn="ctr"/>
            <a:endParaRPr lang="cs-CZ" sz="36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ctr"/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Hornomoravský úval</a:t>
            </a:r>
          </a:p>
          <a:p>
            <a:pPr algn="ctr"/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3074" name="Picture 2" descr="http://upload.wikimedia.org/wikipedia/commons/6/6d/Praded_letecky_pohled_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924944"/>
            <a:ext cx="5048287" cy="3783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img10.rajce.idnes.cz/d1003/2/2959/2959479_be707b4273e9f2241cbf3d92f4276b76/images/hranicka_propast_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6248" y="3071810"/>
            <a:ext cx="4667239" cy="3500429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0" y="0"/>
            <a:ext cx="9144000" cy="298543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Hranická propast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– nejhlubší propast u nás</a:t>
            </a:r>
          </a:p>
          <a:p>
            <a:pPr algn="ctr"/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Neznáme její hloubku:</a:t>
            </a:r>
          </a:p>
          <a:p>
            <a:pPr algn="ctr"/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Již několik výprav se pokoušelo ponořit do propasti a najít její dno - 1981 se potápěčům L. Benýškovi a F. Travěncovi podařilo sestoupit do hloubky 110 metrů, přesto to nebyl konec.</a:t>
            </a:r>
          </a:p>
          <a:p>
            <a:pPr algn="ctr"/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1993 tajemství Hranické propasti se pokusil vypátrat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Belgičan Michael Pauwels-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dosáhl úctyhodné hloubky 155 metrů. Však ani zde nenašel dno. V roce 1995 si Belgičan přivezl na pomoc dálkově ovládaného robota Hyball, který po mnoha pokusech pronikl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do hloubky 205 metrů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.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0" y="3072348"/>
            <a:ext cx="435768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Ale i z této neuvěřitelné hlubiny jeho kamery zprostředkovávaly pohled na dále se svažující šachtu, která mířila téměř kolmo dolů. Legenda i tentokráte odolala i té nejmodernější technice. Na odhalení skutečné hloubky Hranické propasti si tedy stále musíme ještě počkat… Geologové dnes odhadují, že by Hranická propast mohla dosahovat hloubky okolo 700 metrů, čemuž nasvědčují teplota a chemické složení její vody.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nd04.jxs.cz/839/928/eded0fde1b_73706573_o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" y="0"/>
            <a:ext cx="9163087" cy="68580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2285984" y="2500306"/>
            <a:ext cx="3969228" cy="144655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88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Vodstvo</a:t>
            </a:r>
            <a:endParaRPr lang="cs-CZ" sz="88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http://upload.wikimedia.org/wikipedia/commons/9/92/Pramen_Moravy_(1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2214554"/>
            <a:ext cx="4214874" cy="414340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tx1">
                <a:lumMod val="40000"/>
                <a:lumOff val="6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571472" y="857232"/>
            <a:ext cx="671799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Odra –pramení v Oderských vrších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29125" y="2857496"/>
            <a:ext cx="450059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Morava</a:t>
            </a:r>
          </a:p>
          <a:p>
            <a:pPr algn="ctr"/>
            <a:endParaRPr lang="cs-CZ" sz="36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ctr"/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pramení v Jeseníkách</a:t>
            </a:r>
          </a:p>
          <a:p>
            <a:pPr algn="ctr"/>
            <a:endParaRPr lang="cs-CZ" sz="36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ctr"/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 odvádí řeky do Černého jezera</a:t>
            </a:r>
            <a:endParaRPr lang="cs-CZ" sz="3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cxnSp>
        <p:nvCxnSpPr>
          <p:cNvPr id="6" name="Přímá spojovací šipka 5"/>
          <p:cNvCxnSpPr/>
          <p:nvPr/>
        </p:nvCxnSpPr>
        <p:spPr>
          <a:xfrm>
            <a:off x="4714876" y="3143248"/>
            <a:ext cx="1000132" cy="15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upload.wikimedia.org/wikipedia/commons/thumb/e/e7/Farmer_plowing_in_Fahrenwalde%2C_Mecklenburg-Vorpommern%2C_Germany.jpg/800px-Farmer_plowing_in_Fahrenwalde%2C_Mecklenburg-Vorpommern%2C_German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471318" y="260648"/>
            <a:ext cx="5851987" cy="144655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88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Zemědělství</a:t>
            </a:r>
            <a:endParaRPr lang="cs-CZ" sz="88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0001" y="142852"/>
            <a:ext cx="8643999" cy="3970318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Oblast Hané – nejúrodnější část republiky</a:t>
            </a:r>
          </a:p>
          <a:p>
            <a:pPr algn="ctr"/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ječmen, cukrovka, pšenice, kukuřice, zelenina, ovoce</a:t>
            </a:r>
          </a:p>
          <a:p>
            <a:pPr algn="ctr"/>
            <a:endParaRPr lang="cs-CZ" sz="36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ctr"/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Olomouc – chmel</a:t>
            </a:r>
          </a:p>
          <a:p>
            <a:pPr algn="ctr"/>
            <a:endParaRPr lang="cs-CZ" sz="36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ctr"/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Jeseníky – pastevectví - krávy</a:t>
            </a:r>
            <a:endParaRPr lang="cs-CZ" sz="3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5122" name="Picture 2" descr="http://upload.wikimedia.org/wikipedia/commons/9/94/Combine-harvesting-cor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237893"/>
            <a:ext cx="3863752" cy="2620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 descr="http://upload.wikimedia.org/wikipedia/commons/thumb/8/86/Tvar%C5%AF%C5%BEkov%C3%A9_mou%C4%8Dn%C3%ADky_1.JPG/1024px-Tvar%C5%AF%C5%BEkov%C3%A9_mou%C4%8Dn%C3%ADky_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5199009" cy="3705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http://upload.wikimedia.org/wikipedia/commons/thumb/b/b1/Olomouck%C3%A9_tvar%C5%AF%C5%BEky_%281%29.jpg/640px-Olomouck%C3%A9_tvar%C5%AF%C5%BEky_%281%29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5850" y="1446551"/>
            <a:ext cx="4248150" cy="5407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23528" y="4293096"/>
            <a:ext cx="3944991" cy="144655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88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Průmysl</a:t>
            </a:r>
            <a:endParaRPr lang="cs-CZ" sz="88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28596" y="0"/>
            <a:ext cx="8317918" cy="286232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Strojírenské závody</a:t>
            </a:r>
          </a:p>
          <a:p>
            <a:pPr algn="ctr"/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Oděvní průmysl v Prostějově</a:t>
            </a:r>
          </a:p>
          <a:p>
            <a:pPr algn="ctr"/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Potravinářský průmysl </a:t>
            </a:r>
          </a:p>
          <a:p>
            <a:pPr algn="ctr"/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– cukrovary, sladovny, pivovary, mlékárny, </a:t>
            </a:r>
          </a:p>
          <a:p>
            <a:pPr algn="ctr"/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pekárny, mlýny, konzervárny</a:t>
            </a:r>
            <a:endParaRPr lang="cs-CZ" sz="3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2050" name="Picture 2" descr="http://www.foodnet.cz/files/Image/actual/logo-Olma%20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44" y="3071810"/>
            <a:ext cx="2786082" cy="1803237"/>
          </a:xfrm>
          <a:prstGeom prst="rect">
            <a:avLst/>
          </a:prstGeom>
          <a:noFill/>
        </p:spPr>
      </p:pic>
      <p:pic>
        <p:nvPicPr>
          <p:cNvPr id="2052" name="Picture 4" descr="http://jirijirsa.cz/logo-tondach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57752" y="4929198"/>
            <a:ext cx="4071909" cy="170972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928926" y="3500438"/>
            <a:ext cx="35337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-</a:t>
            </a:r>
            <a:r>
              <a:rPr lang="cs-CZ" dirty="0" smtClean="0"/>
              <a:t>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mlékárny Olomouc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14414" y="5143512"/>
            <a:ext cx="359258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Hranice</a:t>
            </a:r>
          </a:p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největší výrobce </a:t>
            </a:r>
          </a:p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střešní krytiny u nás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14282" y="142852"/>
            <a:ext cx="8682313" cy="1200329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72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Památky a zajímavosti</a:t>
            </a:r>
            <a:endParaRPr lang="cs-CZ" sz="72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7170" name="Picture 2" descr="http://upload.wikimedia.org/wikipedia/commons/thumb/5/52/Kostel_Sv._Gorazda.jpg/640px-Kostel_Sv._Gorazd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283" y="1450280"/>
            <a:ext cx="3565630" cy="5407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http://upload.wikimedia.org/wikipedia/commons/thumb/0/0e/Caesarova_kasna.jpg/640px-Caesarova_kasn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772816"/>
            <a:ext cx="3400938" cy="4529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072166" y="0"/>
            <a:ext cx="3071834" cy="69249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nejpohádkovější hrad</a:t>
            </a:r>
          </a:p>
          <a:p>
            <a:pPr algn="ctr"/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vystavěn ve 13. století pány </a:t>
            </a:r>
          </a:p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z Bouzova</a:t>
            </a:r>
          </a:p>
          <a:p>
            <a:pPr algn="ctr"/>
            <a:endParaRPr lang="cs-CZ" sz="32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Natočené pohádky:</a:t>
            </a:r>
          </a:p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Fantaghiro,              O princezně </a:t>
            </a:r>
          </a:p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Jasněnce </a:t>
            </a:r>
          </a:p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a létajícím ševci , Arabela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8194" name="Picture 2" descr="http://upload.wikimedia.org/wikipedia/commons/9/96/Bouzov%2C_vstupn%C3%AD_%C4%8D%C3%A1s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21694"/>
            <a:ext cx="3715519" cy="496520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tx1">
                <a:lumMod val="40000"/>
                <a:lumOff val="6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http://upload.wikimedia.org/wikipedia/commons/thumb/c/c8/Bouzov%2C_hrad_%2803%29.jpg/800px-Bouzov%2C_hrad_%2803%2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492896"/>
            <a:ext cx="3276106" cy="245708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tx1">
                <a:lumMod val="40000"/>
                <a:lumOff val="6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627784" y="826483"/>
            <a:ext cx="3595664" cy="144655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88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Bouzov</a:t>
            </a:r>
            <a:endParaRPr lang="cs-CZ" sz="88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928926" y="357166"/>
            <a:ext cx="5902513" cy="144655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88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Velké Losiny</a:t>
            </a:r>
            <a:endParaRPr lang="cs-CZ" sz="88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428604"/>
            <a:ext cx="2857520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ruční papírny</a:t>
            </a:r>
          </a:p>
          <a:p>
            <a:pPr algn="ctr"/>
            <a:endParaRPr lang="cs-CZ" sz="32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jediná výroba ručního papíru v ČR, </a:t>
            </a:r>
          </a:p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která používá původní ruční zpracování</a:t>
            </a:r>
          </a:p>
          <a:p>
            <a:pPr algn="ctr"/>
            <a:endParaRPr lang="cs-CZ" sz="32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+ Muzeum papíru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9218" name="Picture 2" descr="http://upload.wikimedia.org/wikipedia/commons/thumb/a/ac/Z%C3%A1mek_Velk%C3%A9_Losiny%2C_Velk%C3%A9_Losiny_268.JPG/1024px-Z%C3%A1mek_Velk%C3%A9_Losiny%2C_Velk%C3%A9_Losiny_26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5106" y="2204864"/>
            <a:ext cx="5844938" cy="390979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tx1">
                <a:lumMod val="40000"/>
                <a:lumOff val="6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42844" y="4795897"/>
            <a:ext cx="3286147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Mladečské-nalezeny kostry lidí a nástroje </a:t>
            </a:r>
          </a:p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z doby kamenné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23928" y="5772954"/>
            <a:ext cx="421484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Javořičské – překrásná krapníková výzdoba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0242" name="Picture 2" descr="http://upload.wikimedia.org/wikipedia/commons/thumb/c/cb/Mlade%C4%8Dsk%C3%A1_jeskyn%C4%9B_1.JPG/640px-Mlade%C4%8Dsk%C3%A1_jeskyn%C4%9B_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356" y="595164"/>
            <a:ext cx="3051119" cy="410320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tx1">
                <a:lumMod val="40000"/>
                <a:lumOff val="6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http://upload.wikimedia.org/wikipedia/commons/thumb/0/02/Lechuguilla_Cave_Pearlsian_Gulf.jpg/640px-Lechuguilla_Cave_Pearlsian_Gulf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21791"/>
            <a:ext cx="3600400" cy="540515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tx1">
                <a:lumMod val="40000"/>
                <a:lumOff val="6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343290" y="0"/>
            <a:ext cx="6800709" cy="1754326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Mladečské a Javořičské</a:t>
            </a:r>
          </a:p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jeskyně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2844" y="3995678"/>
            <a:ext cx="9001156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první lázně na světě využívající léčivých účinků studené pramenité vody</a:t>
            </a:r>
          </a:p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- založil Vincenc Priessnitz</a:t>
            </a:r>
          </a:p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Priessnitzův zábal , zapařující obklad, který se používá při léčbě některých břišních, kloubních nebo krčních onemocnění. Na postižená místa se na 30 – 60 minut přikládá chladný obklad, v další vrstvě igelit a suchý obklad .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1266" name="Picture 2" descr="http://upload.wikimedia.org/wikipedia/commons/thumb/a/a8/L%C3%A1zn%C4%9B_Jesen%C3%ADk_%28Bad_Gr%C3%A4fenberg%29_-_Hotel_Priessnitz_-_vchod.jpg/1024px-L%C3%A1zn%C4%9B_Jesen%C3%ADk_%28Bad_Gr%C3%A4fenberg%29_-_Hotel_Priessnitz_-_vcho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540" y="188640"/>
            <a:ext cx="6084479" cy="3661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243939" y="619220"/>
            <a:ext cx="3888973" cy="2800767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8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Lázně Jeseník</a:t>
            </a:r>
            <a:endParaRPr lang="cs-CZ" sz="88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28596" y="1397675"/>
            <a:ext cx="8001056" cy="53245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Hranická propast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–</a:t>
            </a:r>
            <a:r>
              <a:rPr lang="cs-CZ" sz="2400" b="1" dirty="0" smtClean="0">
                <a:solidFill>
                  <a:srgbClr val="C00000"/>
                </a:solidFill>
              </a:rPr>
              <a:t>…………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propast u nás</a:t>
            </a:r>
          </a:p>
          <a:p>
            <a:pPr algn="ctr"/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Neznáme její hloubku:</a:t>
            </a:r>
          </a:p>
          <a:p>
            <a:pPr algn="ctr"/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Již několik </a:t>
            </a:r>
            <a:r>
              <a:rPr lang="cs-CZ" sz="2400" b="1" dirty="0" smtClean="0">
                <a:solidFill>
                  <a:srgbClr val="C00000"/>
                </a:solidFill>
              </a:rPr>
              <a:t>……..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se pokoušelo ponořit do propasti a najít její dno - 1981 se potápěčům L.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</a:rPr>
              <a:t>Benýškovi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a F.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</a:rPr>
              <a:t>Travěncovi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podařilo</a:t>
            </a:r>
            <a:r>
              <a:rPr lang="cs-CZ" sz="2800" b="1" dirty="0" smtClean="0">
                <a:solidFill>
                  <a:srgbClr val="C00000"/>
                </a:solidFill>
              </a:rPr>
              <a:t>………..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do hloubky 110 metrů, přesto to nebyl konec.</a:t>
            </a:r>
          </a:p>
          <a:p>
            <a:pPr algn="ctr"/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1993 tajemství Hranické propasti se pokusil vypátrat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Belgičan Michael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Pauwels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-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dosáhl</a:t>
            </a:r>
            <a:r>
              <a:rPr lang="cs-CZ" sz="2800" b="1" dirty="0" smtClean="0">
                <a:solidFill>
                  <a:srgbClr val="C00000"/>
                </a:solidFill>
              </a:rPr>
              <a:t> ………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hloubky 155 metrů. Však ani zde nenašel dno. V roce 1995 si Belgičan přivezl na pomoc dálkově ovládaného robota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</a:rPr>
              <a:t>Hyball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, který po mnoha pokusech pronikl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do hloubky 205 metrů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. </a:t>
            </a:r>
          </a:p>
          <a:p>
            <a:pPr algn="ctr"/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Ale i z této neuvěřitelné hlubiny jeho kamery zprostředkovávaly </a:t>
            </a:r>
            <a:r>
              <a:rPr lang="cs-CZ" sz="2800" b="1" dirty="0" smtClean="0">
                <a:solidFill>
                  <a:srgbClr val="C00000"/>
                </a:solidFill>
              </a:rPr>
              <a:t>………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na dále se svažující šachtu, která mířila téměř kolmo dolů. Legenda i tentokráte odolala i té </a:t>
            </a:r>
            <a:r>
              <a:rPr lang="cs-CZ" sz="2800" b="1" dirty="0" smtClean="0">
                <a:solidFill>
                  <a:srgbClr val="C00000"/>
                </a:solidFill>
              </a:rPr>
              <a:t>…………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technice. Na odhalení skutečné hloubky Hranické propasti si tedy stále musíme ještě počkat… Geologové dnes odhadují, že by Hranická propast mohla dosahovat hloubky okolo 700 metrů, čemuž nasvědčují teplota a chemické složení její vody.</a:t>
            </a:r>
            <a:endParaRPr lang="cs-CZ" dirty="0" smtClean="0"/>
          </a:p>
          <a:p>
            <a:pPr algn="ctr"/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-41495" y="285728"/>
            <a:ext cx="922699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0070C0"/>
                </a:solidFill>
              </a:rPr>
              <a:t>Co jsem si zapamatoval:</a:t>
            </a:r>
          </a:p>
          <a:p>
            <a:pPr algn="ctr"/>
            <a:r>
              <a:rPr lang="cs-CZ" sz="2000" b="1" u="sng" dirty="0" smtClean="0">
                <a:solidFill>
                  <a:srgbClr val="0070C0"/>
                </a:solidFill>
              </a:rPr>
              <a:t>Úkol: </a:t>
            </a:r>
            <a:r>
              <a:rPr lang="cs-CZ" sz="2000" b="1" dirty="0" smtClean="0">
                <a:solidFill>
                  <a:srgbClr val="0070C0"/>
                </a:solidFill>
              </a:rPr>
              <a:t>V textu chybí slova, podle nápovědy správně doplň.</a:t>
            </a:r>
          </a:p>
          <a:p>
            <a:r>
              <a:rPr lang="cs-CZ" sz="2400" b="1" dirty="0" smtClean="0">
                <a:solidFill>
                  <a:srgbClr val="C00000"/>
                </a:solidFill>
              </a:rPr>
              <a:t>pohled, sestoupit , nejmodernější, nejhlubší, úctyhodné, výprav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28596" y="1397675"/>
            <a:ext cx="8715404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Hranická propast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– </a:t>
            </a:r>
            <a:r>
              <a:rPr lang="cs-CZ" b="1" dirty="0" smtClean="0">
                <a:solidFill>
                  <a:srgbClr val="C00000"/>
                </a:solidFill>
              </a:rPr>
              <a:t>nejhlubší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propast u nás</a:t>
            </a:r>
          </a:p>
          <a:p>
            <a:pPr algn="ctr"/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Neznáme její hloubku:</a:t>
            </a:r>
          </a:p>
          <a:p>
            <a:pPr algn="ctr"/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Již několik </a:t>
            </a:r>
            <a:r>
              <a:rPr lang="cs-CZ" sz="2000" b="1" dirty="0" smtClean="0">
                <a:solidFill>
                  <a:srgbClr val="C00000"/>
                </a:solidFill>
              </a:rPr>
              <a:t>výprav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se pokoušelo ponořit do propasti a najít její dno - 1981 se potápěčům L.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</a:rPr>
              <a:t>Benýškovi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a F.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</a:rPr>
              <a:t>Travěncovi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podařilo </a:t>
            </a:r>
            <a:r>
              <a:rPr lang="cs-CZ" sz="2000" b="1" dirty="0" smtClean="0">
                <a:solidFill>
                  <a:srgbClr val="C00000"/>
                </a:solidFill>
              </a:rPr>
              <a:t>sestoupit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do hloubky 110 metrů, přesto to nebyl konec.</a:t>
            </a:r>
          </a:p>
          <a:p>
            <a:pPr algn="ctr"/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1993 tajemství Hranické propasti se pokusil vypátrat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Belgičan Michael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Pauwels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-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dosáhl </a:t>
            </a:r>
            <a:r>
              <a:rPr lang="cs-CZ" sz="2000" b="1" dirty="0" smtClean="0">
                <a:solidFill>
                  <a:srgbClr val="C00000"/>
                </a:solidFill>
              </a:rPr>
              <a:t>úctyhodné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hloubky 155 metrů. Však ani zde nenašel dno. V roce 1995 si Belgičan přivezl na pomoc dálkově ovládaného robota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</a:rPr>
              <a:t>Hyball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, který po mnoha pokusech pronikl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do hloubky 205 metrů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. </a:t>
            </a:r>
          </a:p>
        </p:txBody>
      </p:sp>
      <p:sp>
        <p:nvSpPr>
          <p:cNvPr id="7" name="Obdélník 6"/>
          <p:cNvSpPr/>
          <p:nvPr/>
        </p:nvSpPr>
        <p:spPr>
          <a:xfrm>
            <a:off x="714348" y="3857628"/>
            <a:ext cx="8072494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Ale i z této neuvěřitelné hlubiny jeho kamery zprostředkovávaly </a:t>
            </a:r>
            <a:r>
              <a:rPr lang="cs-CZ" sz="2000" b="1" dirty="0" smtClean="0">
                <a:solidFill>
                  <a:srgbClr val="C00000"/>
                </a:solidFill>
              </a:rPr>
              <a:t>pohled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na dále se svažující šachtu, která mířila téměř kolmo dolů. Legenda i tentokráte odolala i té </a:t>
            </a:r>
            <a:r>
              <a:rPr lang="cs-CZ" sz="2000" b="1" dirty="0" smtClean="0">
                <a:solidFill>
                  <a:srgbClr val="C00000"/>
                </a:solidFill>
              </a:rPr>
              <a:t>nejmodernější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technice. Na odhalení skutečné hloubky Hranické propasti si tedy stále musíme ještě počkat… Geologové dnes odhadují, že by Hranická propast mohla dosahovat hloubky okolo 700 metrů, čemuž nasvědčují teplota a chemické složení její vody.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43042" y="285728"/>
            <a:ext cx="31059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SPRÁVNÉ ŘEŠENÍ:</a:t>
            </a:r>
            <a:endParaRPr lang="cs-CZ" sz="32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8824" y="1196752"/>
            <a:ext cx="8100392" cy="3693319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cs.wikipedia.org/wiki/Olomouck%C3%BD_kraj#mediaviewer/File:Sternberk_hrad_1.jpg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http://cs.wikipedia.org/wiki/Prad%C4%9Bd#mediaviewer/File:Altvater_-_</a:t>
            </a:r>
            <a:r>
              <a:rPr lang="cs-CZ" dirty="0" smtClean="0">
                <a:hlinkClick r:id="rId3"/>
              </a:rPr>
              <a:t>OT.JPG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cs.wikipedia.org/wiki/Olomouck%C3%A9_tvar%C5%AF%C5%BEky#mediaviewer/File:Tvar%C5%AF%C5%BEkov%C3%A9_mou%C4%8Dn%C3%ADky_1.JPG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cs.wikipedia.org/wiki/Jeskyn%C4%9B#mediaviewer/File:Lechuguilla_Cave_Pearlsian_Gulf.jpg</a:t>
            </a:r>
            <a:endParaRPr lang="cs-CZ" dirty="0" smtClean="0"/>
          </a:p>
          <a:p>
            <a:r>
              <a:rPr lang="cs-CZ" dirty="0"/>
              <a:t>http://cs.wikipedia.org/wiki/L%C3%A1zn%C4%9B_Jesen%C3%ADk#mediaviewer/File:L%C3%A1zn%C4%9B_Jesen%C3%ADk_%28Bad_Gr%C3%A4fenberg%29_-_Hotel_Priessnitz_-_vchod.jpg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14348" y="357166"/>
            <a:ext cx="3329116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</a:rPr>
              <a:t>Použité odkazy: obrázky: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52243" y="127197"/>
            <a:ext cx="8848913" cy="6740307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http</a:t>
            </a:r>
            <a:r>
              <a:rPr lang="cs-CZ" b="1" dirty="0" smtClean="0"/>
              <a:t>://en.wikipedia.org/wiki/File:Velke_Losiny_chateau_1.jpg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cs.wikipedia.org/wiki/Olomouck%C3%BD_kraj#mediaviewer/File:2004_Olomoucky_kraj.PNG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cs.wikipedia.org/wiki/Prad%C4%9Bd#mediaviewer/File:Praded_letecky_pohled_01.jpg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http://cs.wikipedia.org/wiki/Hranick%C3%A1_propast#mediaviewer/File:H%C5%AFrka_u_Hranic_%</a:t>
            </a:r>
            <a:r>
              <a:rPr lang="cs-CZ" dirty="0" smtClean="0">
                <a:hlinkClick r:id="rId4"/>
              </a:rPr>
              <a:t>2832%29.jpg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http://cs.wikipedia.org/wiki/Morava_%28%C5%99eka%29#mediaviewer/File:Pramen_Moravy_%</a:t>
            </a:r>
            <a:r>
              <a:rPr lang="cs-CZ" dirty="0" smtClean="0">
                <a:hlinkClick r:id="rId5"/>
              </a:rPr>
              <a:t>281%29.JPG</a:t>
            </a:r>
            <a:endParaRPr lang="cs-CZ" dirty="0" smtClean="0"/>
          </a:p>
          <a:p>
            <a:r>
              <a:rPr lang="cs-CZ" dirty="0"/>
              <a:t>http://cs.wikipedia.org/wiki/Zem%C4%9Bd%C4%9Blstv%C3%AD#mediaviewer/File:Farmer_plowing_in_Fahrenwalde,_Mecklenburg-Vorpommern,_Germany.jpg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cs.wikipedia.org/wiki/Skl%C3%ADzec%C3%AD_ml%C3%A1ti%C4%8Dka#mediaviewer/File:Combine-harvesting-corn.jpg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http://cs.wikipedia.org/wiki/Olomouc#mediaviewer/File:Kostel_Sv._</a:t>
            </a:r>
            <a:r>
              <a:rPr lang="cs-CZ" dirty="0" smtClean="0">
                <a:hlinkClick r:id="rId7"/>
              </a:rPr>
              <a:t>Gorazda.jpg</a:t>
            </a:r>
            <a:endParaRPr lang="cs-CZ" dirty="0" smtClean="0"/>
          </a:p>
          <a:p>
            <a:r>
              <a:rPr lang="cs-CZ" dirty="0"/>
              <a:t>http://cs.wikipedia.org/wiki/Olomouc#mediaviewer/File:Caesarova_kasna.jpg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http://cs.wikipedia.org/wiki/Bouzov_%28hrad%29#mediaviewer/File:Bouzov,_vstupn%C3%AD_%</a:t>
            </a:r>
            <a:r>
              <a:rPr lang="cs-CZ" dirty="0" smtClean="0">
                <a:hlinkClick r:id="rId8"/>
              </a:rPr>
              <a:t>C4%8D%C3%A1st.JPG</a:t>
            </a:r>
            <a:endParaRPr lang="cs-CZ" dirty="0" smtClean="0"/>
          </a:p>
          <a:p>
            <a:r>
              <a:rPr lang="cs-CZ" dirty="0">
                <a:hlinkClick r:id="rId9"/>
              </a:rPr>
              <a:t>http://cs.wikipedia.org/wiki/Bouzov_%28hrad%29#mediaviewer/File:Bouzov,_hrad_%</a:t>
            </a:r>
            <a:r>
              <a:rPr lang="cs-CZ" dirty="0" smtClean="0">
                <a:hlinkClick r:id="rId9"/>
              </a:rPr>
              <a:t>2803%29.jpg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http://cs.wikipedia.org/wiki/Velk%C3%A9_Losiny#mediaviewer/File:Z%C3%A1mek_Velk%C3%A9_Losiny,_</a:t>
            </a:r>
            <a:r>
              <a:rPr lang="cs-CZ" dirty="0" smtClean="0">
                <a:hlinkClick r:id="rId10"/>
              </a:rPr>
              <a:t>Velk%C3%A9_Losiny_268.JPG</a:t>
            </a:r>
            <a:r>
              <a:rPr lang="cs-CZ" dirty="0"/>
              <a:t>http://cs.wikipedia.org/wiki/Mlade%C4%8Dsk%C3%A9_jeskyn%C4%9B#mediaviewer/File:Mlade%C4%8Dsk%C3%A1_jeskyn%C4%9B_1.JPG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lastní 8">
      <a:dk1>
        <a:srgbClr val="FF6600"/>
      </a:dk1>
      <a:lt1>
        <a:srgbClr val="FF6600"/>
      </a:lt1>
      <a:dk2>
        <a:srgbClr val="FF6600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829</TotalTime>
  <Words>1009</Words>
  <Application>Microsoft Office PowerPoint</Application>
  <PresentationFormat>Předvádění na obrazovce (4:3)</PresentationFormat>
  <Paragraphs>135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Vladka</dc:creator>
  <cp:lastModifiedBy>gregorova</cp:lastModifiedBy>
  <cp:revision>93</cp:revision>
  <dcterms:created xsi:type="dcterms:W3CDTF">2013-01-20T08:43:10Z</dcterms:created>
  <dcterms:modified xsi:type="dcterms:W3CDTF">2014-09-17T08:23:02Z</dcterms:modified>
</cp:coreProperties>
</file>