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16.5.2013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d/d1/Galvanick%C3%BD_%C4%8Dl%C3%A1nek.svg/727px-Galvanick%C3%BD_%C4%8Dl%C3%A1nek.svg.png" TargetMode="External"/><Relationship Id="rId2" Type="http://schemas.openxmlformats.org/officeDocument/2006/relationships/hyperlink" Target="http://upload.wikimedia.org/wikipedia/commons/thumb/d/d1/Galvanick%C3%BD_%C4%8Dl%C3%A1nek.svg/300px-Galvanick%C3%BD_%C4%8Dl%C3%A1nek.svg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e/ee/Photo-CarBattery.jpg/250px-Photo-CarBattery.jpg" TargetMode="External"/><Relationship Id="rId4" Type="http://schemas.openxmlformats.org/officeDocument/2006/relationships/hyperlink" Target="http://media.novinky.cz/816/168168-gallery1-yci8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012905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VY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32 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INOVACE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_</a:t>
                      </a: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67   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IX.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Chemie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Výukový materiál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Petr Suchánek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Galvanický článek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Materiál</a:t>
                      </a:r>
                      <a:r>
                        <a:rPr lang="cs-CZ" sz="1400" b="1" baseline="0" dirty="0" smtClean="0"/>
                        <a:t> slouží k seznámení s učivem. Jednotlivé části mohou být použity jako zápis do sešitu.</a:t>
                      </a:r>
                      <a:endParaRPr lang="cs-CZ" sz="1400" b="1" dirty="0" smtClean="0"/>
                    </a:p>
                    <a:p>
                      <a:endParaRPr lang="cs-CZ" sz="1400" b="1" dirty="0" smtClean="0"/>
                    </a:p>
                    <a:p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15.3. 2013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12.4.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>
            <a:noAutofit/>
          </a:bodyPr>
          <a:lstStyle/>
          <a:p>
            <a:r>
              <a:rPr lang="cs-CZ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Galvanický článek</a:t>
            </a:r>
            <a:endParaRPr lang="cs-CZ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cs-CZ" dirty="0" smtClean="0"/>
              <a:t>galvanický článek je zařízení, ve kterém probíhají redoxní reakce, uvolňuje se stejnosměrný elektrický proud</a:t>
            </a:r>
          </a:p>
          <a:p>
            <a:pPr>
              <a:buFont typeface="Wingdings" pitchFamily="2" charset="2"/>
              <a:buChar char="ü"/>
            </a:pPr>
            <a:r>
              <a:rPr lang="cs-CZ" dirty="0"/>
              <a:t>c</a:t>
            </a:r>
            <a:r>
              <a:rPr lang="cs-CZ" dirty="0" smtClean="0"/>
              <a:t>hemická energie se mění  v energii elektrickou</a:t>
            </a:r>
          </a:p>
          <a:p>
            <a:pPr>
              <a:buFont typeface="Wingdings" pitchFamily="2" charset="2"/>
              <a:buChar char="ü"/>
            </a:pPr>
            <a:r>
              <a:rPr lang="cs-CZ" dirty="0" err="1" smtClean="0"/>
              <a:t>Luigi</a:t>
            </a:r>
            <a:r>
              <a:rPr lang="cs-CZ" dirty="0" smtClean="0"/>
              <a:t> </a:t>
            </a:r>
            <a:r>
              <a:rPr lang="cs-CZ" dirty="0" err="1" smtClean="0"/>
              <a:t>Galvani</a:t>
            </a:r>
            <a:r>
              <a:rPr lang="cs-CZ" dirty="0" smtClean="0"/>
              <a:t> – pokusy s žabími stehýnky – „živočišná energie“</a:t>
            </a:r>
          </a:p>
          <a:p>
            <a:pPr>
              <a:buFont typeface="Wingdings" pitchFamily="2" charset="2"/>
              <a:buChar char="ü"/>
            </a:pPr>
            <a:r>
              <a:rPr lang="cs-CZ" dirty="0" smtClean="0"/>
              <a:t>Alessandro Volta – vytvořil první galvanický článek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Pokus – elektřina z ovoce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ěděný a železný hřebík zapíchneme do jablka  a pomocí voltmetru změříme napětí mezi elektrodami. Železo se oxiduje, měď se redukuje.</a:t>
            </a:r>
          </a:p>
          <a:p>
            <a:pPr marL="0" indent="0">
              <a:buNone/>
            </a:pPr>
            <a:r>
              <a:rPr lang="cs-CZ" dirty="0" smtClean="0"/>
              <a:t>Pohybující se elektrony bude přenášet kyselina v ovoci – elektrolyt.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1" y="3284984"/>
            <a:ext cx="3336107" cy="3039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Rozdělení galvanických článků</a:t>
            </a:r>
          </a:p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Danielův článek</a:t>
            </a:r>
            <a:r>
              <a:rPr lang="cs-CZ" dirty="0" smtClean="0"/>
              <a:t> -  </a:t>
            </a:r>
            <a:r>
              <a:rPr lang="cs-CZ" dirty="0"/>
              <a:t> </a:t>
            </a:r>
            <a:r>
              <a:rPr lang="cs-CZ" dirty="0" smtClean="0"/>
              <a:t> skládá se </a:t>
            </a:r>
            <a:r>
              <a:rPr lang="cs-CZ" dirty="0"/>
              <a:t>ze dvou elektrod (měděné a zinkové) a z roztoků elektrolytů (roztok Cu</a:t>
            </a:r>
            <a:r>
              <a:rPr lang="cs-CZ" baseline="30000" dirty="0"/>
              <a:t>2+</a:t>
            </a:r>
            <a:r>
              <a:rPr lang="cs-CZ" dirty="0"/>
              <a:t> soli a roztok Zn</a:t>
            </a:r>
            <a:r>
              <a:rPr lang="cs-CZ" baseline="30000" dirty="0"/>
              <a:t>2+</a:t>
            </a:r>
            <a:r>
              <a:rPr lang="cs-CZ" dirty="0"/>
              <a:t> soli). Zinková elektroda je ponořená do roztoku zinečnaté soli a měděná elektroda je ponořena do roztoku měďnaté soli.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670" y="3429000"/>
            <a:ext cx="5312003" cy="3083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Suchý článek </a:t>
            </a:r>
            <a:r>
              <a:rPr lang="cs-CZ" dirty="0" smtClean="0"/>
              <a:t>– </a:t>
            </a:r>
            <a:r>
              <a:rPr lang="cs-CZ" dirty="0" err="1" smtClean="0"/>
              <a:t>zinko</a:t>
            </a:r>
            <a:r>
              <a:rPr lang="cs-CZ" dirty="0" smtClean="0"/>
              <a:t>-uhlíkový článek,</a:t>
            </a:r>
          </a:p>
          <a:p>
            <a:pPr marL="0" indent="0">
              <a:buNone/>
            </a:pPr>
            <a:r>
              <a:rPr lang="cs-CZ" dirty="0" smtClean="0"/>
              <a:t>uhlíková tyčinka je kladnou elektrodou</a:t>
            </a:r>
          </a:p>
          <a:p>
            <a:pPr marL="0" indent="0">
              <a:buNone/>
            </a:pPr>
            <a:r>
              <a:rPr lang="cs-CZ" dirty="0" smtClean="0"/>
              <a:t>zinková nádoba je zápornou elektrodou</a:t>
            </a:r>
          </a:p>
          <a:p>
            <a:pPr marL="0" indent="0">
              <a:buNone/>
            </a:pPr>
            <a:r>
              <a:rPr lang="cs-CZ" dirty="0" smtClean="0"/>
              <a:t>článek poskytuje napětí 1,5V 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636912"/>
            <a:ext cx="6618312" cy="3722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Akumulátor </a:t>
            </a:r>
            <a:r>
              <a:rPr lang="cs-CZ" dirty="0" smtClean="0"/>
              <a:t>– galvanický článek, který lze elektrolýzou opakovaně nabíjet. Využívá se v autech, jako náhradní zdroj v nemocnicích, telekomunikacích apod. Olověné desky jsou elektrodami, H</a:t>
            </a:r>
            <a:r>
              <a:rPr lang="cs-CZ" baseline="-25000" dirty="0" smtClean="0"/>
              <a:t>2</a:t>
            </a:r>
            <a:r>
              <a:rPr lang="cs-CZ" dirty="0" smtClean="0"/>
              <a:t>SO</a:t>
            </a:r>
            <a:r>
              <a:rPr lang="cs-CZ" baseline="-25000" dirty="0" smtClean="0"/>
              <a:t>4</a:t>
            </a:r>
            <a:r>
              <a:rPr lang="cs-CZ" dirty="0" smtClean="0"/>
              <a:t> tvoří elektrolyt.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1048"/>
            <a:ext cx="2381250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050" dirty="0" smtClean="0"/>
              <a:t>Použité zdroje:</a:t>
            </a:r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15.3.2013]. Dostupný na WWW: </a:t>
            </a:r>
            <a:r>
              <a:rPr lang="pt-BR" sz="1050" dirty="0">
                <a:hlinkClick r:id="rId2"/>
              </a:rPr>
              <a:t>http://upload.wikimedia.org/wikipedia/commons/thumb/d/d1/Galvanick%C3%BD_%C4%8Dl%C3%A1nek.svg/300px-Galvanick%C3%BD_%</a:t>
            </a:r>
            <a:r>
              <a:rPr lang="pt-BR" sz="1050" dirty="0" smtClean="0">
                <a:hlinkClick r:id="rId2"/>
              </a:rPr>
              <a:t>C4%8Dl%C3%A1nek.svg.png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http://cs.wikipedia.org</a:t>
            </a:r>
            <a:r>
              <a:rPr lang="pt-BR" sz="1050" dirty="0"/>
              <a:t> [online]. [cit. 15.3.2013]. Dostupný na WWW: </a:t>
            </a:r>
            <a:r>
              <a:rPr lang="pt-BR" sz="1050" dirty="0">
                <a:hlinkClick r:id="rId3"/>
              </a:rPr>
              <a:t>http://upload.wikimedia.org/wikipedia/commons/thumb/d/d1/Galvanick%C3%BD_%C4%8Dl%C3%A1nek.svg/727px-Galvanick%C3%BD_%</a:t>
            </a:r>
            <a:r>
              <a:rPr lang="pt-BR" sz="1050" dirty="0" smtClean="0">
                <a:hlinkClick r:id="rId3"/>
              </a:rPr>
              <a:t>C4%8Dl%C3%A1nek.svg.png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www.xn--elektrik-gza41j.com</a:t>
            </a:r>
            <a:r>
              <a:rPr lang="pt-BR" sz="1050" dirty="0"/>
              <a:t> [online]. [cit. 15.3.2013]. Dostupný na WWW: </a:t>
            </a:r>
            <a:r>
              <a:rPr lang="pt-BR" sz="1050" dirty="0">
                <a:hlinkClick r:id="rId4"/>
              </a:rPr>
              <a:t>http://</a:t>
            </a:r>
            <a:r>
              <a:rPr lang="pt-BR" sz="1050" dirty="0" smtClean="0">
                <a:hlinkClick r:id="rId4"/>
              </a:rPr>
              <a:t>media.novinky.cz/816/168168-gallery1-yci8a.jpg</a:t>
            </a:r>
            <a:endParaRPr lang="cs-CZ" sz="1050" dirty="0" smtClean="0"/>
          </a:p>
          <a:p>
            <a:pPr marL="0" indent="0">
              <a:buNone/>
            </a:pPr>
            <a:r>
              <a:rPr lang="pt-BR" sz="1050" dirty="0"/>
              <a:t>AUTOR NEUVEDEN. </a:t>
            </a:r>
            <a:r>
              <a:rPr lang="pt-BR" sz="1050" i="1" dirty="0"/>
              <a:t>www.xn--elektrik-gza41j.com</a:t>
            </a:r>
            <a:r>
              <a:rPr lang="pt-BR" sz="1050" dirty="0"/>
              <a:t> [online]. [cit. 15.3.2013]. Dostupný na WWW: </a:t>
            </a:r>
            <a:r>
              <a:rPr lang="pt-BR" sz="1050" dirty="0">
                <a:hlinkClick r:id="rId5"/>
              </a:rPr>
              <a:t>http://</a:t>
            </a:r>
            <a:r>
              <a:rPr lang="pt-BR" sz="1050" dirty="0" smtClean="0">
                <a:hlinkClick r:id="rId5"/>
              </a:rPr>
              <a:t>upload.wikimedia.org/wikipedia/commons/thumb/e/ee/Photo-CarBattery.jpg/250px-Photo-CarBattery.jpg</a:t>
            </a: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 smtClean="0"/>
          </a:p>
          <a:p>
            <a:pPr marL="0" indent="0">
              <a:buNone/>
            </a:pP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 dumy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dumy</Template>
  <TotalTime>111</TotalTime>
  <Words>256</Words>
  <Application>Microsoft Office PowerPoint</Application>
  <PresentationFormat>Předvádění na obrazovce (4:3)</PresentationFormat>
  <Paragraphs>50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šablona dumy</vt:lpstr>
      <vt:lpstr>Prezentace aplikace PowerPoint</vt:lpstr>
      <vt:lpstr>Galvanický článek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18</cp:revision>
  <dcterms:created xsi:type="dcterms:W3CDTF">2013-02-17T15:43:31Z</dcterms:created>
  <dcterms:modified xsi:type="dcterms:W3CDTF">2013-05-16T07:09:41Z</dcterms:modified>
</cp:coreProperties>
</file>