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58" r:id="rId4"/>
    <p:sldId id="259" r:id="rId5"/>
    <p:sldId id="267" r:id="rId6"/>
    <p:sldId id="268" r:id="rId7"/>
    <p:sldId id="261" r:id="rId8"/>
    <p:sldId id="262" r:id="rId9"/>
    <p:sldId id="270" r:id="rId10"/>
    <p:sldId id="271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f/f3/GraphiteUSGOV.jpg" TargetMode="External"/><Relationship Id="rId2" Type="http://schemas.openxmlformats.org/officeDocument/2006/relationships/hyperlink" Target="http://upload.wikimedia.org/wikipedia/commons/thumb/b/b5/Tineola.bisselliella.7218.jpg/258px-Tineola.bisselliella.7218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galenus.cz/img/zdravi/srdce/schema-spalovani-glukozy.jpg" TargetMode="External"/><Relationship Id="rId5" Type="http://schemas.openxmlformats.org/officeDocument/2006/relationships/hyperlink" Target="http://upload.wikimedia.org/wikipedia/commons/thumb/a/a5/Simple_photosynthesis_overview_cs.png/220px-Simple_photosynthesis_overview_cs.png" TargetMode="External"/><Relationship Id="rId4" Type="http://schemas.openxmlformats.org/officeDocument/2006/relationships/hyperlink" Target="http://upload.wikimedia.org/wikipedia/commons/thumb/3/3c/Et_baal.jpg/450px-Et_baa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2452899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62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IX.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Chemie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/>
                        <a:t>Látkové</a:t>
                      </a:r>
                      <a:r>
                        <a:rPr lang="cs-CZ" sz="1400" b="1" baseline="0" smtClean="0"/>
                        <a:t> množství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21.2. 2013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/>
                        <a:t>27.2</a:t>
                      </a:r>
                      <a:r>
                        <a:rPr lang="cs-CZ" sz="1400" b="1" dirty="0" smtClean="0"/>
                        <a:t>. 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Látkové množství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vyjádření množství látek je v chemii možné  například hmotností, objemem nebo množstvím částic</a:t>
            </a:r>
          </a:p>
          <a:p>
            <a:r>
              <a:rPr lang="cs-CZ" dirty="0" smtClean="0"/>
              <a:t>hmotnost se udává v gramech, objem v dm</a:t>
            </a:r>
            <a:r>
              <a:rPr lang="cs-CZ" baseline="30000" dirty="0" smtClean="0"/>
              <a:t>3</a:t>
            </a:r>
            <a:r>
              <a:rPr lang="cs-CZ" dirty="0" smtClean="0"/>
              <a:t>                            a počet částic v ……….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941168"/>
            <a:ext cx="1694003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C:\Users\uživatel\AppData\Local\Microsoft\Windows\Temporary Internet Files\Content.IE5\692YZ609\MP9004304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608512"/>
            <a:ext cx="1484784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05436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381328"/>
          </a:xfrm>
        </p:spPr>
        <p:txBody>
          <a:bodyPr/>
          <a:lstStyle/>
          <a:p>
            <a:r>
              <a:rPr lang="cs-CZ" dirty="0" smtClean="0"/>
              <a:t>látkové množství </a:t>
            </a:r>
            <a:r>
              <a:rPr lang="cs-CZ" dirty="0" smtClean="0">
                <a:solidFill>
                  <a:srgbClr val="FF0000"/>
                </a:solidFill>
              </a:rPr>
              <a:t>n</a:t>
            </a:r>
            <a:r>
              <a:rPr lang="cs-CZ" dirty="0" smtClean="0"/>
              <a:t> – udává počet částic v soustavě / ionty, atomy, molekuly/</a:t>
            </a:r>
          </a:p>
          <a:p>
            <a:r>
              <a:rPr lang="cs-CZ" dirty="0" smtClean="0"/>
              <a:t>Jednotkou látkového množství je </a:t>
            </a:r>
            <a:r>
              <a:rPr lang="cs-CZ" dirty="0" smtClean="0">
                <a:solidFill>
                  <a:srgbClr val="FF0000"/>
                </a:solidFill>
              </a:rPr>
              <a:t>mol</a:t>
            </a:r>
            <a:r>
              <a:rPr lang="cs-CZ" dirty="0" smtClean="0"/>
              <a:t> – patří do soustavy jednotek SI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1828800" lvl="4" indent="0">
              <a:buNone/>
            </a:pPr>
            <a:r>
              <a:rPr lang="cs-CZ" dirty="0"/>
              <a:t> </a:t>
            </a:r>
            <a:r>
              <a:rPr lang="cs-CZ" dirty="0" smtClean="0"/>
              <a:t>          mol šatní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636912"/>
            <a:ext cx="5184576" cy="3456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dirty="0" smtClean="0"/>
              <a:t>dohodou bylo stanoveno, že jeden mol obsahuje takové množství částic, kolik jich obsahuje 12 g uhlíku</a:t>
            </a:r>
          </a:p>
          <a:p>
            <a:r>
              <a:rPr lang="cs-CZ" dirty="0" smtClean="0"/>
              <a:t>1 mol = 6,022 . 10</a:t>
            </a:r>
            <a:r>
              <a:rPr lang="cs-CZ" baseline="30000" dirty="0" smtClean="0"/>
              <a:t>23</a:t>
            </a:r>
            <a:r>
              <a:rPr lang="cs-CZ" dirty="0" smtClean="0"/>
              <a:t> částic chemické látky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sz="2800" dirty="0" smtClean="0"/>
              <a:t>602 </a:t>
            </a:r>
            <a:r>
              <a:rPr lang="cs-CZ" sz="2800" dirty="0"/>
              <a:t>204 500 000 000 000 000 </a:t>
            </a:r>
            <a:r>
              <a:rPr lang="cs-CZ" sz="2800" dirty="0" smtClean="0"/>
              <a:t>000 atomů uhlíku</a:t>
            </a:r>
            <a:endParaRPr lang="cs-CZ" sz="2800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356992"/>
            <a:ext cx="2808312" cy="27537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724128" y="5229200"/>
            <a:ext cx="1368152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12 g uhlíku</a:t>
            </a:r>
            <a:endParaRPr lang="cs-CZ" sz="2000" b="1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 flipV="1">
            <a:off x="827584" y="3131299"/>
            <a:ext cx="4176464" cy="2979399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6700" dirty="0"/>
              <a:t>Molární reakční teplo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7061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množství </a:t>
            </a:r>
            <a:r>
              <a:rPr lang="cs-CZ" dirty="0"/>
              <a:t>tepla, které se uvolní nebo spotřebuje při chemické reakci závisí na množství reagujících látek</a:t>
            </a:r>
          </a:p>
          <a:p>
            <a:r>
              <a:rPr lang="cs-CZ" dirty="0"/>
              <a:t>hodnota reakčního tepla závisí na </a:t>
            </a:r>
            <a:r>
              <a:rPr lang="cs-CZ" dirty="0" smtClean="0"/>
              <a:t>skupenství</a:t>
            </a:r>
          </a:p>
          <a:p>
            <a:r>
              <a:rPr lang="cs-CZ" dirty="0"/>
              <a:t>p</a:t>
            </a:r>
            <a:r>
              <a:rPr lang="cs-CZ" dirty="0" smtClean="0"/>
              <a:t>ři zápisu značíme: </a:t>
            </a:r>
          </a:p>
          <a:p>
            <a:pPr marL="400050" lvl="1" indent="0">
              <a:buNone/>
            </a:pPr>
            <a:r>
              <a:rPr lang="cs-CZ" sz="3200" dirty="0" smtClean="0"/>
              <a:t>s </a:t>
            </a:r>
            <a:r>
              <a:rPr lang="cs-CZ" sz="3200" dirty="0"/>
              <a:t>– pevné</a:t>
            </a:r>
          </a:p>
          <a:p>
            <a:pPr marL="400050" lvl="1" indent="0">
              <a:buNone/>
            </a:pPr>
            <a:r>
              <a:rPr lang="cs-CZ" sz="3200" dirty="0"/>
              <a:t>l – kapalné</a:t>
            </a:r>
          </a:p>
          <a:p>
            <a:pPr marL="400050" lvl="1" indent="0">
              <a:buNone/>
            </a:pPr>
            <a:r>
              <a:rPr lang="cs-CZ" sz="3200" dirty="0"/>
              <a:t>g – plynné</a:t>
            </a:r>
          </a:p>
          <a:p>
            <a:pPr marL="400050" lvl="1" indent="0">
              <a:buNone/>
            </a:pPr>
            <a:r>
              <a:rPr lang="cs-CZ" sz="3200" dirty="0" err="1"/>
              <a:t>aq</a:t>
            </a:r>
            <a:r>
              <a:rPr lang="cs-CZ" sz="3200" dirty="0"/>
              <a:t> – vodný roztok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85600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hodnota </a:t>
            </a:r>
            <a:r>
              <a:rPr lang="cs-CZ" dirty="0"/>
              <a:t>molárního reakčního tepla v tabulkách, označení </a:t>
            </a:r>
            <a:r>
              <a:rPr lang="cs-CZ" dirty="0" err="1">
                <a:solidFill>
                  <a:srgbClr val="FF0000"/>
                </a:solidFill>
              </a:rPr>
              <a:t>Q</a:t>
            </a:r>
            <a:r>
              <a:rPr lang="cs-CZ" baseline="-25000" dirty="0" err="1">
                <a:solidFill>
                  <a:srgbClr val="FF0000"/>
                </a:solidFill>
              </a:rPr>
              <a:t>m</a:t>
            </a:r>
            <a:r>
              <a:rPr lang="cs-CZ" dirty="0"/>
              <a:t>, jednotka </a:t>
            </a:r>
            <a:r>
              <a:rPr lang="cs-CZ" dirty="0" err="1">
                <a:solidFill>
                  <a:srgbClr val="FF0000"/>
                </a:solidFill>
              </a:rPr>
              <a:t>kJ</a:t>
            </a:r>
            <a:r>
              <a:rPr lang="cs-CZ" dirty="0">
                <a:solidFill>
                  <a:srgbClr val="FF0000"/>
                </a:solidFill>
              </a:rPr>
              <a:t>/mol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62241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Reakce exotermické</a:t>
            </a:r>
          </a:p>
          <a:p>
            <a:r>
              <a:rPr lang="cs-CZ" dirty="0"/>
              <a:t>t</a:t>
            </a:r>
            <a:r>
              <a:rPr lang="cs-CZ" dirty="0" smtClean="0"/>
              <a:t>eplo se uvolňuje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	2 H</a:t>
            </a:r>
            <a:r>
              <a:rPr lang="cs-CZ" baseline="-25000" dirty="0" smtClean="0"/>
              <a:t>2    </a:t>
            </a:r>
            <a:r>
              <a:rPr lang="cs-CZ" dirty="0" smtClean="0"/>
              <a:t>+ O</a:t>
            </a:r>
            <a:r>
              <a:rPr lang="cs-CZ" baseline="-25000" dirty="0" smtClean="0"/>
              <a:t>2    </a:t>
            </a:r>
            <a:r>
              <a:rPr lang="cs-CZ" dirty="0" smtClean="0"/>
              <a:t>→  2H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err="1" smtClean="0"/>
              <a:t>Q</a:t>
            </a:r>
            <a:r>
              <a:rPr lang="cs-CZ" baseline="-25000" dirty="0" err="1" smtClean="0"/>
              <a:t>m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smtClean="0"/>
              <a:t> 457 </a:t>
            </a:r>
            <a:r>
              <a:rPr lang="cs-CZ" dirty="0" err="1" smtClean="0"/>
              <a:t>kJ</a:t>
            </a:r>
            <a:r>
              <a:rPr lang="cs-CZ" dirty="0" smtClean="0"/>
              <a:t>/mol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772816"/>
            <a:ext cx="3600400" cy="48005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Reakce endotermické</a:t>
            </a:r>
          </a:p>
          <a:p>
            <a:r>
              <a:rPr lang="cs-CZ" dirty="0"/>
              <a:t>t</a:t>
            </a:r>
            <a:r>
              <a:rPr lang="cs-CZ" dirty="0" smtClean="0"/>
              <a:t>eplo se spotřebovává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	2H</a:t>
            </a:r>
            <a:r>
              <a:rPr lang="cs-CZ" baseline="-25000" dirty="0" smtClean="0"/>
              <a:t>2</a:t>
            </a:r>
            <a:r>
              <a:rPr lang="cs-CZ" dirty="0" smtClean="0"/>
              <a:t>O  →  2H</a:t>
            </a:r>
            <a:r>
              <a:rPr lang="cs-CZ" baseline="-25000" dirty="0" smtClean="0"/>
              <a:t>2</a:t>
            </a:r>
            <a:r>
              <a:rPr lang="cs-CZ" dirty="0" smtClean="0"/>
              <a:t> + O</a:t>
            </a:r>
            <a:r>
              <a:rPr lang="cs-CZ" baseline="-25000" dirty="0" smtClean="0"/>
              <a:t>2</a:t>
            </a:r>
          </a:p>
          <a:p>
            <a:pPr marL="0" indent="0">
              <a:buNone/>
            </a:pPr>
            <a:endParaRPr lang="cs-CZ" baseline="-25000" dirty="0"/>
          </a:p>
          <a:p>
            <a:pPr marL="0" indent="0">
              <a:buNone/>
            </a:pPr>
            <a:r>
              <a:rPr lang="cs-CZ" baseline="-25000" dirty="0" smtClean="0"/>
              <a:t>	</a:t>
            </a:r>
            <a:r>
              <a:rPr lang="cs-CZ" dirty="0" err="1" smtClean="0"/>
              <a:t>Q</a:t>
            </a:r>
            <a:r>
              <a:rPr lang="cs-CZ" baseline="-25000" dirty="0" err="1" smtClean="0"/>
              <a:t>m</a:t>
            </a:r>
            <a:r>
              <a:rPr lang="cs-CZ" dirty="0" smtClean="0"/>
              <a:t> = 457kJ/mol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8046" y="1988840"/>
            <a:ext cx="3186254" cy="39393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</a:t>
            </a:r>
          </a:p>
          <a:p>
            <a:pPr marL="0" indent="0">
              <a:buNone/>
            </a:pPr>
            <a:r>
              <a:rPr lang="cs-CZ" dirty="0"/>
              <a:t>Zapiš reakci: Plynný oxid uhličitý reaguje s kapalnou vodou a vzniká pevná glukóza a plynný kyslík. Aby reakce proběhla, musí ze slunce dodat energii 2 830kJ/mol.</a:t>
            </a:r>
          </a:p>
          <a:p>
            <a:pPr marL="914400" lvl="1" indent="-457200">
              <a:buClrTx/>
            </a:pPr>
            <a:r>
              <a:rPr lang="cs-CZ" sz="3200" dirty="0"/>
              <a:t>O jakou reakci se jedná?</a:t>
            </a:r>
          </a:p>
          <a:p>
            <a:pPr marL="914400" lvl="1" indent="-457200">
              <a:buClrTx/>
            </a:pPr>
            <a:r>
              <a:rPr lang="cs-CZ" sz="3200" dirty="0"/>
              <a:t>Kde a kdy probíhá?</a:t>
            </a:r>
          </a:p>
          <a:p>
            <a:pPr marL="914400" lvl="1" indent="-457200">
              <a:buClrTx/>
            </a:pPr>
            <a:r>
              <a:rPr lang="cs-CZ" sz="3200" dirty="0"/>
              <a:t>Kolik energie získáme z 1 molu glukózy při dýchání?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85031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624736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nápověda</a:t>
            </a:r>
          </a:p>
          <a:p>
            <a:pPr marL="0" indent="0">
              <a:buNone/>
            </a:pPr>
            <a:r>
              <a:rPr lang="cs-CZ" b="1" dirty="0" smtClean="0"/>
              <a:t> </a:t>
            </a:r>
            <a:r>
              <a:rPr lang="pt-BR" b="1" dirty="0" smtClean="0"/>
              <a:t>6 </a:t>
            </a:r>
            <a:r>
              <a:rPr lang="pt-BR" b="1" dirty="0"/>
              <a:t>CO</a:t>
            </a:r>
            <a:r>
              <a:rPr lang="pt-BR" b="1" baseline="-25000" dirty="0"/>
              <a:t>2</a:t>
            </a:r>
            <a:r>
              <a:rPr lang="pt-BR" b="1" dirty="0"/>
              <a:t> + 12 H</a:t>
            </a:r>
            <a:r>
              <a:rPr lang="pt-BR" b="1" baseline="-25000" dirty="0"/>
              <a:t>2</a:t>
            </a:r>
            <a:r>
              <a:rPr lang="pt-BR" b="1" dirty="0"/>
              <a:t>O → C</a:t>
            </a:r>
            <a:r>
              <a:rPr lang="pt-BR" b="1" baseline="-25000" dirty="0"/>
              <a:t>6</a:t>
            </a:r>
            <a:r>
              <a:rPr lang="pt-BR" b="1" dirty="0"/>
              <a:t>H</a:t>
            </a:r>
            <a:r>
              <a:rPr lang="pt-BR" b="1" baseline="-25000" dirty="0"/>
              <a:t>12</a:t>
            </a:r>
            <a:r>
              <a:rPr lang="pt-BR" b="1" dirty="0"/>
              <a:t>O</a:t>
            </a:r>
            <a:r>
              <a:rPr lang="pt-BR" b="1" baseline="-25000" dirty="0"/>
              <a:t>6</a:t>
            </a:r>
            <a:r>
              <a:rPr lang="pt-BR" b="1" dirty="0"/>
              <a:t> + 6 O</a:t>
            </a:r>
            <a:r>
              <a:rPr lang="pt-BR" b="1" baseline="-25000" dirty="0"/>
              <a:t>2</a:t>
            </a:r>
            <a:r>
              <a:rPr lang="pt-BR" b="1" dirty="0"/>
              <a:t> + 6 </a:t>
            </a:r>
            <a:r>
              <a:rPr lang="pt-BR" b="1" dirty="0" smtClean="0"/>
              <a:t>H</a:t>
            </a:r>
            <a:r>
              <a:rPr lang="pt-BR" b="1" baseline="-25000" dirty="0" smtClean="0"/>
              <a:t>2</a:t>
            </a:r>
            <a:r>
              <a:rPr lang="pt-BR" b="1" dirty="0" smtClean="0"/>
              <a:t>O</a:t>
            </a:r>
            <a:endParaRPr lang="cs-CZ" b="1" dirty="0" smtClean="0"/>
          </a:p>
          <a:p>
            <a:pPr marL="0" indent="0">
              <a:buNone/>
            </a:pPr>
            <a:r>
              <a:rPr lang="el-GR" dirty="0"/>
              <a:t> </a:t>
            </a:r>
            <a:r>
              <a:rPr lang="cs-CZ" b="1" dirty="0"/>
              <a:t>C</a:t>
            </a:r>
            <a:r>
              <a:rPr lang="cs-CZ" b="1" baseline="-25000" dirty="0"/>
              <a:t>6</a:t>
            </a:r>
            <a:r>
              <a:rPr lang="cs-CZ" b="1" dirty="0"/>
              <a:t>H</a:t>
            </a:r>
            <a:r>
              <a:rPr lang="cs-CZ" b="1" baseline="-25000" dirty="0"/>
              <a:t>12</a:t>
            </a:r>
            <a:r>
              <a:rPr lang="cs-CZ" b="1" dirty="0"/>
              <a:t>O</a:t>
            </a:r>
            <a:r>
              <a:rPr lang="cs-CZ" b="1" baseline="-25000" dirty="0"/>
              <a:t>6</a:t>
            </a:r>
            <a:r>
              <a:rPr lang="cs-CZ" b="1" dirty="0"/>
              <a:t> + 6O</a:t>
            </a:r>
            <a:r>
              <a:rPr lang="cs-CZ" b="1" baseline="-25000" dirty="0"/>
              <a:t>2</a:t>
            </a:r>
            <a:r>
              <a:rPr lang="cs-CZ" b="1" dirty="0"/>
              <a:t> + 6H</a:t>
            </a:r>
            <a:r>
              <a:rPr lang="cs-CZ" b="1" baseline="-25000" dirty="0"/>
              <a:t>2</a:t>
            </a:r>
            <a:r>
              <a:rPr lang="cs-CZ" b="1" dirty="0"/>
              <a:t>O</a:t>
            </a:r>
            <a:r>
              <a:rPr lang="cs-CZ" dirty="0"/>
              <a:t>  </a:t>
            </a:r>
            <a:r>
              <a:rPr lang="cs-CZ" b="1" dirty="0"/>
              <a:t>→ </a:t>
            </a:r>
            <a:r>
              <a:rPr lang="cs-CZ" dirty="0"/>
              <a:t>  </a:t>
            </a:r>
            <a:r>
              <a:rPr lang="cs-CZ" b="1" dirty="0"/>
              <a:t>6CO</a:t>
            </a:r>
            <a:r>
              <a:rPr lang="cs-CZ" b="1" baseline="-25000" dirty="0"/>
              <a:t>2</a:t>
            </a:r>
            <a:r>
              <a:rPr lang="cs-CZ" b="1" dirty="0"/>
              <a:t> + 12H</a:t>
            </a:r>
            <a:r>
              <a:rPr lang="cs-CZ" b="1" baseline="-25000" dirty="0"/>
              <a:t>2</a:t>
            </a:r>
            <a:r>
              <a:rPr lang="cs-CZ" b="1" dirty="0"/>
              <a:t>O </a:t>
            </a:r>
            <a:r>
              <a:rPr lang="el-GR" dirty="0"/>
              <a:t>         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307837"/>
            <a:ext cx="4826264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99792" y="3851756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 mol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180 g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5013176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60 </a:t>
            </a:r>
            <a:r>
              <a:rPr lang="cs-CZ" sz="2400" dirty="0" err="1" smtClean="0">
                <a:solidFill>
                  <a:schemeClr val="bg1"/>
                </a:solidFill>
              </a:rPr>
              <a:t>kJ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63888" y="5382508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1 140 </a:t>
            </a:r>
            <a:r>
              <a:rPr lang="cs-CZ" sz="2400" dirty="0" err="1" smtClean="0">
                <a:solidFill>
                  <a:schemeClr val="bg1"/>
                </a:solidFill>
              </a:rPr>
              <a:t>kJ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26640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50" dirty="0" smtClean="0"/>
              <a:t>Použité zdroje</a:t>
            </a:r>
          </a:p>
          <a:p>
            <a:pPr marL="0" indent="0">
              <a:buNone/>
            </a:pPr>
            <a:endParaRPr lang="cs-CZ" sz="1050" dirty="0"/>
          </a:p>
          <a:p>
            <a:pPr marL="0" indent="0">
              <a:buNone/>
            </a:pPr>
            <a:r>
              <a:rPr lang="pl-PL" sz="1050" dirty="0"/>
              <a:t>OLAF LEILLINGER. </a:t>
            </a:r>
            <a:r>
              <a:rPr lang="pl-PL" sz="1050" i="1" dirty="0"/>
              <a:t>http://cs.wikipedia.org</a:t>
            </a:r>
            <a:r>
              <a:rPr lang="pl-PL" sz="1050" dirty="0"/>
              <a:t> [online]. [cit. 21.2.2013]. Dostupný na WWW: </a:t>
            </a:r>
            <a:r>
              <a:rPr lang="pl-PL" sz="1050" dirty="0">
                <a:hlinkClick r:id="rId2"/>
              </a:rPr>
              <a:t>http://</a:t>
            </a:r>
            <a:r>
              <a:rPr lang="pl-PL" sz="1050" dirty="0" smtClean="0">
                <a:hlinkClick r:id="rId2"/>
              </a:rPr>
              <a:t>upload.wikimedia.org/wikipedia/commons/thumb/b/b5/Tineola.bisselliella.7218.jpg/258px-Tineola.bisselliella.7218.jpg</a:t>
            </a:r>
            <a:endParaRPr lang="pl-PL" sz="1050" dirty="0" smtClean="0"/>
          </a:p>
          <a:p>
            <a:pPr marL="0" indent="0">
              <a:buNone/>
            </a:pPr>
            <a:r>
              <a:rPr lang="pt-BR" sz="1050" dirty="0" smtClean="0"/>
              <a:t>AUTOR </a:t>
            </a:r>
            <a:r>
              <a:rPr lang="pt-BR" sz="1050" dirty="0"/>
              <a:t>NEUVEDEN. </a:t>
            </a:r>
            <a:r>
              <a:rPr lang="pt-BR" sz="1050" i="1" dirty="0"/>
              <a:t>http://cs.wikipedia.org</a:t>
            </a:r>
            <a:r>
              <a:rPr lang="pt-BR" sz="1050" dirty="0"/>
              <a:t> [online]. [cit. 21.2.2013]. Dostupný na WWW: </a:t>
            </a:r>
            <a:r>
              <a:rPr lang="pt-BR" sz="1050" dirty="0">
                <a:hlinkClick r:id="rId3"/>
              </a:rPr>
              <a:t>http://</a:t>
            </a:r>
            <a:r>
              <a:rPr lang="pt-BR" sz="1050" dirty="0" smtClean="0">
                <a:hlinkClick r:id="rId3"/>
              </a:rPr>
              <a:t>upload.wikimedia.org/wikipedia/commons/f/f3/GraphiteUSGOV.jpg</a:t>
            </a:r>
            <a:endParaRPr lang="cs-CZ" sz="1050" dirty="0" smtClean="0"/>
          </a:p>
          <a:p>
            <a:pPr marL="0" indent="0">
              <a:buNone/>
            </a:pPr>
            <a:r>
              <a:rPr lang="cs-CZ" sz="1050" dirty="0"/>
              <a:t>EINAR HELLAND BERGER. </a:t>
            </a:r>
            <a:r>
              <a:rPr lang="cs-CZ" sz="1050" i="1" dirty="0"/>
              <a:t>http://cs.wikipedia.org</a:t>
            </a:r>
            <a:r>
              <a:rPr lang="cs-CZ" sz="1050" dirty="0"/>
              <a:t> [online]. [cit. 21.2.2013].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upload.wikimedia.org/wikipedia/commons/thumb/3/3c/Et_baal.jpg/450px-Et_baal.jpg</a:t>
            </a:r>
            <a:endParaRPr lang="cs-CZ" sz="1050" dirty="0" smtClean="0"/>
          </a:p>
          <a:p>
            <a:pPr marL="0" indent="0">
              <a:buNone/>
            </a:pPr>
            <a:r>
              <a:rPr lang="pl-PL" sz="1050" dirty="0"/>
              <a:t>PAJAST. </a:t>
            </a:r>
            <a:r>
              <a:rPr lang="pl-PL" sz="1050" i="1" dirty="0"/>
              <a:t>http://cs.wikipedia.org</a:t>
            </a:r>
            <a:r>
              <a:rPr lang="pl-PL" sz="1050" dirty="0"/>
              <a:t> [online]. [cit. 21.2.2013]. Dostupný na WWW: </a:t>
            </a:r>
            <a:r>
              <a:rPr lang="pl-PL" sz="1050" dirty="0">
                <a:hlinkClick r:id="rId5"/>
              </a:rPr>
              <a:t>http://</a:t>
            </a:r>
            <a:r>
              <a:rPr lang="pl-PL" sz="1050" dirty="0" smtClean="0">
                <a:hlinkClick r:id="rId5"/>
              </a:rPr>
              <a:t>upload.wikimedia.org/wikipedia/commons/thumb/a/a5/Simple_photosynthesis_overview_cs.png/220px-Simple_photosynthesis_overview_cs.png</a:t>
            </a:r>
            <a:endParaRPr lang="pl-PL" sz="1050" dirty="0" smtClean="0"/>
          </a:p>
          <a:p>
            <a:pPr marL="0" indent="0">
              <a:buNone/>
            </a:pPr>
            <a:r>
              <a:rPr lang="pl-PL" sz="1050" dirty="0"/>
              <a:t>PAJAST. </a:t>
            </a:r>
            <a:r>
              <a:rPr lang="pl-PL" sz="1050" i="1" dirty="0"/>
              <a:t>http://galenus.cz</a:t>
            </a:r>
            <a:r>
              <a:rPr lang="pl-PL" sz="1050" dirty="0"/>
              <a:t> [online]. [cit. 21.2.2013]. Dostupný na WWW: </a:t>
            </a:r>
            <a:r>
              <a:rPr lang="pl-PL" sz="1050" dirty="0">
                <a:hlinkClick r:id="rId6"/>
              </a:rPr>
              <a:t>http://</a:t>
            </a:r>
            <a:r>
              <a:rPr lang="pl-PL" sz="1050" dirty="0" smtClean="0">
                <a:hlinkClick r:id="rId6"/>
              </a:rPr>
              <a:t>galenus.cz/img/zdravi/srdce/schema-spalovani-glukozy.jpg</a:t>
            </a:r>
            <a:endParaRPr lang="pl-PL" sz="1050" dirty="0" smtClean="0"/>
          </a:p>
          <a:p>
            <a:pPr marL="0" indent="0">
              <a:buNone/>
            </a:pPr>
            <a:endParaRPr lang="pl-PL" sz="1050" dirty="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320</TotalTime>
  <Words>342</Words>
  <Application>Microsoft Office PowerPoint</Application>
  <PresentationFormat>Předvádění na obrazovce (4:3)</PresentationFormat>
  <Paragraphs>92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šablona dumy</vt:lpstr>
      <vt:lpstr>Prezentace aplikace PowerPoint</vt:lpstr>
      <vt:lpstr>Látkové množství</vt:lpstr>
      <vt:lpstr>Prezentace aplikace PowerPoint</vt:lpstr>
      <vt:lpstr>Prezentace aplikace PowerPoint</vt:lpstr>
      <vt:lpstr>Molární reakční teplo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23</cp:revision>
  <dcterms:created xsi:type="dcterms:W3CDTF">2013-02-17T15:43:31Z</dcterms:created>
  <dcterms:modified xsi:type="dcterms:W3CDTF">2013-04-16T19:31:12Z</dcterms:modified>
</cp:coreProperties>
</file>