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9" r:id="rId2"/>
    <p:sldId id="261" r:id="rId3"/>
    <p:sldId id="258" r:id="rId4"/>
    <p:sldId id="260" r:id="rId5"/>
    <p:sldId id="256" r:id="rId6"/>
    <p:sldId id="262" r:id="rId7"/>
    <p:sldId id="259" r:id="rId8"/>
    <p:sldId id="263" r:id="rId9"/>
    <p:sldId id="264" r:id="rId10"/>
    <p:sldId id="265" r:id="rId11"/>
    <p:sldId id="267" r:id="rId12"/>
    <p:sldId id="268" r:id="rId13"/>
    <p:sldId id="266" r:id="rId14"/>
    <p:sldId id="271" r:id="rId15"/>
    <p:sldId id="270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2B6655-4253-4F63-83E9-18B075DB034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16DB5B-510E-43CD-B500-DF74E683928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7795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886AAA-C083-4326-A9C8-696074B53293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960C4B-8096-461F-AE7C-54274009776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regiony.ic.cz/index.php?clanek=hrady&amp;dir=pardub&amp;menu=pardub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lektr%C3%A1rna_Opatovice_nad_Labem" TargetMode="External"/><Relationship Id="rId2" Type="http://schemas.openxmlformats.org/officeDocument/2006/relationships/hyperlink" Target="http://www.e-kramek.cz/cti-zbozi.php?id=Pardubicky_pernik&amp;ozn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Kun%C4%9Btick%C3%A1_hora_(hrad)" TargetMode="External"/><Relationship Id="rId5" Type="http://schemas.openxmlformats.org/officeDocument/2006/relationships/hyperlink" Target="http://cs.wikipedia.org/wiki/Litomy%C5%A1l" TargetMode="External"/><Relationship Id="rId4" Type="http://schemas.openxmlformats.org/officeDocument/2006/relationships/hyperlink" Target="http://www.hotel-pension.cz/tipy/Pardubicky_kraj/Litomysl/turistika/muze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802997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Člověk a jeho svět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VY_12_INOVACE_261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5.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Vlastivěda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prezentace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Mgr. Gregorová Vladana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Pardubický kraj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Seznámení žáků s Pardubickým krajem jako celku ( povrch, vodstvo, zemědělství,..)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+ doplňující zajímavosti o přírodních a historických památkách. Doporučená práce s mapou, rozvíjená čtenářská gramotnost.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25.1.2013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764704"/>
            <a:ext cx="6312764" cy="923330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PARDUBICKÝ KRAJ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1026" name="Picture 2" descr="http://www.e-kramek.cz/eshopobr/velke_srdce_z_pardub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00174"/>
            <a:ext cx="3333750" cy="28194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isometricOffAxis1Right">
              <a:rot lat="975843" lon="7136" rev="769125"/>
            </a:camera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Picture 4" descr="http://www.cez.cz/edee/content/img/gallery/elektrarny/chvaletice/chvaletice1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lumMod val="10000"/>
                <a:lumOff val="9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004048" y="1484784"/>
            <a:ext cx="3571526" cy="27146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perspectiveContrastingLeftFacing">
              <a:rot lat="20940222" lon="1263836" rev="20640786"/>
            </a:camera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30" name="Picture 6" descr="http://regiony.ic.cz/clanky/pardub/kraj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1">
                <a:lumMod val="25000"/>
                <a:lumOff val="75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500298" y="4357694"/>
            <a:ext cx="3929090" cy="22145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9692" y="142852"/>
            <a:ext cx="8664616" cy="2308324"/>
          </a:xfrm>
          <a:prstGeom prst="rect">
            <a:avLst/>
          </a:prstGeom>
          <a:ln>
            <a:solidFill>
              <a:schemeClr val="accent1">
                <a:lumMod val="75000"/>
                <a:lumOff val="2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Pojmy na mapě – vyhledej:</a:t>
            </a:r>
          </a:p>
          <a:p>
            <a:r>
              <a:rPr lang="cs-CZ" sz="2400" u="sng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ěsta: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Svitavy, Ústí nad Orlicí, Česká Třebová, Litomyšl, Chrudim, </a:t>
            </a:r>
          </a:p>
          <a:p>
            <a:r>
              <a:rPr lang="cs-CZ" sz="2400" u="sng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ovrch: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Orlické hory,Hrubý Jeseník, Českomoravská vrchovina, </a:t>
            </a:r>
          </a:p>
          <a:p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Žďárské vrchy, Železné hory, </a:t>
            </a:r>
          </a:p>
          <a:p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Polabská nížina, Kralický Sněžník,</a:t>
            </a:r>
          </a:p>
          <a:p>
            <a:r>
              <a:rPr lang="cs-CZ" sz="24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vodstvo: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nádrž Seč, Svitava, Chrudimka, Morava</a:t>
            </a:r>
            <a:endParaRPr lang="cs-CZ" sz="24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00298" y="3000372"/>
            <a:ext cx="3582584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PARDUBICE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000504"/>
            <a:ext cx="9144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 krajským městem Pardubického kraje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-  proslulé jako město perníku</a:t>
            </a:r>
          </a:p>
          <a:p>
            <a:pPr algn="ctr"/>
            <a:r>
              <a:rPr lang="cs-CZ" sz="28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 každoročně se zde koná koňský dostihový závod 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Velká pardubická</a:t>
            </a:r>
          </a:p>
          <a:p>
            <a:pPr algn="ctr"/>
            <a:r>
              <a:rPr lang="cs-CZ" sz="28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 dominantou města je renesanční zámek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488" y="714356"/>
            <a:ext cx="3000396" cy="100013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POVRCH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56" y="1124744"/>
            <a:ext cx="90011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Orlické hory, Hrubý Jeseník, Českomoravská vrchovina, Žďárské vrchy, Železné hory, Polabská nížina.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Nejvyšším bodem je Králický Sněžník –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1423 m.</a:t>
            </a:r>
            <a:r>
              <a:rPr lang="cs-CZ" sz="28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n.m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221088"/>
            <a:ext cx="379943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Symbolem Kralického</a:t>
            </a:r>
          </a:p>
          <a:p>
            <a:pPr algn="ctr"/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Sněžníku je socha slona.</a:t>
            </a:r>
            <a:endParaRPr lang="cs-CZ" sz="2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http://upload.wikimedia.org/wikipedia/commons/thumb/d/df/Statue_of_elephant_on_the_top_of_mountain_Kralicky_Sneznik.jpg/800px-Statue_of_elephant_on_the_top_of_mountain_Kralicky_Snezni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0958" y="2780928"/>
            <a:ext cx="5158943" cy="38939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isometricOffAxis1Righ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86050" y="642918"/>
            <a:ext cx="296420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VODSTVO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1500174"/>
            <a:ext cx="827822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Labe, řeka Morava – pramení na svazích Kralického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Sněžníku, Svitava, Chrudimka</a:t>
            </a:r>
            <a:r>
              <a:rPr lang="cs-CZ" sz="28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</p:txBody>
      </p:sp>
      <p:pic>
        <p:nvPicPr>
          <p:cNvPr id="18434" name="Picture 2" descr="http://www.ivelo.cz/img-serialy/trasy/Podel-ceskych-rek-Chrudimka/04-fu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4071942"/>
            <a:ext cx="7620000" cy="26955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500034" y="3071810"/>
            <a:ext cx="84296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nádrž Seč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postavena na řece Chrudimce – rekreační účely a energetická funkce</a:t>
            </a:r>
            <a:endParaRPr lang="cs-CZ" sz="2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1670" y="714356"/>
            <a:ext cx="4320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ZEMĚDĚLSTVÍ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19458" name="Picture 2" descr="http://www.aros.cz/wp-content/gallery/repka-olejka/repka_olejk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3" y="3071810"/>
            <a:ext cx="2786082" cy="178595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4" name="TextovéPole 3"/>
          <p:cNvSpPr txBox="1"/>
          <p:nvPr/>
        </p:nvSpPr>
        <p:spPr>
          <a:xfrm>
            <a:off x="2357422" y="1714488"/>
            <a:ext cx="4666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- příznivé podmínky - Polabí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1802" y="3714752"/>
            <a:ext cx="2013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epka olejka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0" name="Picture 4" descr="http://www.fiftyfifty.cz/fotografie/2007-04-c5023081/Vite-jak-zdrave-jsou-brambor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3643314"/>
            <a:ext cx="2438400" cy="161925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171929" lon="1506155" rev="245948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7" name="TextovéPole 6"/>
          <p:cNvSpPr txBox="1"/>
          <p:nvPr/>
        </p:nvSpPr>
        <p:spPr>
          <a:xfrm>
            <a:off x="4786314" y="4357694"/>
            <a:ext cx="1762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rambory -</a:t>
            </a:r>
            <a:r>
              <a:rPr lang="cs-CZ" sz="2000" b="1" dirty="0" smtClean="0">
                <a:solidFill>
                  <a:srgbClr val="000000"/>
                </a:solidFill>
              </a:rPr>
              <a:t> 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4678" y="6000768"/>
            <a:ext cx="2312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obiloviny, řepa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86050" y="714356"/>
            <a:ext cx="3059107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PRŮMYSL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3074" name="Picture 2" descr="http://www.e-kramek.cz/eshopobr/pernik_obr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00174"/>
            <a:ext cx="3500462" cy="30718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ContrastingRightFacing" fov="4200000">
              <a:rot lat="20885757" lon="20103066" rev="284325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3286116" y="1714488"/>
            <a:ext cx="32415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Pardubice 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perník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14414" y="5000636"/>
            <a:ext cx="401424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Opatovice, Chvaletice</a:t>
            </a:r>
          </a:p>
          <a:p>
            <a:r>
              <a:rPr lang="cs-CZ" sz="24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tepelné elektrárny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thumb/a/a4/Opatovice_power_plant_from_air_K2_-2.jpg/1024px-Opatovice_power_plant_from_air_K2_-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11971"/>
            <a:ext cx="4345498" cy="28937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reprezentace.florbal.cz/files/2012/04/ceskatrebova-362x2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42852"/>
            <a:ext cx="3448050" cy="26670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3857620" y="500042"/>
            <a:ext cx="4000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Česká Třebová </a:t>
            </a:r>
          </a:p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 železniční křižovatka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8" name="Picture 4" descr="http://www.busportal.cz/images/stories/2012/10344_aP100047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2071678"/>
            <a:ext cx="4000500" cy="26336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1928794" y="3143248"/>
            <a:ext cx="274556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Vysoké Mýto</a:t>
            </a:r>
          </a:p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– výroba autobusů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4876" y="5143512"/>
            <a:ext cx="34694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Hlinsko</a:t>
            </a:r>
          </a:p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 ETA domácí spotřebiče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20688"/>
            <a:ext cx="8784976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PAMÁTKY A ZAJÍMAVOSTI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1538" y="1285860"/>
            <a:ext cx="69215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Skanzen Vysočina</a:t>
            </a:r>
          </a:p>
          <a:p>
            <a:pPr algn="ctr"/>
            <a:endParaRPr lang="cs-CZ" sz="44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muzeum lidových staveb a řemesel 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přírodě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thumb/3/35/Vesel%C3%BDKopec2008g.jpg/800px-Vesel%C3%BDKopec2008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1267" y="3629208"/>
            <a:ext cx="3916909" cy="29376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data.hotel-pension.cz/eagle/cache/hotel-pension/facilityBig/1376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571744"/>
            <a:ext cx="4214802" cy="28813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3381610" y="500042"/>
            <a:ext cx="23807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Litomyšl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1857364"/>
            <a:ext cx="5497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muzeum, rodný dům Bedřicha Smetany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29256" y="3143248"/>
            <a:ext cx="29193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renesanční zámek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http://upload.wikimedia.org/wikipedia/commons/thumb/b/b4/Litomysl_zamek_od_JZ_DSCN0628.JPG/800px-Litomysl_zamek_od_JZ_DSCN062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9137" y="3789040"/>
            <a:ext cx="3319562" cy="27160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642918"/>
            <a:ext cx="8501122" cy="600164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Na zámku v 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Litomyšli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žila před mnoha a mnoha lety zlá a hašteřivá hraběnka. Lidé ve městě ji neměli příliš rádi kvůli její nehezké povaze a také jejímu chování. Zámecká paní se častokrát procházela po zahradě tak, aby ji každý viděl. Nejraději tudy chodila v nových šatech a vystavovala se všem na obdiv jako pávice.</a:t>
            </a:r>
          </a:p>
          <a:p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Hraběnce však zakrátko nejen nestačily šaty šité z drahých látek, ale ani šaty vyšívané zlatou nití. Jednoho dne dostala prapodivný nápad. Hned si proto nechala zavolat všechny pekaře z celého okolí. Mladí i staří mistři pekařského umění museli všeho nechat a hned druhý den spěchat na zámek. Žádný z nich neměl sebemenší tušení, co jim paní může chtít. Někteří se dokonce obávali, aby jim hraběnka nezpůsobila nějaké příkoří. Zámecká paní vplula do zaplněného sálu a pravila: „Moji pekaři, nechala jsem si vás zavolat proto, že mám pro vás zvláštní úkol. Ten z vás, kdo mi do tří dnů přinese šaty ušité ze samého pečiva, toho bohatě odměním.“ Po těchto slovech zase odešla a v sále zavládl podivný ruch.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71670" y="142852"/>
            <a:ext cx="3833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Pověst o hašteřivé hraběnce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5720" y="714356"/>
            <a:ext cx="8501122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Třetího dne hraběnka netrpělivě očekávala příchod alespoň jednoho pekaře. A opravdu, jeden jediný přišel na zámek a nesl šaty ze samých housek a koláčů. Hraběnce se tuze zalíbily. „Takové nikdo jiný nemá,“ radovala se v duchu a pekaři za jeho dílo skutečně dobře zaplatila.</a:t>
            </a:r>
          </a:p>
          <a:p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Šaty ale nepřinesly své paní moc radosti a štěstí. Hned na první procházce potkala stařičkou žebračku, která ji požádala o trochu jídla. Paní se však na ni ani nepodívala a pyšně kráčela dál. A její pýcha se jí stala osudnou. Stařena hraběnku navždy proklela. V té chvíli se země rozestoupila a hraběnka zmizela v jejím nitru. To vše se odehrálo na zámeckém nádvoří.</a:t>
            </a:r>
          </a:p>
          <a:p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Od těch dob se na zámku zjevuje přízrak této zlé a pyšné ženy, pocházející ze vznešeného rodu. Hraběnčin duch vždy obejde nádvoří a zmizí v místě, kde se tenkrát, toho osudného dne, hraběnka propadla do země.</a:t>
            </a:r>
            <a:endParaRPr lang="cs-CZ" sz="24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868376" y="214290"/>
            <a:ext cx="540724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Kunětická hora</a:t>
            </a:r>
          </a:p>
          <a:p>
            <a:pPr algn="ctr"/>
            <a:endParaRPr lang="cs-CZ" sz="40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hrad na hoře sopečného původu</a:t>
            </a: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http://upload.wikimedia.org/wikipedia/commons/thumb/9/9e/Kun%C4%9Btick%C3%A1_Hora_from_air_M1_-2.jpg/1024px-Kun%C4%9Btick%C3%A1_Hora_from_air_M1_-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8050286" cy="47876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43042" y="0"/>
            <a:ext cx="60722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Opakování učiva:</a:t>
            </a:r>
          </a:p>
          <a:p>
            <a:r>
              <a:rPr lang="cs-CZ" sz="3200" dirty="0" smtClean="0">
                <a:solidFill>
                  <a:srgbClr val="000000"/>
                </a:solidFill>
              </a:rPr>
              <a:t>Úkol :  spoj k sobě správné dvojice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1857364"/>
            <a:ext cx="814094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000000"/>
                </a:solidFill>
              </a:rPr>
              <a:t> Litomyšl                    a, město perníku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000000"/>
                </a:solidFill>
              </a:rPr>
              <a:t> Pardubice                 b, tepelná elektrárna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000000"/>
                </a:solidFill>
              </a:rPr>
              <a:t> Kunětická hora         c, muzeum B.Smetany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000000"/>
                </a:solidFill>
              </a:rPr>
              <a:t> Chvaletice                 d, železniční křižovatka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000000"/>
                </a:solidFill>
              </a:rPr>
              <a:t> Česká Třebová          e, hrad</a:t>
            </a:r>
            <a:endParaRPr lang="cs-CZ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43042" y="0"/>
            <a:ext cx="60722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Opakování učiva: ŘEŠENÍ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596" y="1857364"/>
            <a:ext cx="1513556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4400" dirty="0" smtClean="0">
                <a:solidFill>
                  <a:srgbClr val="000000"/>
                </a:solidFill>
              </a:rPr>
              <a:t> c</a:t>
            </a:r>
          </a:p>
          <a:p>
            <a:pPr marL="342900" indent="-342900">
              <a:buAutoNum type="arabicPeriod"/>
            </a:pPr>
            <a:r>
              <a:rPr lang="cs-CZ" sz="4400" dirty="0" smtClean="0">
                <a:solidFill>
                  <a:srgbClr val="000000"/>
                </a:solidFill>
              </a:rPr>
              <a:t> a</a:t>
            </a:r>
          </a:p>
          <a:p>
            <a:pPr marL="342900" indent="-342900">
              <a:buAutoNum type="arabicPeriod"/>
            </a:pPr>
            <a:r>
              <a:rPr lang="cs-CZ" sz="4400" dirty="0" smtClean="0">
                <a:solidFill>
                  <a:srgbClr val="000000"/>
                </a:solidFill>
              </a:rPr>
              <a:t> e   </a:t>
            </a:r>
          </a:p>
          <a:p>
            <a:pPr marL="342900" indent="-342900">
              <a:buAutoNum type="arabicPeriod"/>
            </a:pPr>
            <a:r>
              <a:rPr lang="cs-CZ" sz="4400" dirty="0" smtClean="0">
                <a:solidFill>
                  <a:srgbClr val="000000"/>
                </a:solidFill>
              </a:rPr>
              <a:t> b</a:t>
            </a:r>
          </a:p>
          <a:p>
            <a:pPr marL="342900" indent="-342900">
              <a:buAutoNum type="arabicPeriod"/>
            </a:pPr>
            <a:r>
              <a:rPr lang="cs-CZ" sz="4400" dirty="0" smtClean="0">
                <a:solidFill>
                  <a:srgbClr val="000000"/>
                </a:solidFill>
              </a:rPr>
              <a:t> d</a:t>
            </a:r>
            <a:endParaRPr lang="cs-CZ" sz="4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6156" y="714356"/>
            <a:ext cx="8280300" cy="89255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000000"/>
                </a:solidFill>
              </a:rPr>
              <a:t>http://www.e-kramek.cz/cti-zbozi.php?id=Chaloupka_nova</a:t>
            </a:r>
          </a:p>
          <a:p>
            <a:r>
              <a:rPr lang="cs-CZ" sz="1400" dirty="0" smtClean="0">
                <a:solidFill>
                  <a:srgbClr val="000000"/>
                </a:solidFill>
              </a:rPr>
              <a:t>http://www.ivelo.cz/cyklo-trasy/podel-ceskych-rek-chrudimka/</a:t>
            </a:r>
          </a:p>
          <a:p>
            <a:r>
              <a:rPr lang="cs-CZ" sz="1400" dirty="0" smtClean="0">
                <a:solidFill>
                  <a:srgbClr val="000000"/>
                </a:solidFill>
              </a:rPr>
              <a:t>http://www.turistik.cz/cz/kraje/pardubicky-kraj/okres-chrudim/sec-okres-chrudim/</a:t>
            </a:r>
          </a:p>
          <a:p>
            <a:r>
              <a:rPr lang="cs-CZ" sz="1400" dirty="0" smtClean="0">
                <a:solidFill>
                  <a:srgbClr val="000000"/>
                </a:solidFill>
              </a:rPr>
              <a:t>prehrada-sec/</a:t>
            </a:r>
          </a:p>
          <a:p>
            <a:r>
              <a:rPr lang="cs-CZ" sz="1400" dirty="0" smtClean="0">
                <a:solidFill>
                  <a:srgbClr val="000000"/>
                </a:solidFill>
              </a:rPr>
              <a:t>http://www.aros.cz/cs/krmiva/repka-olejka/</a:t>
            </a:r>
          </a:p>
          <a:p>
            <a:r>
              <a:rPr lang="cs-CZ" sz="1400" dirty="0" smtClean="0">
                <a:solidFill>
                  <a:srgbClr val="000000"/>
                </a:solidFill>
              </a:rPr>
              <a:t>http://www.fiftyfifty.cz/Vite-jak-zdrave-jsou-brambory-5023081.php</a:t>
            </a:r>
          </a:p>
          <a:p>
            <a:r>
              <a:rPr lang="cs-CZ" sz="1400" dirty="0" smtClean="0">
                <a:solidFill>
                  <a:srgbClr val="000000"/>
                </a:solidFill>
                <a:hlinkClick r:id="rId2"/>
              </a:rPr>
              <a:t>http://www.e-kramek.cz/cti-zbozi.php?id=Pardubicky_pernik&amp;ozn</a:t>
            </a:r>
            <a:r>
              <a:rPr lang="cs-CZ" sz="1400" dirty="0" smtClean="0">
                <a:solidFill>
                  <a:srgbClr val="000000"/>
                </a:solidFill>
              </a:rPr>
              <a:t>=</a:t>
            </a:r>
          </a:p>
          <a:p>
            <a:r>
              <a:rPr lang="cs-CZ" sz="1400" dirty="0">
                <a:solidFill>
                  <a:srgbClr val="000000"/>
                </a:solidFill>
                <a:hlinkClick r:id="rId3"/>
              </a:rPr>
              <a:t>http://cs.wikipedia.org/wiki/Elektr%C3%A1rna_Opatovice_nad_Labem#mediaviewer</a:t>
            </a:r>
            <a:r>
              <a:rPr lang="cs-CZ" sz="1400" dirty="0" smtClean="0">
                <a:solidFill>
                  <a:srgbClr val="000000"/>
                </a:solidFill>
                <a:hlinkClick r:id="rId3"/>
              </a:rPr>
              <a:t>/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</a:rPr>
              <a:t>File:Opatovice_power_plant_from_air_K2</a:t>
            </a:r>
            <a:r>
              <a:rPr lang="cs-CZ" sz="1400" dirty="0">
                <a:solidFill>
                  <a:srgbClr val="000000"/>
                </a:solidFill>
              </a:rPr>
              <a:t>_-</a:t>
            </a:r>
            <a:r>
              <a:rPr lang="cs-CZ" sz="1400" dirty="0" smtClean="0">
                <a:solidFill>
                  <a:srgbClr val="000000"/>
                </a:solidFill>
              </a:rPr>
              <a:t>2.jpg</a:t>
            </a:r>
          </a:p>
          <a:p>
            <a:r>
              <a:rPr lang="cs-CZ" sz="1400" dirty="0">
                <a:solidFill>
                  <a:srgbClr val="000000"/>
                </a:solidFill>
              </a:rPr>
              <a:t>http://cs.wikipedia.org/wiki/Kr%C3%A1lick%C3%BD_Sn%C4%9B%C5%BEn%C3%ADk_%28hora%29#mediaviewer/File:Statue_of_elephant_on_the_top_of_mountain_Kralicky_Sneznik.jpg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>
                <a:solidFill>
                  <a:srgbClr val="000000"/>
                </a:solidFill>
              </a:rPr>
              <a:t>http://cs.wikipedia.org/wiki/Skanzen_lidov%C3%BDch_staveb_Vyso%C4%8Dina#mediaviewer/File:Vesel%C3%BDKopec2008g.jpg</a:t>
            </a:r>
            <a:endParaRPr lang="cs-CZ" sz="1400" dirty="0" smtClean="0">
              <a:solidFill>
                <a:srgbClr val="000000"/>
              </a:solidFill>
            </a:endParaRPr>
          </a:p>
          <a:p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</a:rPr>
              <a:t>http://reprezentace.florbal.cz/2012/04/ceska-trebova-hosti-juniorske-vybery-finska-a-cr/</a:t>
            </a:r>
          </a:p>
          <a:p>
            <a:r>
              <a:rPr lang="cs-CZ" sz="1400" dirty="0" smtClean="0">
                <a:solidFill>
                  <a:srgbClr val="000000"/>
                </a:solidFill>
              </a:rPr>
              <a:t>http://www.busportal.cz/modules.php?name=article&amp;sid=10344</a:t>
            </a:r>
          </a:p>
          <a:p>
            <a:r>
              <a:rPr lang="cs-CZ" sz="1400" dirty="0" smtClean="0">
                <a:solidFill>
                  <a:srgbClr val="000000"/>
                </a:solidFill>
              </a:rPr>
              <a:t>http://www.nazeleno.cz/stavba/drevostavby/moderni-drevostavby-nejsou-novinkou-slavi</a:t>
            </a:r>
          </a:p>
          <a:p>
            <a:r>
              <a:rPr lang="cs-CZ" sz="1400" dirty="0" smtClean="0">
                <a:solidFill>
                  <a:srgbClr val="000000"/>
                </a:solidFill>
                <a:hlinkClick r:id="rId4"/>
              </a:rPr>
              <a:t>http://www.hotel-pension.cz/tipy/Pardubicky_kraj/Litomysl/turistika/muzea/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>
                <a:solidFill>
                  <a:srgbClr val="0000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000000"/>
                </a:solidFill>
                <a:hlinkClick r:id="rId5"/>
              </a:rPr>
              <a:t>cs.wikipedia.org/wiki/Litomy%C5%A1l#mediaviewer/File:Litomysl_zamek_od_JZ_DSCN0628.JPG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>
                <a:solidFill>
                  <a:srgbClr val="000000"/>
                </a:solidFill>
                <a:hlinkClick r:id="rId6"/>
              </a:rPr>
              <a:t>http://cs.wikipedia.org/wiki/Kun%C4%9Btick%C3%A1_hora_%28hrad%29#mediaviewer/File:Kun%C4%9Btick%C3%A1_Hora_from_air_M1_-</a:t>
            </a:r>
            <a:r>
              <a:rPr lang="cs-CZ" sz="1400" dirty="0" smtClean="0">
                <a:solidFill>
                  <a:srgbClr val="000000"/>
                </a:solidFill>
                <a:hlinkClick r:id="rId6"/>
              </a:rPr>
              <a:t>2.jpg</a:t>
            </a:r>
            <a:endParaRPr lang="cs-CZ" sz="1400" dirty="0" smtClean="0">
              <a:solidFill>
                <a:srgbClr val="000000"/>
              </a:solidFill>
            </a:endParaRPr>
          </a:p>
          <a:p>
            <a:endParaRPr lang="cs-CZ" sz="1400" dirty="0" smtClean="0">
              <a:solidFill>
                <a:srgbClr val="000000"/>
              </a:solidFill>
            </a:endParaRPr>
          </a:p>
          <a:p>
            <a:endParaRPr lang="cs-CZ" sz="1400" dirty="0" smtClean="0">
              <a:solidFill>
                <a:srgbClr val="000000"/>
              </a:solidFill>
            </a:endParaRPr>
          </a:p>
          <a:p>
            <a:endParaRPr lang="cs-CZ" dirty="0" smtClean="0">
              <a:solidFill>
                <a:srgbClr val="00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14290"/>
            <a:ext cx="3838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</a:rPr>
              <a:t>Použité odkazy: obrázky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4">
      <a:dk1>
        <a:srgbClr val="44F8EF"/>
      </a:dk1>
      <a:lt1>
        <a:sysClr val="window" lastClr="FFFFFF"/>
      </a:lt1>
      <a:dk2>
        <a:srgbClr val="69676D"/>
      </a:dk2>
      <a:lt2>
        <a:srgbClr val="C9C2D1"/>
      </a:lt2>
      <a:accent1>
        <a:srgbClr val="491434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199</TotalTime>
  <Words>823</Words>
  <Application>Microsoft Office PowerPoint</Application>
  <PresentationFormat>Předvádění na obrazovce (4:3)</PresentationFormat>
  <Paragraphs>127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29</cp:revision>
  <dcterms:created xsi:type="dcterms:W3CDTF">2013-01-07T12:08:57Z</dcterms:created>
  <dcterms:modified xsi:type="dcterms:W3CDTF">2014-09-17T09:01:12Z</dcterms:modified>
</cp:coreProperties>
</file>