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27157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72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Molární hmotnost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16.</a:t>
                      </a:r>
                      <a:r>
                        <a:rPr lang="cs-CZ" sz="1400" b="1" baseline="0" dirty="0" smtClean="0"/>
                        <a:t> 4.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Molární hmotnost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pro průběh chemických reakcí je důležité znát </a:t>
            </a:r>
            <a:r>
              <a:rPr lang="cs-CZ" b="1" dirty="0" smtClean="0">
                <a:solidFill>
                  <a:srgbClr val="FF0000"/>
                </a:solidFill>
              </a:rPr>
              <a:t>hmotnosti chemických látek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měřit hmotnosti jednotlivých částí není možné, proto se měří hmotnost molů chemických látek – </a:t>
            </a:r>
            <a:r>
              <a:rPr lang="cs-CZ" b="1" dirty="0" smtClean="0">
                <a:solidFill>
                  <a:srgbClr val="FF0000"/>
                </a:solidFill>
              </a:rPr>
              <a:t>molární hmotnost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olární hmotnost </a:t>
            </a:r>
            <a:r>
              <a:rPr lang="cs-CZ" b="1" dirty="0" smtClean="0">
                <a:solidFill>
                  <a:srgbClr val="FF0000"/>
                </a:solidFill>
              </a:rPr>
              <a:t>M = m/n</a:t>
            </a:r>
          </a:p>
          <a:p>
            <a:pPr marL="0" indent="0">
              <a:buNone/>
            </a:pPr>
            <a:r>
              <a:rPr lang="cs-CZ" dirty="0" smtClean="0"/>
              <a:t>m – hmotnost</a:t>
            </a:r>
          </a:p>
          <a:p>
            <a:pPr marL="0" indent="0">
              <a:buNone/>
            </a:pPr>
            <a:r>
              <a:rPr lang="cs-CZ" dirty="0" smtClean="0"/>
              <a:t>n – látkové množství</a:t>
            </a:r>
          </a:p>
          <a:p>
            <a:pPr marL="0" indent="0">
              <a:buNone/>
            </a:pPr>
            <a:r>
              <a:rPr lang="cs-CZ" dirty="0" smtClean="0"/>
              <a:t>jednotka g/mol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molární hmotnosti jednotlivých prvků jsou v tabulkách a je shodná s relativní atomovou hmotností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molární hmotnost iontů je stejná jako hmotnost prvků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olární hmotnost molekul je součtem molárních hmotností jednotlivých prvků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zákon zachování hmotnosti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Určete molární hmotnosti látek</a:t>
            </a:r>
          </a:p>
          <a:p>
            <a:pPr marL="0" indent="0">
              <a:buNone/>
            </a:pPr>
            <a:r>
              <a:rPr lang="cs-CZ" dirty="0" smtClean="0"/>
              <a:t>M/</a:t>
            </a:r>
            <a:r>
              <a:rPr lang="cs-CZ" dirty="0" err="1" smtClean="0"/>
              <a:t>NaOH</a:t>
            </a:r>
            <a:r>
              <a:rPr lang="cs-CZ" dirty="0" smtClean="0"/>
              <a:t>/ =</a:t>
            </a:r>
          </a:p>
          <a:p>
            <a:pPr marL="0" indent="0">
              <a:buNone/>
            </a:pPr>
            <a:r>
              <a:rPr lang="cs-CZ" dirty="0" smtClean="0"/>
              <a:t>M/</a:t>
            </a:r>
            <a:r>
              <a:rPr lang="cs-CZ" dirty="0" err="1" smtClean="0"/>
              <a:t>HCl</a:t>
            </a:r>
            <a:r>
              <a:rPr lang="cs-CZ" dirty="0" smtClean="0"/>
              <a:t>/ =</a:t>
            </a:r>
          </a:p>
          <a:p>
            <a:pPr marL="0" indent="0">
              <a:buNone/>
            </a:pPr>
            <a:r>
              <a:rPr lang="cs-CZ" dirty="0" smtClean="0"/>
              <a:t>M/HNO</a:t>
            </a:r>
            <a:r>
              <a:rPr lang="cs-CZ" baseline="-25000" dirty="0" smtClean="0"/>
              <a:t>3</a:t>
            </a:r>
            <a:r>
              <a:rPr lang="cs-CZ" dirty="0" smtClean="0"/>
              <a:t>/ = </a:t>
            </a:r>
          </a:p>
          <a:p>
            <a:pPr marL="0" indent="0">
              <a:buNone/>
            </a:pPr>
            <a:r>
              <a:rPr lang="cs-CZ" dirty="0" smtClean="0"/>
              <a:t>M/H</a:t>
            </a:r>
            <a:r>
              <a:rPr lang="cs-CZ" baseline="-25000" dirty="0" smtClean="0"/>
              <a:t>2</a:t>
            </a:r>
            <a:r>
              <a:rPr lang="cs-CZ" dirty="0" smtClean="0"/>
              <a:t>/ =</a:t>
            </a:r>
          </a:p>
          <a:p>
            <a:pPr marL="0" indent="0">
              <a:buNone/>
            </a:pPr>
            <a:r>
              <a:rPr lang="cs-CZ" dirty="0" smtClean="0"/>
              <a:t>M/Au/ =</a:t>
            </a:r>
          </a:p>
          <a:p>
            <a:pPr marL="0" indent="0">
              <a:buNone/>
            </a:pPr>
            <a:r>
              <a:rPr lang="cs-CZ" dirty="0" smtClean="0"/>
              <a:t>M/C</a:t>
            </a:r>
            <a:r>
              <a:rPr lang="cs-CZ" baseline="-25000" dirty="0" smtClean="0"/>
              <a:t>6</a:t>
            </a:r>
            <a:r>
              <a:rPr lang="cs-CZ" dirty="0" smtClean="0"/>
              <a:t>H</a:t>
            </a:r>
            <a:r>
              <a:rPr lang="cs-CZ" baseline="-25000" dirty="0" smtClean="0"/>
              <a:t>12</a:t>
            </a:r>
            <a:r>
              <a:rPr lang="cs-CZ" dirty="0" smtClean="0"/>
              <a:t>O</a:t>
            </a:r>
            <a:r>
              <a:rPr lang="cs-CZ" baseline="-25000" dirty="0" smtClean="0"/>
              <a:t>6</a:t>
            </a:r>
            <a:r>
              <a:rPr lang="cs-CZ" dirty="0" smtClean="0"/>
              <a:t>/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r>
              <a:rPr lang="cs-CZ" dirty="0"/>
              <a:t>M/</a:t>
            </a:r>
            <a:r>
              <a:rPr lang="cs-CZ" dirty="0" err="1"/>
              <a:t>NaOH</a:t>
            </a:r>
            <a:r>
              <a:rPr lang="cs-CZ" dirty="0"/>
              <a:t>/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40,01 g/mol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M/</a:t>
            </a:r>
            <a:r>
              <a:rPr lang="cs-CZ" dirty="0" err="1"/>
              <a:t>HCl</a:t>
            </a:r>
            <a:r>
              <a:rPr lang="cs-CZ" dirty="0"/>
              <a:t>/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36,46 g/mol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M/HNO</a:t>
            </a:r>
            <a:r>
              <a:rPr lang="cs-CZ" baseline="-25000" dirty="0"/>
              <a:t>3</a:t>
            </a:r>
            <a:r>
              <a:rPr lang="cs-CZ" dirty="0"/>
              <a:t>/ = </a:t>
            </a:r>
            <a:r>
              <a:rPr lang="cs-CZ" dirty="0" smtClean="0">
                <a:solidFill>
                  <a:srgbClr val="FF0000"/>
                </a:solidFill>
              </a:rPr>
              <a:t>63,02 g/mol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M/H</a:t>
            </a:r>
            <a:r>
              <a:rPr lang="cs-CZ" baseline="-25000" dirty="0"/>
              <a:t>2</a:t>
            </a:r>
            <a:r>
              <a:rPr lang="cs-CZ" dirty="0"/>
              <a:t>/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2,02 g/mol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M/Au/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196,97 g/mol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M/C</a:t>
            </a:r>
            <a:r>
              <a:rPr lang="cs-CZ" baseline="-25000" dirty="0"/>
              <a:t>6</a:t>
            </a:r>
            <a:r>
              <a:rPr lang="cs-CZ" dirty="0"/>
              <a:t>H</a:t>
            </a:r>
            <a:r>
              <a:rPr lang="cs-CZ" baseline="-25000" dirty="0"/>
              <a:t>12</a:t>
            </a:r>
            <a:r>
              <a:rPr lang="cs-CZ" dirty="0"/>
              <a:t>O</a:t>
            </a:r>
            <a:r>
              <a:rPr lang="cs-CZ" baseline="-25000" dirty="0"/>
              <a:t>6</a:t>
            </a:r>
            <a:r>
              <a:rPr lang="cs-CZ" dirty="0"/>
              <a:t>/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180,18 g/mol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148</TotalTime>
  <Words>241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Molární hmotnost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20</cp:revision>
  <dcterms:created xsi:type="dcterms:W3CDTF">2013-02-17T15:43:31Z</dcterms:created>
  <dcterms:modified xsi:type="dcterms:W3CDTF">2013-05-16T07:11:28Z</dcterms:modified>
</cp:coreProperties>
</file>