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5738984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65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  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IX.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Chemie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Molární koncentrace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 5.3. 2013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8.3. </a:t>
                      </a:r>
                      <a:r>
                        <a:rPr lang="cs-CZ" sz="1400" b="1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852936"/>
            <a:ext cx="8229600" cy="1143000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Molární koncentrace</a:t>
            </a:r>
            <a:endParaRPr lang="cs-CZ" sz="7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/>
              <a:t>o</a:t>
            </a:r>
            <a:r>
              <a:rPr lang="cs-CZ" dirty="0" smtClean="0"/>
              <a:t>pakování</a:t>
            </a:r>
          </a:p>
          <a:p>
            <a:pPr marL="0" indent="0">
              <a:buNone/>
            </a:pPr>
            <a:r>
              <a:rPr lang="cs-CZ" dirty="0" smtClean="0"/>
              <a:t>účinek katalyzátorů</a:t>
            </a:r>
          </a:p>
          <a:p>
            <a:pPr marL="0" indent="0">
              <a:buNone/>
            </a:pPr>
            <a:r>
              <a:rPr lang="cs-CZ" dirty="0" smtClean="0"/>
              <a:t>enzymy</a:t>
            </a:r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ktivační energie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odmínky pro průběh chemických reakcí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s</a:t>
            </a:r>
            <a:r>
              <a:rPr lang="cs-CZ" dirty="0" smtClean="0"/>
              <a:t>rážka částic reaktantů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a</a:t>
            </a:r>
            <a:r>
              <a:rPr lang="cs-CZ" dirty="0" smtClean="0"/>
              <a:t>ktivační energie částic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vhodné natočení částic v prostoru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důležitým faktorem ovlivňujícím rychlost chemických reakcí jsou katalyzátory                   a látková /molární/ koncentrace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453336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označení  </a:t>
            </a:r>
            <a:r>
              <a:rPr lang="cs-CZ" dirty="0" smtClean="0">
                <a:solidFill>
                  <a:srgbClr val="FF0000"/>
                </a:solidFill>
              </a:rPr>
              <a:t>c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výpočet  </a:t>
            </a:r>
            <a:r>
              <a:rPr lang="cs-CZ" dirty="0" smtClean="0">
                <a:solidFill>
                  <a:srgbClr val="FF0000"/>
                </a:solidFill>
              </a:rPr>
              <a:t>c = n/V</a:t>
            </a:r>
          </a:p>
          <a:p>
            <a:pPr marL="0" indent="0">
              <a:buNone/>
            </a:pPr>
            <a:r>
              <a:rPr lang="cs-CZ" dirty="0" smtClean="0"/>
              <a:t>n – látkové množství</a:t>
            </a:r>
          </a:p>
          <a:p>
            <a:pPr marL="0" indent="0">
              <a:buNone/>
            </a:pPr>
            <a:r>
              <a:rPr lang="cs-CZ" dirty="0" smtClean="0"/>
              <a:t>V – objem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j</a:t>
            </a:r>
            <a:r>
              <a:rPr lang="cs-CZ" dirty="0" smtClean="0"/>
              <a:t>ednotkou látkové koncentrace je </a:t>
            </a:r>
            <a:r>
              <a:rPr lang="cs-CZ" dirty="0" smtClean="0">
                <a:solidFill>
                  <a:srgbClr val="FF0000"/>
                </a:solidFill>
              </a:rPr>
              <a:t>mol/dm</a:t>
            </a:r>
            <a:r>
              <a:rPr lang="cs-CZ" baseline="30000" dirty="0" smtClean="0">
                <a:solidFill>
                  <a:srgbClr val="FF0000"/>
                </a:solidFill>
              </a:rPr>
              <a:t>3</a:t>
            </a:r>
            <a:endParaRPr lang="cs-CZ" dirty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ü"/>
            </a:pPr>
            <a:endParaRPr lang="cs-CZ" baseline="30000" dirty="0" smtClean="0"/>
          </a:p>
          <a:p>
            <a:pPr>
              <a:buFont typeface="Wingdings" pitchFamily="2" charset="2"/>
              <a:buChar char="ü"/>
            </a:pPr>
            <a:endParaRPr lang="cs-CZ" baseline="30000" dirty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zvyšováním koncentrace reaktantů se zvyšuje rychlost chemické reakce</a:t>
            </a:r>
          </a:p>
          <a:p>
            <a:pPr>
              <a:buFont typeface="Wingdings" pitchFamily="2" charset="2"/>
              <a:buChar char="ü"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ezní koncentrace</a:t>
            </a:r>
            <a:r>
              <a:rPr lang="cs-CZ" dirty="0" smtClean="0"/>
              <a:t> – hodnota, která rozhoduje o proběhnutí chemické reakce</a:t>
            </a:r>
          </a:p>
          <a:p>
            <a:pPr>
              <a:buFont typeface="Wingdings" pitchFamily="2" charset="2"/>
              <a:buChar char="ü"/>
            </a:pPr>
            <a:endParaRPr lang="cs-CZ" baseline="30000" dirty="0"/>
          </a:p>
        </p:txBody>
      </p:sp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</a:t>
            </a:r>
          </a:p>
          <a:p>
            <a:pPr marL="0" indent="0">
              <a:buNone/>
            </a:pPr>
            <a:r>
              <a:rPr lang="cs-CZ" dirty="0" smtClean="0"/>
              <a:t>Vypočítejte, jaká je koncentrace sacharózy           v 0,33 litru </a:t>
            </a:r>
            <a:r>
              <a:rPr lang="cs-CZ" dirty="0" err="1" smtClean="0"/>
              <a:t>Coca-coly</a:t>
            </a:r>
            <a:r>
              <a:rPr lang="cs-CZ" dirty="0" smtClean="0"/>
              <a:t> s obsahem 0,1 mol sacharózy.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3212976"/>
            <a:ext cx="345638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Řešení:</a:t>
            </a:r>
          </a:p>
          <a:p>
            <a:r>
              <a:rPr lang="cs-CZ" sz="3200" dirty="0" smtClean="0"/>
              <a:t>0,303 mol/dm</a:t>
            </a:r>
            <a:r>
              <a:rPr lang="cs-CZ" sz="3200" baseline="30000" dirty="0" smtClean="0"/>
              <a:t>3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2232247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Příklad:</a:t>
            </a:r>
          </a:p>
          <a:p>
            <a:pPr marL="0" indent="0">
              <a:buNone/>
            </a:pPr>
            <a:r>
              <a:rPr lang="cs-CZ" dirty="0" smtClean="0"/>
              <a:t>Vypočítejte látkové množství hydroxidu sodného, který potřebujeme k přípravě 0,50 dm</a:t>
            </a:r>
            <a:r>
              <a:rPr lang="cs-CZ" baseline="30000" dirty="0" smtClean="0"/>
              <a:t>3</a:t>
            </a:r>
            <a:r>
              <a:rPr lang="cs-CZ" dirty="0" smtClean="0"/>
              <a:t> jeho vodného roztoku o koncentraci 0,20 mol/dm</a:t>
            </a:r>
            <a:r>
              <a:rPr lang="cs-CZ" baseline="30000" dirty="0" smtClean="0"/>
              <a:t>3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0507" y="3501008"/>
            <a:ext cx="727280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Řešení:</a:t>
            </a:r>
          </a:p>
          <a:p>
            <a:endParaRPr lang="cs-CZ" sz="3200" dirty="0" smtClean="0"/>
          </a:p>
          <a:p>
            <a:r>
              <a:rPr lang="cs-CZ" sz="3200" dirty="0" smtClean="0"/>
              <a:t>c=n/V  n=c*V</a:t>
            </a:r>
          </a:p>
          <a:p>
            <a:r>
              <a:rPr lang="cs-CZ" sz="3200" dirty="0" smtClean="0"/>
              <a:t>n=0,20mol/dm</a:t>
            </a:r>
            <a:r>
              <a:rPr lang="cs-CZ" sz="3200" baseline="30000" dirty="0" smtClean="0"/>
              <a:t>3</a:t>
            </a:r>
            <a:r>
              <a:rPr lang="cs-CZ" sz="3200" dirty="0" smtClean="0"/>
              <a:t>*0,50dm</a:t>
            </a:r>
            <a:r>
              <a:rPr lang="cs-CZ" sz="3200" baseline="30000" dirty="0" smtClean="0"/>
              <a:t>3</a:t>
            </a:r>
            <a:endParaRPr lang="cs-CZ" sz="3200" dirty="0" smtClean="0"/>
          </a:p>
          <a:p>
            <a:r>
              <a:rPr lang="cs-CZ" sz="3200" dirty="0" smtClean="0"/>
              <a:t>n=0,10mol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7"/>
            <a:ext cx="8229600" cy="3888432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text:</a:t>
            </a:r>
          </a:p>
          <a:p>
            <a:pPr marL="0" indent="0">
              <a:buNone/>
            </a:pPr>
            <a:r>
              <a:rPr lang="cs-CZ" dirty="0" smtClean="0"/>
              <a:t>Molární koncentrace udává ……………………..……… …………………………………………..                            Značí se písmenem ……. A její jednotkou je ……..  Vypočítá se podle vztahu:      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4144" y="3429000"/>
            <a:ext cx="756084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Řešení:</a:t>
            </a:r>
          </a:p>
          <a:p>
            <a:r>
              <a:rPr lang="cs-CZ" sz="3200" dirty="0" smtClean="0"/>
              <a:t>Molární </a:t>
            </a:r>
            <a:r>
              <a:rPr lang="cs-CZ" sz="3200" dirty="0"/>
              <a:t>koncentrace udává </a:t>
            </a:r>
            <a:r>
              <a:rPr lang="cs-CZ" sz="3200" dirty="0" smtClean="0">
                <a:solidFill>
                  <a:srgbClr val="FF0000"/>
                </a:solidFill>
              </a:rPr>
              <a:t>počet molů rozpuštěné látky v určitém objemu. </a:t>
            </a:r>
            <a:r>
              <a:rPr lang="cs-CZ" sz="3200" dirty="0" smtClean="0"/>
              <a:t>Značí </a:t>
            </a:r>
            <a:r>
              <a:rPr lang="cs-CZ" sz="3200" dirty="0"/>
              <a:t>se písmenem </a:t>
            </a:r>
            <a:r>
              <a:rPr lang="cs-CZ" sz="3200" dirty="0" smtClean="0">
                <a:solidFill>
                  <a:srgbClr val="FF0000"/>
                </a:solidFill>
              </a:rPr>
              <a:t>c</a:t>
            </a:r>
            <a:r>
              <a:rPr lang="cs-CZ" sz="3200" dirty="0" smtClean="0"/>
              <a:t>. </a:t>
            </a:r>
            <a:r>
              <a:rPr lang="cs-CZ" sz="3200" dirty="0"/>
              <a:t>A její jednotkou je </a:t>
            </a:r>
            <a:r>
              <a:rPr lang="cs-CZ" sz="3200" dirty="0" smtClean="0">
                <a:solidFill>
                  <a:srgbClr val="FF0000"/>
                </a:solidFill>
              </a:rPr>
              <a:t>mol/dm</a:t>
            </a:r>
            <a:r>
              <a:rPr lang="cs-CZ" sz="3200" baseline="30000" dirty="0" smtClean="0">
                <a:solidFill>
                  <a:srgbClr val="FF0000"/>
                </a:solidFill>
              </a:rPr>
              <a:t>3</a:t>
            </a:r>
            <a:r>
              <a:rPr lang="cs-CZ" sz="3200" dirty="0" smtClean="0"/>
              <a:t>  </a:t>
            </a:r>
            <a:r>
              <a:rPr lang="cs-CZ" sz="3200" dirty="0"/>
              <a:t>Vypočítá se podle vztahu: </a:t>
            </a:r>
            <a:r>
              <a:rPr lang="cs-CZ" sz="3200" dirty="0" smtClean="0">
                <a:solidFill>
                  <a:srgbClr val="FF0000"/>
                </a:solidFill>
              </a:rPr>
              <a:t>c = n/V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354</TotalTime>
  <Words>286</Words>
  <Application>Microsoft Office PowerPoint</Application>
  <PresentationFormat>Předvádění na obrazovce (4:3)</PresentationFormat>
  <Paragraphs>64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šablona dumy</vt:lpstr>
      <vt:lpstr>Prezentace aplikace PowerPoint</vt:lpstr>
      <vt:lpstr>Molární koncentrace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17</cp:revision>
  <dcterms:created xsi:type="dcterms:W3CDTF">2013-02-17T15:43:31Z</dcterms:created>
  <dcterms:modified xsi:type="dcterms:W3CDTF">2013-05-16T07:06:47Z</dcterms:modified>
</cp:coreProperties>
</file>