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5/Ch%C3%A2teau_Frontenac2010_crop_roofs.jpg/225px-Ch%C3%A2teau_Frontenac2010_crop_roofs.jpg" TargetMode="External"/><Relationship Id="rId2" Type="http://schemas.openxmlformats.org/officeDocument/2006/relationships/hyperlink" Target="http://t3.gstatic.com/images?q=tbn:ANd9GcRnNeZnG56PpuLLFMBr9pS2Y28h1EMzzOuZkUPq9Ncyf4ltv34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ovecpokladu.cz/img/2008/HAndreas/HAndreas20080618-55.jpg" TargetMode="External"/><Relationship Id="rId4" Type="http://schemas.openxmlformats.org/officeDocument/2006/relationships/hyperlink" Target="http://www.hd-nabytek.cz/ext/nl_foto/A0364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5043962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68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Redoxní děje - koroze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 11.3.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20.3.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Koroze 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chemické děje, při kterých dochází vlivem prostředí k narušení povrchu materiálu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nejčastěji podléhají korozi kovy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při korozi vznikají různé sloučeniny, které mají odlišné vlastnosti od kovů, změna je trvalá, materiálu kovů ubývá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ři korozi železa vzniká hydroxid železitý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4Fe + 3O</a:t>
            </a:r>
            <a:r>
              <a:rPr lang="cs-CZ" baseline="-25000" dirty="0" smtClean="0"/>
              <a:t>2</a:t>
            </a:r>
            <a:r>
              <a:rPr lang="cs-CZ" dirty="0" smtClean="0"/>
              <a:t> + 6H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4Fe(OH)</a:t>
            </a:r>
            <a:r>
              <a:rPr lang="cs-CZ" baseline="-25000" dirty="0" smtClean="0"/>
              <a:t>3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481103" y="515719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Měď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účinkem podmínek prostředí / vzduch, vlhkost, oxid uhličitý/ se vytváří </a:t>
            </a:r>
            <a:r>
              <a:rPr lang="cs-CZ" dirty="0" smtClean="0">
                <a:solidFill>
                  <a:srgbClr val="FF0000"/>
                </a:solidFill>
              </a:rPr>
              <a:t>měděnka </a:t>
            </a:r>
            <a:r>
              <a:rPr lang="cs-CZ" dirty="0" smtClean="0"/>
              <a:t>- tvořena hydroxidem a uhličitanem měďnatým. Chrání zbytek materiálu před korozí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45024"/>
            <a:ext cx="3583874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3563" y="3356992"/>
            <a:ext cx="2143125" cy="259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Zinek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a povrchu se vytváří tzv. </a:t>
            </a:r>
            <a:r>
              <a:rPr lang="cs-CZ" dirty="0" smtClean="0">
                <a:solidFill>
                  <a:srgbClr val="FF0000"/>
                </a:solidFill>
              </a:rPr>
              <a:t>bílá rez</a:t>
            </a:r>
            <a:r>
              <a:rPr lang="cs-CZ" dirty="0" smtClean="0"/>
              <a:t> – hydroxid a uhličitan zinečnatý. Stříbřitě lesklý zinek se pokrývá matně </a:t>
            </a:r>
            <a:r>
              <a:rPr lang="cs-CZ" dirty="0"/>
              <a:t>š</a:t>
            </a:r>
            <a:r>
              <a:rPr lang="cs-CZ" dirty="0" smtClean="0"/>
              <a:t>edou vrstvou.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2"/>
            <a:ext cx="4227387" cy="3171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Stříbro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koroduje účinkem síry a vzdušné vlhkosti, na povrchu se vytváří černý povlak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52936"/>
            <a:ext cx="5810250" cy="291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 před korozí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zamezení přístupu vzduchu a vlhkosti k povrchu materiálu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o</a:t>
            </a:r>
            <a:r>
              <a:rPr lang="cs-CZ" dirty="0" smtClean="0"/>
              <a:t>chranné nátěry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olejování a mazání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izolace – pogumování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pokovování  - pozinkování, poniklování, pochromování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</a:p>
          <a:p>
            <a:pPr marL="0" indent="0">
              <a:buNone/>
            </a:pPr>
            <a:r>
              <a:rPr lang="cs-CZ" dirty="0" smtClean="0"/>
              <a:t>V rovnicích doplň oxidační čísla prvků, označ redoxní rovnice. Prvky, které se </a:t>
            </a:r>
            <a:r>
              <a:rPr lang="cs-CZ" dirty="0" smtClean="0"/>
              <a:t>oxidují, </a:t>
            </a:r>
            <a:r>
              <a:rPr lang="cs-CZ" dirty="0" smtClean="0"/>
              <a:t>podtrhni červeně, redukující prvky modře.</a:t>
            </a:r>
          </a:p>
          <a:p>
            <a:pPr marL="0" indent="0">
              <a:buNone/>
            </a:pPr>
            <a:r>
              <a:rPr lang="cs-CZ" dirty="0" smtClean="0"/>
              <a:t>CaCo</a:t>
            </a:r>
            <a:r>
              <a:rPr lang="cs-CZ" baseline="-25000" dirty="0" smtClean="0"/>
              <a:t>3</a:t>
            </a:r>
            <a:r>
              <a:rPr lang="cs-CZ" dirty="0" smtClean="0"/>
              <a:t>            </a:t>
            </a:r>
            <a:r>
              <a:rPr lang="cs-CZ" dirty="0" err="1" smtClean="0"/>
              <a:t>CaO</a:t>
            </a:r>
            <a:r>
              <a:rPr lang="cs-CZ" dirty="0" smtClean="0"/>
              <a:t> + CO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2AgI               2Ag + I</a:t>
            </a:r>
            <a:r>
              <a:rPr lang="cs-CZ" baseline="-25000" dirty="0" smtClean="0"/>
              <a:t>2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2H</a:t>
            </a:r>
            <a:r>
              <a:rPr lang="cs-CZ" baseline="-25000" dirty="0" smtClean="0"/>
              <a:t>2</a:t>
            </a:r>
            <a:r>
              <a:rPr lang="cs-CZ" dirty="0" smtClean="0"/>
              <a:t> +O</a:t>
            </a:r>
            <a:r>
              <a:rPr lang="cs-CZ" baseline="-25000" dirty="0" smtClean="0"/>
              <a:t>2</a:t>
            </a:r>
            <a:r>
              <a:rPr lang="cs-CZ" dirty="0" smtClean="0"/>
              <a:t>           2H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 marL="0" indent="0">
              <a:buNone/>
            </a:pP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+ 2KOH            K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+ 2H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91680" y="270892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547664" y="328498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43708" y="3861048"/>
            <a:ext cx="75608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059832" y="4437112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0313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Ca</a:t>
            </a:r>
            <a:r>
              <a:rPr lang="cs-CZ" baseline="30000" dirty="0" smtClean="0"/>
              <a:t>II</a:t>
            </a:r>
            <a:r>
              <a:rPr lang="cs-CZ" dirty="0" smtClean="0"/>
              <a:t>C</a:t>
            </a:r>
            <a:r>
              <a:rPr lang="cs-CZ" baseline="30000" dirty="0" smtClean="0"/>
              <a:t>IV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baseline="30000" dirty="0" smtClean="0"/>
              <a:t>-II</a:t>
            </a:r>
            <a:r>
              <a:rPr lang="cs-CZ" dirty="0" smtClean="0"/>
              <a:t>            </a:t>
            </a:r>
            <a:r>
              <a:rPr lang="cs-CZ" dirty="0" err="1" smtClean="0"/>
              <a:t>Ca</a:t>
            </a:r>
            <a:r>
              <a:rPr lang="cs-CZ" baseline="30000" dirty="0" err="1" smtClean="0"/>
              <a:t>II</a:t>
            </a:r>
            <a:r>
              <a:rPr lang="cs-CZ" dirty="0" err="1" smtClean="0"/>
              <a:t>O</a:t>
            </a:r>
            <a:r>
              <a:rPr lang="cs-CZ" baseline="30000" dirty="0" smtClean="0"/>
              <a:t>-II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C</a:t>
            </a:r>
            <a:r>
              <a:rPr lang="cs-CZ" baseline="30000" dirty="0" smtClean="0"/>
              <a:t>IV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-II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 smtClean="0">
                <a:solidFill>
                  <a:schemeClr val="tx2"/>
                </a:solidFill>
              </a:rPr>
              <a:t>Ag</a:t>
            </a:r>
            <a:r>
              <a:rPr lang="cs-CZ" baseline="30000" dirty="0" smtClean="0"/>
              <a:t>I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baseline="30000" dirty="0" smtClean="0"/>
              <a:t>-I</a:t>
            </a:r>
            <a:r>
              <a:rPr lang="cs-CZ" dirty="0" smtClean="0"/>
              <a:t>               2</a:t>
            </a:r>
            <a:r>
              <a:rPr lang="cs-CZ" dirty="0" smtClean="0">
                <a:solidFill>
                  <a:schemeClr val="tx2"/>
                </a:solidFill>
              </a:rPr>
              <a:t>Ag</a:t>
            </a:r>
            <a:r>
              <a:rPr lang="cs-CZ" baseline="30000" dirty="0" smtClean="0"/>
              <a:t>0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0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 smtClean="0">
                <a:solidFill>
                  <a:srgbClr val="C00000"/>
                </a:solidFill>
              </a:rPr>
              <a:t>H</a:t>
            </a:r>
            <a:r>
              <a:rPr lang="cs-CZ" baseline="-25000" dirty="0" smtClean="0">
                <a:solidFill>
                  <a:srgbClr val="C00000"/>
                </a:solidFill>
              </a:rPr>
              <a:t>2</a:t>
            </a:r>
            <a:r>
              <a:rPr lang="cs-CZ" baseline="30000" dirty="0" smtClean="0"/>
              <a:t>0</a:t>
            </a:r>
            <a:r>
              <a:rPr lang="cs-CZ" dirty="0" smtClean="0"/>
              <a:t> </a:t>
            </a:r>
            <a:r>
              <a:rPr lang="cs-CZ" dirty="0"/>
              <a:t>+</a:t>
            </a:r>
            <a:r>
              <a:rPr lang="cs-CZ" dirty="0" smtClean="0">
                <a:solidFill>
                  <a:schemeClr val="tx2"/>
                </a:solidFill>
              </a:rPr>
              <a:t>O</a:t>
            </a:r>
            <a:r>
              <a:rPr lang="cs-CZ" baseline="-25000" dirty="0" smtClean="0">
                <a:solidFill>
                  <a:schemeClr val="tx2"/>
                </a:solidFill>
              </a:rPr>
              <a:t>2</a:t>
            </a:r>
            <a:r>
              <a:rPr lang="cs-CZ" baseline="30000" dirty="0" smtClean="0"/>
              <a:t>0</a:t>
            </a:r>
            <a:r>
              <a:rPr lang="cs-CZ" dirty="0" smtClean="0"/>
              <a:t>           2</a:t>
            </a:r>
            <a:r>
              <a:rPr lang="cs-CZ" dirty="0" smtClean="0">
                <a:solidFill>
                  <a:srgbClr val="C00000"/>
                </a:solidFill>
              </a:rPr>
              <a:t>H</a:t>
            </a:r>
            <a:r>
              <a:rPr lang="cs-CZ" baseline="-25000" dirty="0" smtClean="0">
                <a:solidFill>
                  <a:srgbClr val="C00000"/>
                </a:solidFill>
              </a:rPr>
              <a:t>2</a:t>
            </a:r>
            <a:r>
              <a:rPr lang="cs-CZ" baseline="30000" dirty="0" smtClean="0"/>
              <a:t>I</a:t>
            </a:r>
            <a:r>
              <a:rPr lang="cs-CZ" dirty="0" smtClean="0">
                <a:solidFill>
                  <a:schemeClr val="tx2"/>
                </a:solidFill>
              </a:rPr>
              <a:t>O</a:t>
            </a:r>
            <a:r>
              <a:rPr lang="cs-CZ" baseline="30000" dirty="0" smtClean="0"/>
              <a:t>-II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I</a:t>
            </a:r>
            <a:r>
              <a:rPr lang="cs-CZ" dirty="0" smtClean="0"/>
              <a:t>S</a:t>
            </a:r>
            <a:r>
              <a:rPr lang="cs-CZ" baseline="30000" dirty="0" smtClean="0"/>
              <a:t>VI</a:t>
            </a:r>
            <a:r>
              <a:rPr lang="cs-CZ" dirty="0" smtClean="0"/>
              <a:t>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-II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2K</a:t>
            </a:r>
            <a:r>
              <a:rPr lang="cs-CZ" baseline="30000" dirty="0" smtClean="0"/>
              <a:t>I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dirty="0" smtClean="0"/>
              <a:t>H</a:t>
            </a:r>
            <a:r>
              <a:rPr lang="cs-CZ" baseline="30000" dirty="0" smtClean="0"/>
              <a:t>I</a:t>
            </a:r>
            <a:r>
              <a:rPr lang="cs-CZ" dirty="0" smtClean="0"/>
              <a:t>            K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I</a:t>
            </a:r>
            <a:r>
              <a:rPr lang="cs-CZ" dirty="0" smtClean="0"/>
              <a:t>S</a:t>
            </a:r>
            <a:r>
              <a:rPr lang="cs-CZ" baseline="30000" dirty="0" smtClean="0"/>
              <a:t>VI</a:t>
            </a:r>
            <a:r>
              <a:rPr lang="cs-CZ" dirty="0" smtClean="0"/>
              <a:t>O</a:t>
            </a:r>
            <a:r>
              <a:rPr lang="cs-CZ" baseline="-25000" dirty="0" smtClean="0"/>
              <a:t>4</a:t>
            </a:r>
            <a:r>
              <a:rPr lang="cs-CZ" baseline="30000" dirty="0" smtClean="0"/>
              <a:t>-II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2H</a:t>
            </a:r>
            <a:r>
              <a:rPr lang="cs-CZ" baseline="-25000" dirty="0" smtClean="0"/>
              <a:t>2</a:t>
            </a:r>
            <a:r>
              <a:rPr lang="cs-CZ" baseline="30000" dirty="0" smtClean="0"/>
              <a:t>I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r>
              <a:rPr lang="cs-CZ" dirty="0" smtClean="0"/>
              <a:t>        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95736" y="1938189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827920" y="242242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195736" y="306896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887924" y="364502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12166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www.pario.cz</a:t>
            </a:r>
            <a:r>
              <a:rPr lang="pt-BR" sz="1050" dirty="0"/>
              <a:t> [online]. [cit. 11.3.2013].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t3.gstatic.com/images?q=tbn:ANd9GcRnNeZnG56PpuLLFMBr9pS2Y28h1EMzzOuZkUPq9Ncyf4ltv34W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11.3.2013].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upload.wikimedia.org/wikipedia/commons/thumb/5/55/Ch%C3%A2teau_Frontenac2010_crop_roofs.jpg/225px-Ch%C3%A2teau_Frontenac2010_crop_roofs.jpg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www.hd-nabytek.cz</a:t>
            </a:r>
            <a:r>
              <a:rPr lang="pt-BR" sz="1050" dirty="0"/>
              <a:t> [online]. [cit. 11.3.2013].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www.hd-nabytek.cz/ext/nl_foto/A03640.JPG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www.lovecpokladu.cz</a:t>
            </a:r>
            <a:r>
              <a:rPr lang="pt-BR" sz="1050" dirty="0"/>
              <a:t> [online]. [cit. 12.3.2013].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www.lovecpokladu.cz/img/2008/HAndreas/HAndreas20080618-55.jpg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546</TotalTime>
  <Words>314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dumy</vt:lpstr>
      <vt:lpstr>Snímek 1</vt:lpstr>
      <vt:lpstr>Koroze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25</cp:revision>
  <dcterms:created xsi:type="dcterms:W3CDTF">2013-02-17T15:43:31Z</dcterms:created>
  <dcterms:modified xsi:type="dcterms:W3CDTF">2014-09-17T09:12:40Z</dcterms:modified>
</cp:coreProperties>
</file>