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6" r:id="rId2"/>
    <p:sldId id="277" r:id="rId3"/>
    <p:sldId id="27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5B813C-5F5B-4940-9B53-2A463917B930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F18F38-CEDF-41B6-96AC-A65EC14091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6203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18F38-CEDF-41B6-96AC-A65EC1409117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844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334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0758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166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5253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945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316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7398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528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7302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9711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4586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58EB1-5EE6-4D63-A7E7-8D592396FE74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8ED84-3ACE-4005-925B-769A87FB31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776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5472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2572" y="452104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5776" y="908720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2310407"/>
              </p:ext>
            </p:extLst>
          </p:nvPr>
        </p:nvGraphicFramePr>
        <p:xfrm>
          <a:off x="1418774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  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Vynálezy v českých zemích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Jaroslava</a:t>
                      </a:r>
                      <a:r>
                        <a:rPr lang="cs-CZ" sz="1400" kern="50" baseline="0" smtClean="0">
                          <a:effectLst/>
                        </a:rPr>
                        <a:t> </a:t>
                      </a:r>
                      <a:r>
                        <a:rPr lang="cs-CZ" sz="1400" kern="50" baseline="0" dirty="0" smtClean="0">
                          <a:effectLst/>
                        </a:rPr>
                        <a:t>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1.4.2011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Uveden přehled významných českých vědců a vynálezců.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8600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8539" y="2967335"/>
            <a:ext cx="77669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Vynálezy v českých zemích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51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Počátky vědecké mechaniky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B050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První český vědec, který se zabýval mechanikou byl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Jan Marek Marci </a:t>
            </a:r>
            <a:r>
              <a:rPr lang="cs-CZ" sz="2000" b="1" dirty="0" smtClean="0"/>
              <a:t>– „český Galileo Galilei“.</a:t>
            </a:r>
          </a:p>
          <a:p>
            <a:r>
              <a:rPr lang="cs-CZ" sz="2000" b="1" dirty="0" smtClean="0"/>
              <a:t>Ve své knize zdůvodňuje, že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všechna tělesa, těžká i lehká, padají stejnou rychlostí.</a:t>
            </a:r>
            <a:r>
              <a:rPr lang="cs-CZ" sz="2000" b="1" dirty="0" smtClean="0"/>
              <a:t> Uvádí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zákony volného pádu </a:t>
            </a: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doby kyvu kyvadla</a:t>
            </a:r>
            <a:r>
              <a:rPr lang="cs-CZ" sz="2000" b="1" dirty="0" smtClean="0"/>
              <a:t>. Prozkoumal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srážky pružných koulí </a:t>
            </a:r>
            <a:r>
              <a:rPr lang="cs-CZ" sz="2000" b="1" dirty="0" smtClean="0"/>
              <a:t>a zabýval se jejich využitím v podobě kulečníku. </a:t>
            </a:r>
            <a:r>
              <a:rPr lang="cs-CZ" sz="2000" i="1" dirty="0" smtClean="0"/>
              <a:t>/Tato hra k nám přišla z Francie a stala se módní záležitostí./</a:t>
            </a:r>
            <a:br>
              <a:rPr lang="cs-CZ" sz="2000" i="1" dirty="0" smtClean="0"/>
            </a:br>
            <a:r>
              <a:rPr lang="cs-CZ" sz="2000" b="1" dirty="0" smtClean="0"/>
              <a:t>Kromě mechaniky přispěl k poznání vlastností světla </a:t>
            </a:r>
            <a:r>
              <a:rPr lang="cs-CZ" sz="2000" dirty="0" smtClean="0"/>
              <a:t>/lom světla/.</a:t>
            </a:r>
            <a:endParaRPr lang="cs-CZ" sz="2000" i="1" dirty="0" smtClean="0"/>
          </a:p>
          <a:p>
            <a:r>
              <a:rPr lang="cs-CZ" sz="2000" b="1" dirty="0" smtClean="0"/>
              <a:t>Po smrti </a:t>
            </a:r>
            <a:r>
              <a:rPr lang="cs-CZ" sz="2000" b="1" dirty="0" err="1" smtClean="0"/>
              <a:t>Marciho</a:t>
            </a:r>
            <a:r>
              <a:rPr lang="cs-CZ" sz="2000" b="1" dirty="0" smtClean="0"/>
              <a:t> se fyzika a </a:t>
            </a:r>
            <a:r>
              <a:rPr lang="cs-CZ" sz="2000" b="1" dirty="0" smtClean="0">
                <a:solidFill>
                  <a:srgbClr val="FF0000"/>
                </a:solidFill>
              </a:rPr>
              <a:t>přírodní vědy v českých zemích téměř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100 let nerozvíjely.</a:t>
            </a:r>
          </a:p>
          <a:p>
            <a:r>
              <a:rPr lang="cs-CZ" sz="2000" b="1" dirty="0" smtClean="0"/>
              <a:t>Církev vydala zákaz hlásat Galileovo učení o otáčení Země a Koperníkovu představu o sluneční soustavě.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K obratu </a:t>
            </a:r>
            <a:r>
              <a:rPr lang="cs-CZ" sz="2000" b="1" dirty="0" smtClean="0"/>
              <a:t>došlo až ve 40. letech 18. století </a:t>
            </a:r>
            <a:r>
              <a:rPr lang="cs-CZ" sz="2000" b="1" dirty="0" smtClean="0">
                <a:solidFill>
                  <a:srgbClr val="FF0000"/>
                </a:solidFill>
              </a:rPr>
              <a:t>za vlády Marie Terezie</a:t>
            </a:r>
            <a:r>
              <a:rPr lang="cs-CZ" sz="2000" b="1" dirty="0" smtClean="0"/>
              <a:t>, protože hospodářský a technický rozvoj si vyžádal využití nových poznatků.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Od roku 1757 se opět smělo hlásat Koperníkovo učení.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759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Josef Božek</a:t>
            </a:r>
            <a:br>
              <a:rPr lang="cs-CZ" sz="3200" b="1" dirty="0" smtClean="0"/>
            </a:br>
            <a:r>
              <a:rPr lang="cs-CZ" sz="2000" b="1" dirty="0" smtClean="0"/>
              <a:t>( 1782 – 1835 )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Český vynálezce, mimořádně manuálně zručný</a:t>
            </a:r>
          </a:p>
          <a:p>
            <a:r>
              <a:rPr lang="cs-CZ" sz="2000" b="1" dirty="0" smtClean="0"/>
              <a:t>Poprvé </a:t>
            </a:r>
            <a:r>
              <a:rPr lang="cs-CZ" sz="2000" b="1" dirty="0" smtClean="0"/>
              <a:t>užil v kyvadlových hodinách tzv. </a:t>
            </a:r>
            <a:r>
              <a:rPr lang="cs-CZ" sz="2000" b="1" dirty="0" smtClean="0">
                <a:solidFill>
                  <a:srgbClr val="00B050"/>
                </a:solidFill>
              </a:rPr>
              <a:t>Grahamova háku </a:t>
            </a:r>
          </a:p>
          <a:p>
            <a:r>
              <a:rPr lang="cs-CZ" sz="2000" b="1" dirty="0"/>
              <a:t>Z</a:t>
            </a:r>
            <a:r>
              <a:rPr lang="cs-CZ" sz="2000" b="1" dirty="0" smtClean="0"/>
              <a:t>hotovil i </a:t>
            </a:r>
            <a:r>
              <a:rPr lang="cs-CZ" sz="2000" b="1" dirty="0" smtClean="0">
                <a:solidFill>
                  <a:srgbClr val="00B050"/>
                </a:solidFill>
              </a:rPr>
              <a:t>kapesní hodinky</a:t>
            </a:r>
            <a:r>
              <a:rPr lang="cs-CZ" sz="2000" b="1" dirty="0" smtClean="0"/>
              <a:t>, jejichž pero se natahovalo pohybem ruky při chůzi, sestrojil dodnes funkční </a:t>
            </a:r>
            <a:r>
              <a:rPr lang="cs-CZ" sz="2000" b="1" dirty="0" smtClean="0">
                <a:solidFill>
                  <a:srgbClr val="00B050"/>
                </a:solidFill>
              </a:rPr>
              <a:t>hodiny na klementinské hvězdárně </a:t>
            </a: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rgbClr val="00B050"/>
                </a:solidFill>
              </a:rPr>
              <a:t>věžní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hodiny</a:t>
            </a:r>
            <a:r>
              <a:rPr lang="cs-CZ" sz="2000" b="1" dirty="0" smtClean="0"/>
              <a:t> na Invalidovně</a:t>
            </a:r>
          </a:p>
          <a:p>
            <a:r>
              <a:rPr lang="cs-CZ" sz="2000" b="1" dirty="0" smtClean="0"/>
              <a:t>Postavil první </a:t>
            </a:r>
            <a:r>
              <a:rPr lang="cs-CZ" sz="2000" b="1" dirty="0" smtClean="0">
                <a:solidFill>
                  <a:srgbClr val="00B050"/>
                </a:solidFill>
              </a:rPr>
              <a:t>model parního stroje</a:t>
            </a:r>
            <a:r>
              <a:rPr lang="cs-CZ" sz="2000" b="1" dirty="0" smtClean="0"/>
              <a:t>, který běžel 20 minut</a:t>
            </a:r>
          </a:p>
          <a:p>
            <a:r>
              <a:rPr lang="cs-CZ" sz="2000" b="1" dirty="0" smtClean="0"/>
              <a:t>24. 9. 1815 předvedl svůj </a:t>
            </a:r>
            <a:r>
              <a:rPr lang="cs-CZ" sz="2000" b="1" dirty="0" smtClean="0">
                <a:solidFill>
                  <a:srgbClr val="00B050"/>
                </a:solidFill>
              </a:rPr>
              <a:t>parovůz </a:t>
            </a:r>
          </a:p>
          <a:p>
            <a:r>
              <a:rPr lang="cs-CZ" sz="2000" b="1" dirty="0" smtClean="0"/>
              <a:t>Později chtěl svým </a:t>
            </a:r>
            <a:r>
              <a:rPr lang="cs-CZ" sz="2000" b="1" dirty="0" smtClean="0">
                <a:solidFill>
                  <a:srgbClr val="00B050"/>
                </a:solidFill>
              </a:rPr>
              <a:t>parostrojem pohánět loď</a:t>
            </a:r>
          </a:p>
          <a:p>
            <a:r>
              <a:rPr lang="cs-CZ" sz="2000" b="1" dirty="0" smtClean="0"/>
              <a:t>Pracoval s Josefem </a:t>
            </a:r>
            <a:r>
              <a:rPr lang="cs-CZ" sz="2000" b="1" dirty="0" err="1" smtClean="0"/>
              <a:t>Gerstnerem</a:t>
            </a:r>
            <a:r>
              <a:rPr lang="cs-CZ" sz="2000" b="1" dirty="0" smtClean="0"/>
              <a:t>, zhotovil mnoho hodin, vynalezl nové </a:t>
            </a:r>
            <a:r>
              <a:rPr lang="cs-CZ" sz="2000" b="1" dirty="0" smtClean="0">
                <a:solidFill>
                  <a:srgbClr val="00B050"/>
                </a:solidFill>
              </a:rPr>
              <a:t>typy hydraulických lisů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00B050"/>
                </a:solidFill>
              </a:rPr>
              <a:t>protézy pro invalidy </a:t>
            </a:r>
            <a:r>
              <a:rPr lang="cs-CZ" sz="2000" b="1" dirty="0" smtClean="0"/>
              <a:t>a další stroje</a:t>
            </a:r>
          </a:p>
          <a:p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385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Prokop Diviš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( 1696 – 1765 )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/>
              <a:t>Český přírodovědec, konstruktér a vynálezce bleskosvodu, kněz</a:t>
            </a:r>
          </a:p>
          <a:p>
            <a:r>
              <a:rPr lang="cs-CZ" sz="2000" b="1" dirty="0" smtClean="0"/>
              <a:t>Trvale a s nadšením se věnoval fyzikálním experimentům – sestrojil </a:t>
            </a:r>
            <a:r>
              <a:rPr lang="cs-CZ" sz="2000" b="1" dirty="0" smtClean="0">
                <a:solidFill>
                  <a:srgbClr val="FF0000"/>
                </a:solidFill>
              </a:rPr>
              <a:t>čerpací stroj, třecí elektriku a řadu leidenských lahví.</a:t>
            </a:r>
          </a:p>
          <a:p>
            <a:r>
              <a:rPr lang="cs-CZ" sz="2000" b="1" dirty="0" smtClean="0"/>
              <a:t>Zabýval se myšlenkou uzemněného </a:t>
            </a:r>
            <a:r>
              <a:rPr lang="cs-CZ" sz="2000" b="1" dirty="0" smtClean="0">
                <a:solidFill>
                  <a:srgbClr val="FF0000"/>
                </a:solidFill>
              </a:rPr>
              <a:t>bleskosvodu,</a:t>
            </a:r>
            <a:r>
              <a:rPr lang="cs-CZ" sz="2000" b="1" dirty="0" smtClean="0"/>
              <a:t> zařízení „odsávajícího“</a:t>
            </a:r>
          </a:p>
          <a:p>
            <a:pPr marL="0" indent="0">
              <a:buNone/>
            </a:pPr>
            <a:r>
              <a:rPr lang="cs-CZ" sz="2000" b="1" dirty="0" smtClean="0"/>
              <a:t>      elektřinu z mračen a bránícího tak bouřím doprovázeným blesky.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Svůj vynález, realizovaný 15. června 1754 za pomoci místního kováře, nazval „</a:t>
            </a:r>
            <a:r>
              <a:rPr lang="cs-CZ" sz="2000" b="1" dirty="0" smtClean="0">
                <a:solidFill>
                  <a:srgbClr val="FF0000"/>
                </a:solidFill>
              </a:rPr>
              <a:t>povětrnostní mašinou“.</a:t>
            </a:r>
          </a:p>
          <a:p>
            <a:r>
              <a:rPr lang="cs-CZ" sz="2000" b="1" dirty="0" smtClean="0"/>
              <a:t>Bleskosvod byl soustavou čtyř set uzemněných kovových hrotů, doplněných pro jistotu ústřední tyčí bleskosvodu.</a:t>
            </a:r>
          </a:p>
          <a:p>
            <a:r>
              <a:rPr lang="cs-CZ" sz="2000" b="1" dirty="0" smtClean="0"/>
              <a:t>Druhým velkým vynálezem byl zvláštní </a:t>
            </a:r>
            <a:r>
              <a:rPr lang="cs-CZ" sz="2000" b="1" dirty="0" smtClean="0">
                <a:solidFill>
                  <a:srgbClr val="FF0000"/>
                </a:solidFill>
              </a:rPr>
              <a:t>strunný nástroj, </a:t>
            </a:r>
            <a:r>
              <a:rPr lang="cs-CZ" sz="2000" b="1" dirty="0" smtClean="0"/>
              <a:t>který umožňoval napodobovat nejen mnoho jiných nástrojů, ale i lidský hlas. Za čas byl převezen do císařského paláce ve Vídni, kde navždy zmizel.</a:t>
            </a:r>
          </a:p>
          <a:p>
            <a:r>
              <a:rPr lang="cs-CZ" sz="2000" b="1" dirty="0" smtClean="0"/>
              <a:t>„Povětrnostní mašinu“ svého duchovního správce za velkého sucha roku 1760 strhli přímětičtí farníci, obviňujíce ji z kažení počasí.</a:t>
            </a:r>
          </a:p>
          <a:p>
            <a:pPr marL="0" indent="0">
              <a:buNone/>
            </a:pPr>
            <a:r>
              <a:rPr lang="cs-CZ" sz="2000" b="1" dirty="0" smtClean="0"/>
              <a:t>    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99857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Jaroslav Heyrovský</a:t>
            </a:r>
            <a:br>
              <a:rPr lang="cs-CZ" sz="3200" b="1" dirty="0" smtClean="0"/>
            </a:br>
            <a:r>
              <a:rPr lang="cs-CZ" sz="2000" b="1" dirty="0" smtClean="0"/>
              <a:t>( 1890 – 1967 )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Český vědec, první československý občan, jemuž byla ( roku 1959 ) udělena </a:t>
            </a:r>
            <a:r>
              <a:rPr lang="cs-CZ" sz="2000" b="1" dirty="0" smtClean="0">
                <a:solidFill>
                  <a:srgbClr val="FF0000"/>
                </a:solidFill>
              </a:rPr>
              <a:t>Nobelova cena</a:t>
            </a:r>
            <a:r>
              <a:rPr lang="cs-CZ" sz="2000" b="1" dirty="0" smtClean="0"/>
              <a:t>. Dostalo se mu jí za </a:t>
            </a:r>
            <a:r>
              <a:rPr lang="cs-CZ" sz="2000" b="1" i="1" dirty="0" smtClean="0">
                <a:solidFill>
                  <a:srgbClr val="0070C0"/>
                </a:solidFill>
              </a:rPr>
              <a:t>vynález polarografie a konstrukci polarografu</a:t>
            </a:r>
            <a:r>
              <a:rPr lang="cs-CZ" sz="2000" b="1" dirty="0" smtClean="0">
                <a:solidFill>
                  <a:srgbClr val="0070C0"/>
                </a:solidFill>
              </a:rPr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Věnoval se pedagogické a vědecké činnosti.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Polarografie zasáhla do mnoha vědeckých i praktických oborů (metalurgie, chemického průmyslu, farmacie, lékařství, mineralogie, agrotechniky atd.)</a:t>
            </a:r>
          </a:p>
          <a:p>
            <a:endParaRPr lang="cs-CZ" sz="2000" b="1" dirty="0"/>
          </a:p>
          <a:p>
            <a:r>
              <a:rPr lang="cs-CZ" sz="2000" b="1" dirty="0" smtClean="0"/>
              <a:t>Heyrovského zásluhou je, že byla vypracována nejen teorie polarografické metody, ale i její četné podrobné aplikace, na nichž se podílela řada Heyrovského žáků.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81112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Viktor Kaplan</a:t>
            </a:r>
            <a:br>
              <a:rPr lang="cs-CZ" sz="3200" b="1" dirty="0" smtClean="0"/>
            </a:br>
            <a:r>
              <a:rPr lang="cs-CZ" sz="2000" b="1" dirty="0" smtClean="0"/>
              <a:t>( 1876 – 1934 )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Rakouský vynálezce rychloběžné vodní turbíny. Svou tvůrčí činnost však do značné míry realizoval jako občan bývalého Československa – od roku 1903 do roku 1931 strávil v Brně. Jeho památku uctívají oba státy.</a:t>
            </a:r>
          </a:p>
          <a:p>
            <a:r>
              <a:rPr lang="cs-CZ" sz="2000" b="1" dirty="0" smtClean="0"/>
              <a:t>Problém, kterým se Kaplan zabýval, bylo zvětšení počtu otáček vodních turbín zejména při využití řek s menšími spády.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Navrhl nový </a:t>
            </a:r>
            <a:r>
              <a:rPr lang="cs-CZ" sz="2000" b="1" dirty="0" smtClean="0">
                <a:solidFill>
                  <a:srgbClr val="0070C0"/>
                </a:solidFill>
              </a:rPr>
              <a:t>tvar oběžného kola tvaru vrtule </a:t>
            </a:r>
            <a:r>
              <a:rPr lang="cs-CZ" sz="2000" b="1" dirty="0" smtClean="0"/>
              <a:t>s radikálně zmenšenými plochami a sníženým počtem lopatek, zkonstruovaných (rozváděcí i oběžné) jako otáčivé, aby bylo možno natáčením dosáhnout co nejlepší účinnosti v širokém rozmezí zatížení turbíny.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 jeho smrti se podařilo jeho spolupracovníkům a žákům turbínu vylepšit. Poté Kaplanovy turbíny nabyly na světovém významu.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6272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František Křižík</a:t>
            </a:r>
            <a:br>
              <a:rPr lang="cs-CZ" sz="3200" b="1" dirty="0" smtClean="0"/>
            </a:br>
            <a:r>
              <a:rPr lang="cs-CZ" sz="2000" b="1" dirty="0" smtClean="0"/>
              <a:t>( 1847 – 1941 )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Český technik, vynálezce a průmyslník, „český Edison“</a:t>
            </a:r>
          </a:p>
          <a:p>
            <a:r>
              <a:rPr lang="cs-CZ" sz="2000" b="1" dirty="0" smtClean="0"/>
              <a:t>Zdokonalil </a:t>
            </a:r>
            <a:r>
              <a:rPr lang="cs-CZ" sz="2000" b="1" dirty="0" smtClean="0">
                <a:solidFill>
                  <a:srgbClr val="7030A0"/>
                </a:solidFill>
              </a:rPr>
              <a:t>železniční </a:t>
            </a:r>
            <a:r>
              <a:rPr lang="cs-CZ" sz="2000" b="1" dirty="0" smtClean="0">
                <a:solidFill>
                  <a:srgbClr val="7030A0"/>
                </a:solidFill>
              </a:rPr>
              <a:t>signalizaci.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2000" b="1" dirty="0" smtClean="0"/>
              <a:t>Navrhl nový druh podstatně zdokonalených </a:t>
            </a:r>
            <a:r>
              <a:rPr lang="cs-CZ" sz="2000" b="1" dirty="0" smtClean="0">
                <a:solidFill>
                  <a:srgbClr val="7030A0"/>
                </a:solidFill>
              </a:rPr>
              <a:t>obloukových lamp </a:t>
            </a:r>
            <a:r>
              <a:rPr lang="cs-CZ" sz="2000" b="1" dirty="0" smtClean="0"/>
              <a:t>se samočinnou regulací vzdálenosti uhlíků, takže světelný tok zůstával stálý a rovnoměrný. V některých oborech a přístrojích slouží dodnes.</a:t>
            </a:r>
          </a:p>
          <a:p>
            <a:r>
              <a:rPr lang="cs-CZ" sz="2000" b="1" dirty="0" smtClean="0"/>
              <a:t>Provedl celé </a:t>
            </a:r>
            <a:r>
              <a:rPr lang="cs-CZ" sz="2000" b="1" dirty="0" smtClean="0">
                <a:solidFill>
                  <a:srgbClr val="7030A0"/>
                </a:solidFill>
              </a:rPr>
              <a:t>osvětlení pražské jubilejní výstavy </a:t>
            </a:r>
            <a:r>
              <a:rPr lang="cs-CZ" sz="2000" b="1" dirty="0" smtClean="0"/>
              <a:t>v roce 1891, postavil </a:t>
            </a:r>
            <a:r>
              <a:rPr lang="cs-CZ" sz="2000" b="1" dirty="0" smtClean="0">
                <a:solidFill>
                  <a:srgbClr val="7030A0"/>
                </a:solidFill>
              </a:rPr>
              <a:t>světelnou fontánu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Jeho zásluhou se zrodila úspěšná pokusná </a:t>
            </a:r>
            <a:r>
              <a:rPr lang="cs-CZ" sz="2000" b="1" dirty="0" smtClean="0">
                <a:solidFill>
                  <a:srgbClr val="7030A0"/>
                </a:solidFill>
              </a:rPr>
              <a:t>tramvajová linka</a:t>
            </a:r>
            <a:r>
              <a:rPr lang="cs-CZ" sz="2000" b="1" dirty="0" smtClean="0"/>
              <a:t>, takže záhy byly budovány další tratě v Praze a nahradily koňskou dráhu.</a:t>
            </a:r>
          </a:p>
          <a:p>
            <a:r>
              <a:rPr lang="cs-CZ" sz="2000" b="1" dirty="0" smtClean="0"/>
              <a:t>Roku 1903 postavil první </a:t>
            </a:r>
            <a:r>
              <a:rPr lang="cs-CZ" sz="2000" b="1" dirty="0" smtClean="0">
                <a:solidFill>
                  <a:srgbClr val="7030A0"/>
                </a:solidFill>
              </a:rPr>
              <a:t>meziměstskou dráhu </a:t>
            </a:r>
            <a:r>
              <a:rPr lang="cs-CZ" sz="2000" b="1" dirty="0" smtClean="0"/>
              <a:t>mezi Táborem a Bechyní.</a:t>
            </a:r>
          </a:p>
          <a:p>
            <a:r>
              <a:rPr lang="cs-CZ" sz="2000" b="1" dirty="0" smtClean="0"/>
              <a:t>Zřídil řadu </a:t>
            </a:r>
            <a:r>
              <a:rPr lang="cs-CZ" sz="2000" b="1" dirty="0" smtClean="0">
                <a:solidFill>
                  <a:srgbClr val="7030A0"/>
                </a:solidFill>
              </a:rPr>
              <a:t>elektráren</a:t>
            </a:r>
            <a:r>
              <a:rPr lang="cs-CZ" sz="2000" b="1" dirty="0" smtClean="0"/>
              <a:t> u nás </a:t>
            </a:r>
            <a:r>
              <a:rPr lang="cs-CZ" sz="2000" b="1" dirty="0" smtClean="0"/>
              <a:t>(1888 </a:t>
            </a:r>
            <a:r>
              <a:rPr lang="cs-CZ" sz="2000" b="1" dirty="0" smtClean="0"/>
              <a:t>na Žižkově jako první na našem území) i v cizině.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20685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Josef Ressel</a:t>
            </a:r>
            <a:br>
              <a:rPr lang="cs-CZ" sz="3200" b="1" dirty="0" smtClean="0"/>
            </a:br>
            <a:r>
              <a:rPr lang="cs-CZ" sz="2000" b="1" dirty="0" smtClean="0"/>
              <a:t>( 1793 – 1857 )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Český konstruktér.</a:t>
            </a:r>
          </a:p>
          <a:p>
            <a:r>
              <a:rPr lang="cs-CZ" sz="2000" b="1" dirty="0" smtClean="0"/>
              <a:t>Navrhl </a:t>
            </a:r>
            <a:r>
              <a:rPr lang="cs-CZ" sz="2000" b="1" dirty="0" smtClean="0">
                <a:solidFill>
                  <a:srgbClr val="FFC000"/>
                </a:solidFill>
              </a:rPr>
              <a:t>pneumatickou poštu, námořní busolu a další měřící přístroje, mechanismus pro otáčení divadelního jeviště.</a:t>
            </a:r>
          </a:p>
          <a:p>
            <a:r>
              <a:rPr lang="cs-CZ" sz="2000" b="1" dirty="0" smtClean="0"/>
              <a:t>Roku 1825 učinil svůj hlavní vynález – užití </a:t>
            </a:r>
            <a:r>
              <a:rPr lang="cs-CZ" sz="2000" b="1" dirty="0" smtClean="0">
                <a:solidFill>
                  <a:srgbClr val="FFC000"/>
                </a:solidFill>
              </a:rPr>
              <a:t>nekonečného šroubu (vrtule) pro pohon lodi</a:t>
            </a:r>
            <a:r>
              <a:rPr lang="cs-CZ" sz="2000" b="1" dirty="0" smtClean="0"/>
              <a:t>.</a:t>
            </a:r>
            <a:r>
              <a:rPr lang="cs-CZ" sz="2000" i="1" dirty="0" smtClean="0"/>
              <a:t> / vyzkoušel ho na zádi člunu velkoobchodníka </a:t>
            </a:r>
            <a:r>
              <a:rPr lang="cs-CZ" sz="2000" i="1" dirty="0" err="1" smtClean="0"/>
              <a:t>Fontany</a:t>
            </a:r>
            <a:r>
              <a:rPr lang="cs-CZ" sz="2000" i="1" dirty="0" smtClean="0"/>
              <a:t>, loď plula rychlostí 11 km v hodině, záhy se však porouchal parní stroj, pokus skončil fiaskem a úřady další experimenty zakázaly /</a:t>
            </a:r>
            <a:endParaRPr lang="cs-CZ" sz="2000" b="1" dirty="0" smtClean="0"/>
          </a:p>
          <a:p>
            <a:r>
              <a:rPr lang="cs-CZ" sz="2000" b="1" dirty="0" smtClean="0">
                <a:solidFill>
                  <a:srgbClr val="FFC000"/>
                </a:solidFill>
              </a:rPr>
              <a:t>Zlepšil lis, lis na olej a víno, nové kuličkové ložisko, parní vůz pro osobní dopravu, pluh se snadným řízením, pneumatický transportér pro doly, nové pérování kočárů, zabýval se i sestrojením parní vzducholodi a další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Doma, ve vlasti, byl téměř úplně zapomenut.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15333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Josef </a:t>
            </a:r>
            <a:r>
              <a:rPr lang="cs-CZ" sz="3200" b="1" dirty="0" err="1" smtClean="0"/>
              <a:t>Stepling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000" b="1" dirty="0" smtClean="0"/>
              <a:t>( 1716 – 1778 )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Stal se horlivým šiřitelem Newtonova učení</a:t>
            </a:r>
          </a:p>
          <a:p>
            <a:r>
              <a:rPr lang="cs-CZ" sz="2000" b="1" dirty="0" smtClean="0"/>
              <a:t>Sepsal nové učebnice matematiky, na přednáškách prováděl fyzikální pokusy z mechaniky a elektřiny.</a:t>
            </a:r>
          </a:p>
          <a:p>
            <a:r>
              <a:rPr lang="cs-CZ" sz="2000" b="1" dirty="0" smtClean="0"/>
              <a:t>Z vlastních prostředků vybavil novými přístroji již stávající hvězdárnu na věži Klementina a vybudoval </a:t>
            </a:r>
            <a:r>
              <a:rPr lang="cs-CZ" sz="2000" b="1" dirty="0" smtClean="0">
                <a:solidFill>
                  <a:srgbClr val="002060"/>
                </a:solidFill>
              </a:rPr>
              <a:t>meteorologickou laboratoř</a:t>
            </a:r>
            <a:r>
              <a:rPr lang="cs-CZ" sz="2000" b="1" dirty="0" smtClean="0"/>
              <a:t>. </a:t>
            </a:r>
          </a:p>
          <a:p>
            <a:r>
              <a:rPr lang="cs-CZ" sz="2000" b="1" dirty="0" smtClean="0"/>
              <a:t>Právě </a:t>
            </a:r>
            <a:r>
              <a:rPr lang="cs-CZ" sz="2000" b="1" dirty="0" err="1" smtClean="0"/>
              <a:t>Steplingovou</a:t>
            </a:r>
            <a:r>
              <a:rPr lang="cs-CZ" sz="2000" b="1" dirty="0" smtClean="0"/>
              <a:t> zásluhou se v Praze (poprvé ve střední Evropě) konají pravidelná a </a:t>
            </a:r>
            <a:r>
              <a:rPr lang="cs-CZ" sz="2000" b="1" dirty="0" smtClean="0">
                <a:solidFill>
                  <a:srgbClr val="002060"/>
                </a:solidFill>
              </a:rPr>
              <a:t>nepřetržitá meteorologická pozorování </a:t>
            </a:r>
            <a:r>
              <a:rPr lang="cs-CZ" sz="2000" b="1" dirty="0" smtClean="0"/>
              <a:t>teploty, tlaku vzduchu a srážek už </a:t>
            </a:r>
            <a:r>
              <a:rPr lang="cs-CZ" sz="2000" b="1" dirty="0" smtClean="0">
                <a:solidFill>
                  <a:srgbClr val="002060"/>
                </a:solidFill>
              </a:rPr>
              <a:t>od 1. ledna 1775.</a:t>
            </a:r>
          </a:p>
          <a:p>
            <a:r>
              <a:rPr lang="cs-CZ" sz="2000" b="1" dirty="0" smtClean="0"/>
              <a:t>Svou rozsáhlou </a:t>
            </a:r>
            <a:r>
              <a:rPr lang="cs-CZ" sz="2000" b="1" dirty="0" smtClean="0">
                <a:solidFill>
                  <a:srgbClr val="002060"/>
                </a:solidFill>
              </a:rPr>
              <a:t>vědeckou knihovnu</a:t>
            </a:r>
            <a:r>
              <a:rPr lang="cs-CZ" sz="2000" b="1" dirty="0" smtClean="0"/>
              <a:t>, asi 600 svazků, odkázal klementinské knihovně.</a:t>
            </a:r>
          </a:p>
          <a:p>
            <a:r>
              <a:rPr lang="cs-CZ" sz="2000" b="1" dirty="0" smtClean="0"/>
              <a:t>Sama císařovna dala </a:t>
            </a:r>
            <a:r>
              <a:rPr lang="cs-CZ" sz="2000" b="1" dirty="0" err="1" smtClean="0"/>
              <a:t>Steplingovi</a:t>
            </a:r>
            <a:r>
              <a:rPr lang="cs-CZ" sz="2000" b="1" dirty="0" smtClean="0"/>
              <a:t> vybudovat pomníček, který nese latinský nápis „K uctění památky Josefa </a:t>
            </a:r>
            <a:r>
              <a:rPr lang="cs-CZ" sz="2000" b="1" dirty="0" err="1" smtClean="0"/>
              <a:t>Steplinga</a:t>
            </a:r>
            <a:r>
              <a:rPr lang="cs-CZ" sz="2000" b="1" dirty="0" smtClean="0"/>
              <a:t>, který se významně zasloužil o vědu a tuto knihovnu, a jako příklad potomkům zřizuje císařovna Marie </a:t>
            </a:r>
            <a:r>
              <a:rPr lang="cs-CZ" sz="2000" b="1" dirty="0" smtClean="0"/>
              <a:t>Terezie.“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47568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Jan </a:t>
            </a:r>
            <a:r>
              <a:rPr lang="cs-CZ" sz="3200" b="1" dirty="0" err="1" smtClean="0"/>
              <a:t>Perner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000" b="1" dirty="0" smtClean="0"/>
              <a:t>( 1815 – 1845 )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  <a:ln w="28575"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Český stavitel a projektant železničních tratí</a:t>
            </a:r>
          </a:p>
          <a:p>
            <a:r>
              <a:rPr lang="cs-CZ" sz="2000" b="1" dirty="0" smtClean="0"/>
              <a:t>Studoval v Praze na polytechnickém učilišti, které vedl František Josef </a:t>
            </a:r>
            <a:r>
              <a:rPr lang="cs-CZ" sz="2000" b="1" dirty="0" err="1" smtClean="0"/>
              <a:t>Gerstner</a:t>
            </a:r>
            <a:r>
              <a:rPr lang="cs-CZ" sz="2000" b="1" dirty="0" smtClean="0"/>
              <a:t>.</a:t>
            </a:r>
            <a:endParaRPr lang="cs-CZ" sz="2000" b="1" dirty="0" smtClean="0"/>
          </a:p>
          <a:p>
            <a:r>
              <a:rPr lang="cs-CZ" sz="2000" b="1" dirty="0" smtClean="0"/>
              <a:t>V roce 1836 byla zahájena stavba Severní dráhy císaře Ferdinanda, jejíž jeden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úsek z Břeclavi do Brna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řídil. </a:t>
            </a:r>
            <a:endParaRPr lang="cs-CZ" sz="2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b="1" dirty="0" smtClean="0"/>
              <a:t>Pracoval i na železničním spojení mezi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Olomoucí a Prahou</a:t>
            </a:r>
            <a:r>
              <a:rPr lang="cs-CZ" sz="2000" b="1" dirty="0" smtClean="0"/>
              <a:t>, řešil umístění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nádraží</a:t>
            </a:r>
            <a:r>
              <a:rPr lang="cs-CZ" sz="2000" b="1" dirty="0" smtClean="0"/>
              <a:t> státní dráhy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Praze.</a:t>
            </a:r>
            <a:endParaRPr lang="cs-CZ" sz="2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b="1" dirty="0" smtClean="0"/>
              <a:t>Byl pověřen i vedením stavby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z Prahy do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Drážďan.</a:t>
            </a:r>
            <a:endParaRPr lang="cs-CZ" sz="2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/>
              <a:t>V roce 1845 – 9. září - jel vlakem z Moravy, po projetí choceňským tunelem sestoupil na poslední schůdek vagónu,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narazil o sloup vjezdových vrat</a:t>
            </a:r>
            <a:r>
              <a:rPr lang="cs-CZ" sz="2000" b="1" dirty="0" smtClean="0"/>
              <a:t>. Se zraněnou hlavou a rukou dojel do Pardubic, kde svému zranění týž den podlehl. 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10708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Jan Kašpar</a:t>
            </a:r>
            <a:br>
              <a:rPr lang="cs-CZ" sz="3200" b="1" dirty="0" smtClean="0"/>
            </a:br>
            <a:r>
              <a:rPr lang="cs-CZ" sz="2000" b="1" dirty="0" smtClean="0"/>
              <a:t>( 1883 – 1927 )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V </a:t>
            </a:r>
            <a:r>
              <a:rPr lang="cs-CZ" sz="2000" b="1" dirty="0" smtClean="0">
                <a:solidFill>
                  <a:srgbClr val="00B050"/>
                </a:solidFill>
              </a:rPr>
              <a:t>českém prostředí </a:t>
            </a:r>
            <a:r>
              <a:rPr lang="cs-CZ" sz="2000" b="1" dirty="0" smtClean="0"/>
              <a:t>poprvé úspěšně létal na francouzském letadle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Blériot</a:t>
            </a:r>
            <a:r>
              <a:rPr lang="cs-CZ" sz="2000" b="1" dirty="0" smtClean="0"/>
              <a:t> XI </a:t>
            </a:r>
            <a:r>
              <a:rPr lang="cs-CZ" sz="2000" b="1" dirty="0" smtClean="0">
                <a:solidFill>
                  <a:srgbClr val="00B050"/>
                </a:solidFill>
              </a:rPr>
              <a:t>16. dubna 1910 </a:t>
            </a:r>
            <a:r>
              <a:rPr lang="cs-CZ" sz="2000" b="1" dirty="0" smtClean="0"/>
              <a:t>na pardubickém cvičišti.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Nejvýznamnějším leteckým výkonem té doby byl </a:t>
            </a:r>
            <a:r>
              <a:rPr lang="cs-CZ" sz="2000" b="1" dirty="0" smtClean="0">
                <a:solidFill>
                  <a:srgbClr val="00B050"/>
                </a:solidFill>
              </a:rPr>
              <a:t>dálkový přelet </a:t>
            </a:r>
            <a:r>
              <a:rPr lang="cs-CZ" sz="2000" b="1" dirty="0" smtClean="0"/>
              <a:t>z Pardubic do Prahy, který provedl </a:t>
            </a:r>
            <a:r>
              <a:rPr lang="cs-CZ" sz="2000" b="1" dirty="0" smtClean="0">
                <a:solidFill>
                  <a:srgbClr val="00B050"/>
                </a:solidFill>
              </a:rPr>
              <a:t>13. května 1911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Zjistíš, jak daleko je vzdušnou čarou z Pardubic do Prahy?</a:t>
            </a: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Jak dlouho by tato vzdálenost trvala automobilu po dálnici?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971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Otto Wichterle</a:t>
            </a:r>
            <a:br>
              <a:rPr lang="cs-CZ" sz="3200" b="1" dirty="0" smtClean="0"/>
            </a:br>
            <a:r>
              <a:rPr lang="cs-CZ" sz="3200" b="1" dirty="0" smtClean="0"/>
              <a:t>( 1913 – 1998 )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Vystudoval chemii, protože ho zajímala od mládí.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Pracoval v laboratoři slavného  českého chemika Emila Votočka.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Připravil svůj první polymer – </a:t>
            </a:r>
            <a:r>
              <a:rPr lang="cs-CZ" sz="2000" b="1" dirty="0" smtClean="0">
                <a:solidFill>
                  <a:srgbClr val="7030A0"/>
                </a:solidFill>
              </a:rPr>
              <a:t>syntetický </a:t>
            </a:r>
            <a:r>
              <a:rPr lang="cs-CZ" sz="2000" b="1" dirty="0" smtClean="0">
                <a:solidFill>
                  <a:srgbClr val="7030A0"/>
                </a:solidFill>
              </a:rPr>
              <a:t>kaučuk-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/>
              <a:t>Objevil nový materiál – </a:t>
            </a:r>
            <a:r>
              <a:rPr lang="cs-CZ" sz="2000" b="1" dirty="0" smtClean="0">
                <a:solidFill>
                  <a:srgbClr val="7030A0"/>
                </a:solidFill>
              </a:rPr>
              <a:t>silon</a:t>
            </a:r>
            <a:r>
              <a:rPr lang="cs-CZ" sz="2000" b="1" dirty="0" smtClean="0"/>
              <a:t>, </a:t>
            </a:r>
            <a:r>
              <a:rPr lang="cs-CZ" sz="2000" dirty="0" smtClean="0"/>
              <a:t>ze kterého byly upleteny první ponožky a dámské punčochy, chirurgické nitě, žíně, rybářské vlasce a </a:t>
            </a:r>
            <a:r>
              <a:rPr lang="cs-CZ" sz="2000" dirty="0" smtClean="0"/>
              <a:t>struny-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r>
              <a:rPr lang="cs-CZ" sz="2000" b="1" dirty="0" smtClean="0"/>
              <a:t>Vyrobil  </a:t>
            </a:r>
            <a:r>
              <a:rPr lang="cs-CZ" sz="2000" b="1" dirty="0" smtClean="0">
                <a:solidFill>
                  <a:srgbClr val="7030A0"/>
                </a:solidFill>
              </a:rPr>
              <a:t>gelové oční čočky </a:t>
            </a:r>
            <a:r>
              <a:rPr lang="cs-CZ" sz="2000" b="1" dirty="0" smtClean="0"/>
              <a:t>– první na světě. </a:t>
            </a:r>
            <a:r>
              <a:rPr lang="cs-CZ" sz="2000" dirty="0" smtClean="0"/>
              <a:t>Nahradil tak oční čočky z plexiskla, které se již užívaly v Americe, ale dráždily oko.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155573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Antonín Svoboda</a:t>
            </a:r>
            <a:br>
              <a:rPr lang="cs-CZ" sz="3200" b="1" dirty="0" smtClean="0"/>
            </a:br>
            <a:r>
              <a:rPr lang="cs-CZ" sz="2000" b="1" dirty="0" smtClean="0"/>
              <a:t>( 1907 – 1980 )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Mimořádně nadaný matematik a vynálezce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Zasloužil se o vývoj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počítačové techniky </a:t>
            </a:r>
            <a:r>
              <a:rPr lang="cs-CZ" sz="2000" b="1" dirty="0" smtClean="0"/>
              <a:t>doma i v </a:t>
            </a:r>
            <a:r>
              <a:rPr lang="cs-CZ" sz="2000" b="1" dirty="0" smtClean="0"/>
              <a:t>zahraničí.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Vyvinul analogový počítač, počítač sloužící k navigaci ponorek, obranný protiletadlový systém, který byl napojený na radiolokátor.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roce 1950 navrhl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první samočinný počítač </a:t>
            </a:r>
            <a:r>
              <a:rPr lang="cs-CZ" sz="2000" b="1" dirty="0" smtClean="0"/>
              <a:t>/ještě s vakuovými elektronkami</a:t>
            </a:r>
            <a:r>
              <a:rPr lang="cs-CZ" sz="2000" b="1" dirty="0" smtClean="0"/>
              <a:t>/.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Se svými spolupracovníky přikročil ke konstrukci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elektronického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počítače</a:t>
            </a:r>
            <a:r>
              <a:rPr lang="cs-CZ" sz="2000" b="1" dirty="0" smtClean="0"/>
              <a:t>. Byl dokončen a ověřen v </a:t>
            </a:r>
            <a:r>
              <a:rPr lang="cs-CZ" sz="2000" b="1" dirty="0" smtClean="0"/>
              <a:t>roce 1962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51012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František Adam Petřina</a:t>
            </a:r>
            <a:br>
              <a:rPr lang="cs-CZ" sz="3200" b="1" dirty="0" smtClean="0"/>
            </a:br>
            <a:r>
              <a:rPr lang="cs-CZ" sz="2000" b="1" dirty="0" smtClean="0"/>
              <a:t>( 1799 – 1855 )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Zabýval se elektrickými jevy – </a:t>
            </a:r>
            <a:r>
              <a:rPr lang="cs-CZ" sz="2000" b="1" dirty="0" smtClean="0">
                <a:solidFill>
                  <a:srgbClr val="0070C0"/>
                </a:solidFill>
              </a:rPr>
              <a:t>vlastnostmi elektrického proudu </a:t>
            </a:r>
            <a:r>
              <a:rPr lang="cs-CZ" sz="2000" b="1" dirty="0" smtClean="0"/>
              <a:t>–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</a:t>
            </a:r>
            <a:r>
              <a:rPr lang="cs-CZ" sz="2000" b="1" dirty="0" smtClean="0"/>
              <a:t>galvanismu.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70C0"/>
                </a:solidFill>
              </a:rPr>
              <a:t>Zdokonalil telegrafii – </a:t>
            </a:r>
            <a:r>
              <a:rPr lang="cs-CZ" sz="2000" b="1" dirty="0" smtClean="0"/>
              <a:t>zvětšil dosah a propustnost telegrafní linky při současné úspoře elektrických </a:t>
            </a:r>
            <a:r>
              <a:rPr lang="cs-CZ" sz="2000" b="1" dirty="0" smtClean="0"/>
              <a:t>článků.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Konstruoval i </a:t>
            </a:r>
            <a:r>
              <a:rPr lang="cs-CZ" sz="2000" b="1" dirty="0" smtClean="0">
                <a:solidFill>
                  <a:srgbClr val="0070C0"/>
                </a:solidFill>
              </a:rPr>
              <a:t>lékařské elektrické </a:t>
            </a:r>
            <a:r>
              <a:rPr lang="cs-CZ" sz="2000" b="1" dirty="0" smtClean="0">
                <a:solidFill>
                  <a:srgbClr val="0070C0"/>
                </a:solidFill>
              </a:rPr>
              <a:t>přístroje.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/>
              <a:t>Dodnes bývá často předváděna </a:t>
            </a:r>
            <a:r>
              <a:rPr lang="cs-CZ" sz="2000" b="1" dirty="0" err="1" smtClean="0">
                <a:solidFill>
                  <a:srgbClr val="0070C0"/>
                </a:solidFill>
              </a:rPr>
              <a:t>Petřinova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spirála.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Zajímavost</a:t>
            </a:r>
            <a:r>
              <a:rPr lang="cs-CZ" sz="2000" b="1" dirty="0" smtClean="0"/>
              <a:t> – odmítl uznat Ohmův zákon, mimo jiné i z „vlasteneckých důvodů“.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53182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Ernst Mach</a:t>
            </a:r>
            <a:br>
              <a:rPr lang="cs-CZ" sz="3200" b="1" dirty="0" smtClean="0"/>
            </a:br>
            <a:r>
              <a:rPr lang="cs-CZ" sz="2000" b="1" dirty="0" smtClean="0"/>
              <a:t>( 1838 – 1916 )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00B0F0"/>
            </a:solidFill>
          </a:ln>
        </p:spPr>
        <p:txBody>
          <a:bodyPr>
            <a:normAutofit fontScale="25000" lnSpcReduction="20000"/>
          </a:bodyPr>
          <a:lstStyle/>
          <a:p>
            <a:endParaRPr lang="cs-CZ" sz="2000" b="1" dirty="0" smtClean="0"/>
          </a:p>
          <a:p>
            <a:pPr marL="0" indent="0">
              <a:buNone/>
            </a:pPr>
            <a:r>
              <a:rPr lang="cs-CZ" sz="6200" b="1" dirty="0" smtClean="0"/>
              <a:t>        Rakouský fyzik a pedagog, který se stal profesorem experimentální fyziky v Praze, kde </a:t>
            </a:r>
          </a:p>
          <a:p>
            <a:pPr marL="0" indent="0">
              <a:buNone/>
            </a:pPr>
            <a:r>
              <a:rPr lang="cs-CZ" sz="6200" b="1" dirty="0"/>
              <a:t> </a:t>
            </a:r>
            <a:r>
              <a:rPr lang="cs-CZ" sz="6200" b="1" dirty="0" smtClean="0"/>
              <a:t>       pobýval 28 </a:t>
            </a:r>
            <a:r>
              <a:rPr lang="cs-CZ" sz="6200" b="1" dirty="0" smtClean="0"/>
              <a:t>let.</a:t>
            </a:r>
            <a:endParaRPr lang="cs-CZ" sz="6200" b="1" dirty="0" smtClean="0"/>
          </a:p>
          <a:p>
            <a:endParaRPr lang="cs-CZ" sz="2000" b="1" dirty="0" smtClean="0"/>
          </a:p>
          <a:p>
            <a:pPr marL="0" indent="0">
              <a:buNone/>
            </a:pPr>
            <a:r>
              <a:rPr lang="cs-CZ" sz="6200" b="1" dirty="0" smtClean="0"/>
              <a:t>        Experimenty s Dopplerovým jevem přivedly Macha </a:t>
            </a:r>
            <a:r>
              <a:rPr lang="cs-CZ" sz="6200" b="1" dirty="0" smtClean="0"/>
              <a:t> k </a:t>
            </a:r>
            <a:r>
              <a:rPr lang="cs-CZ" sz="6200" b="1" dirty="0" smtClean="0"/>
              <a:t>úvahám o tom, jak by se šířil zvuk</a:t>
            </a:r>
          </a:p>
          <a:p>
            <a:pPr marL="0" indent="0">
              <a:buNone/>
            </a:pPr>
            <a:r>
              <a:rPr lang="cs-CZ" sz="6200" b="1" dirty="0"/>
              <a:t> </a:t>
            </a:r>
            <a:r>
              <a:rPr lang="cs-CZ" sz="6200" b="1" dirty="0" smtClean="0"/>
              <a:t>       v případě pohybu tělesa </a:t>
            </a:r>
            <a:r>
              <a:rPr lang="cs-CZ" sz="6200" b="1" dirty="0" smtClean="0">
                <a:solidFill>
                  <a:srgbClr val="00B0F0"/>
                </a:solidFill>
              </a:rPr>
              <a:t>nadzvukovou </a:t>
            </a:r>
            <a:r>
              <a:rPr lang="cs-CZ" sz="6200" b="1" dirty="0" smtClean="0">
                <a:solidFill>
                  <a:srgbClr val="00B0F0"/>
                </a:solidFill>
              </a:rPr>
              <a:t>rychlostí.</a:t>
            </a:r>
            <a:endParaRPr lang="cs-CZ" sz="6200" b="1" dirty="0" smtClean="0">
              <a:solidFill>
                <a:srgbClr val="00B0F0"/>
              </a:solidFill>
            </a:endParaRPr>
          </a:p>
          <a:p>
            <a:endParaRPr lang="cs-CZ" sz="2000" b="1" dirty="0" smtClean="0"/>
          </a:p>
          <a:p>
            <a:endParaRPr lang="cs-CZ" sz="3600" b="1" dirty="0" smtClean="0"/>
          </a:p>
          <a:p>
            <a:pPr marL="0" indent="0">
              <a:buNone/>
            </a:pPr>
            <a:r>
              <a:rPr lang="cs-CZ" sz="7200" b="1" dirty="0" smtClean="0"/>
              <a:t>      </a:t>
            </a:r>
            <a:r>
              <a:rPr lang="cs-CZ" sz="6400" b="1" dirty="0" smtClean="0"/>
              <a:t>Nadzvuková letadla ještě neexistovala a tak prováděl odvážné pokusy s letícími </a:t>
            </a:r>
            <a:r>
              <a:rPr lang="cs-CZ" sz="6400" b="1" dirty="0" smtClean="0"/>
              <a:t>kulkami.</a:t>
            </a:r>
            <a:endParaRPr lang="cs-CZ" sz="6400" b="1" dirty="0" smtClean="0"/>
          </a:p>
          <a:p>
            <a:endParaRPr lang="cs-CZ" sz="72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7200" b="1" dirty="0" smtClean="0">
                <a:solidFill>
                  <a:srgbClr val="00B0F0"/>
                </a:solidFill>
              </a:rPr>
              <a:t>      Jeho snímky letících kulek se staly světovou senzací</a:t>
            </a:r>
            <a:r>
              <a:rPr lang="cs-CZ" sz="7200" b="1" dirty="0" smtClean="0"/>
              <a:t>, objevil způsob, jak</a:t>
            </a:r>
          </a:p>
          <a:p>
            <a:pPr marL="0" indent="0">
              <a:buNone/>
            </a:pPr>
            <a:r>
              <a:rPr lang="cs-CZ" sz="7200" b="1" dirty="0"/>
              <a:t> </a:t>
            </a:r>
            <a:r>
              <a:rPr lang="cs-CZ" sz="7200" b="1" dirty="0" smtClean="0"/>
              <a:t>     </a:t>
            </a:r>
            <a:r>
              <a:rPr lang="cs-CZ" sz="7200" b="1" dirty="0" smtClean="0">
                <a:solidFill>
                  <a:srgbClr val="00B0F0"/>
                </a:solidFill>
              </a:rPr>
              <a:t>vyfotografovat</a:t>
            </a:r>
            <a:r>
              <a:rPr lang="cs-CZ" sz="7200" b="1" dirty="0" smtClean="0"/>
              <a:t> nejen </a:t>
            </a:r>
            <a:r>
              <a:rPr lang="cs-CZ" sz="7200" b="1" dirty="0" smtClean="0">
                <a:solidFill>
                  <a:srgbClr val="00B0F0"/>
                </a:solidFill>
              </a:rPr>
              <a:t>letící kolku</a:t>
            </a:r>
            <a:r>
              <a:rPr lang="cs-CZ" sz="7200" b="1" dirty="0" smtClean="0"/>
              <a:t>, ale i kužel vytvářený ve vzduchu rázovou </a:t>
            </a:r>
            <a:r>
              <a:rPr lang="cs-CZ" sz="7200" b="1" dirty="0" smtClean="0"/>
              <a:t>vlnou.</a:t>
            </a:r>
            <a:endParaRPr lang="cs-CZ" sz="7200" b="1" dirty="0" smtClean="0"/>
          </a:p>
          <a:p>
            <a:endParaRPr lang="cs-CZ" sz="2000" b="1" dirty="0" smtClean="0"/>
          </a:p>
          <a:p>
            <a:pPr marL="0" indent="0">
              <a:buNone/>
            </a:pPr>
            <a:r>
              <a:rPr lang="cs-CZ" sz="7200" b="1" dirty="0"/>
              <a:t> </a:t>
            </a:r>
            <a:r>
              <a:rPr lang="cs-CZ" sz="7200" b="1" dirty="0" smtClean="0"/>
              <a:t>     Podrobně se zajímal optikou a akustikou, mechanikou </a:t>
            </a:r>
            <a:r>
              <a:rPr lang="cs-CZ" sz="7200" b="1" dirty="0" smtClean="0"/>
              <a:t>/setrvačnými sílami/.</a:t>
            </a:r>
            <a:endParaRPr lang="cs-CZ" sz="7200" b="1" dirty="0" smtClean="0"/>
          </a:p>
          <a:p>
            <a:endParaRPr lang="cs-CZ" sz="2000" b="1" dirty="0" smtClean="0"/>
          </a:p>
          <a:p>
            <a:pPr marL="0" indent="0">
              <a:buNone/>
            </a:pPr>
            <a:r>
              <a:rPr lang="cs-CZ" sz="7200" b="1" dirty="0" smtClean="0">
                <a:solidFill>
                  <a:srgbClr val="00B0F0"/>
                </a:solidFill>
              </a:rPr>
              <a:t>      Vychoval řadu českých fyziků, </a:t>
            </a:r>
            <a:r>
              <a:rPr lang="cs-CZ" sz="7200" b="1" dirty="0" smtClean="0"/>
              <a:t>kteří položily základy moderní české </a:t>
            </a:r>
            <a:r>
              <a:rPr lang="cs-CZ" sz="7200" b="1" dirty="0" smtClean="0"/>
              <a:t>fyziky.</a:t>
            </a:r>
            <a:endParaRPr lang="cs-CZ" sz="7200" b="1" dirty="0" smtClean="0"/>
          </a:p>
          <a:p>
            <a:endParaRPr lang="cs-CZ" sz="7200" b="1" dirty="0" smtClean="0"/>
          </a:p>
          <a:p>
            <a:pPr marL="0" indent="0">
              <a:buNone/>
            </a:pPr>
            <a:r>
              <a:rPr lang="cs-CZ" sz="5000" b="1" dirty="0"/>
              <a:t> </a:t>
            </a:r>
            <a:r>
              <a:rPr lang="cs-CZ" sz="5000" b="1" dirty="0" smtClean="0"/>
              <a:t>        </a:t>
            </a:r>
            <a:r>
              <a:rPr lang="cs-CZ" sz="7200" b="1" dirty="0" smtClean="0">
                <a:solidFill>
                  <a:srgbClr val="FF0000"/>
                </a:solidFill>
              </a:rPr>
              <a:t>Zajímavé –</a:t>
            </a:r>
            <a:r>
              <a:rPr lang="cs-CZ" sz="7200" b="1" dirty="0" smtClean="0"/>
              <a:t> odmítl teorii relativity i kvantovou fyziku, a dokonce nevěřil v reálnou</a:t>
            </a:r>
          </a:p>
          <a:p>
            <a:pPr marL="0" indent="0">
              <a:buNone/>
            </a:pPr>
            <a:r>
              <a:rPr lang="cs-CZ" sz="7200" b="1" dirty="0"/>
              <a:t> </a:t>
            </a:r>
            <a:r>
              <a:rPr lang="cs-CZ" sz="7200" b="1" dirty="0" smtClean="0"/>
              <a:t>     existenci </a:t>
            </a:r>
            <a:r>
              <a:rPr lang="cs-CZ" sz="7200" b="1" dirty="0" smtClean="0"/>
              <a:t>atomů.</a:t>
            </a:r>
            <a:endParaRPr lang="cs-CZ" sz="7200" b="1" dirty="0" smtClean="0"/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56015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Christian Doppler</a:t>
            </a:r>
            <a:br>
              <a:rPr lang="cs-CZ" sz="3200" b="1" dirty="0" smtClean="0"/>
            </a:br>
            <a:r>
              <a:rPr lang="cs-CZ" sz="2000" b="1" dirty="0" smtClean="0"/>
              <a:t>( 1803 – 1853 )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Rakušan, který v Praze strávil 12 </a:t>
            </a:r>
            <a:r>
              <a:rPr lang="cs-CZ" sz="2000" b="1" dirty="0" smtClean="0"/>
              <a:t>let.</a:t>
            </a:r>
            <a:endParaRPr lang="cs-CZ" sz="2000" b="1" dirty="0" smtClean="0"/>
          </a:p>
          <a:p>
            <a:r>
              <a:rPr lang="cs-CZ" sz="2000" b="1" dirty="0" smtClean="0"/>
              <a:t>Má zásluhu na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oživení zájmu o fyziku </a:t>
            </a:r>
            <a:r>
              <a:rPr lang="cs-CZ" sz="2000" b="1" dirty="0" smtClean="0"/>
              <a:t>v Praze i v celém </a:t>
            </a:r>
            <a:r>
              <a:rPr lang="cs-CZ" sz="2000" b="1" dirty="0" smtClean="0"/>
              <a:t>Rakousku.</a:t>
            </a:r>
            <a:endParaRPr lang="cs-CZ" sz="2000" b="1" dirty="0" smtClean="0"/>
          </a:p>
          <a:p>
            <a:r>
              <a:rPr lang="cs-CZ" sz="2000" b="1" dirty="0" smtClean="0"/>
              <a:t>Přicházel s různými matematickými a fyzikálními </a:t>
            </a:r>
            <a:r>
              <a:rPr lang="cs-CZ" sz="2000" b="1" dirty="0" smtClean="0"/>
              <a:t>nápady.</a:t>
            </a:r>
            <a:endParaRPr lang="cs-CZ" sz="2000" b="1" dirty="0" smtClean="0"/>
          </a:p>
          <a:p>
            <a:r>
              <a:rPr lang="cs-CZ" sz="2000" b="1" dirty="0" smtClean="0"/>
              <a:t>Fyzikální princip, podle něhož se mění kmitočet vln, pohybují-li se navzájem zdroj vlnění a jeho příjemce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objevil právě v Praze</a:t>
            </a:r>
            <a:r>
              <a:rPr lang="cs-CZ" sz="2000" b="1" dirty="0" smtClean="0"/>
              <a:t>, kde o něm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v roce 1842 přednášel významným lidem.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Dopplerův jev </a:t>
            </a:r>
            <a:r>
              <a:rPr lang="cs-CZ" sz="2000" b="1" dirty="0" smtClean="0"/>
              <a:t>– příklad: Když jedeme vlakem a míjíme signalizační zvonek na přejezdu, vnímáme při přibližování tón vyšší, při vzdalování tón nižší.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Užití je široké </a:t>
            </a:r>
            <a:r>
              <a:rPr lang="cs-CZ" sz="2000" b="1" dirty="0" smtClean="0"/>
              <a:t>– při různých lékařských vyšetřeních, dá se uplatnit u elektromagnetických vln, u světla, při měření rychlostí lodí, letadel, umělých družic, a to i za mlhy a nepříznivých podmínek.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06922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František Josef </a:t>
            </a:r>
            <a:r>
              <a:rPr lang="cs-CZ" sz="3200" b="1" dirty="0" err="1" smtClean="0"/>
              <a:t>Gerstner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000" b="1" dirty="0" smtClean="0"/>
              <a:t>( 1756 – 1832 )</a:t>
            </a:r>
            <a:br>
              <a:rPr lang="cs-CZ" sz="2000" b="1" dirty="0" smtClean="0"/>
            </a:br>
            <a:r>
              <a:rPr lang="cs-CZ" sz="2000" b="1" dirty="0" smtClean="0"/>
              <a:t>František Antonín </a:t>
            </a:r>
            <a:r>
              <a:rPr lang="cs-CZ" sz="2000" b="1" dirty="0" err="1" smtClean="0"/>
              <a:t>Gerstner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C000"/>
            </a:solidFill>
          </a:ln>
        </p:spPr>
        <p:txBody>
          <a:bodyPr>
            <a:normAutofit fontScale="85000" lnSpcReduction="10000"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Matematik a mechanik</a:t>
            </a:r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Byl pověřen vyřešením </a:t>
            </a:r>
            <a:r>
              <a:rPr lang="cs-CZ" sz="2000" b="1" dirty="0" smtClean="0">
                <a:solidFill>
                  <a:srgbClr val="FFC000"/>
                </a:solidFill>
              </a:rPr>
              <a:t>dopravy</a:t>
            </a:r>
            <a:r>
              <a:rPr lang="cs-CZ" sz="2000" b="1" dirty="0" smtClean="0"/>
              <a:t> mezi Dunajem a Vltavou.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Vypracoval návrh na vybudování „železné silnice“, jak se v počátcích železnici říkalo. </a:t>
            </a:r>
            <a:r>
              <a:rPr lang="cs-CZ" sz="2000" b="1" dirty="0" err="1" smtClean="0">
                <a:solidFill>
                  <a:srgbClr val="FFC000"/>
                </a:solidFill>
              </a:rPr>
              <a:t>Koněspřežka</a:t>
            </a:r>
            <a:r>
              <a:rPr lang="cs-CZ" sz="2000" b="1" dirty="0" smtClean="0"/>
              <a:t>  měla vést z </a:t>
            </a:r>
            <a:r>
              <a:rPr lang="cs-CZ" sz="2000" b="1" dirty="0" smtClean="0">
                <a:solidFill>
                  <a:srgbClr val="FFC000"/>
                </a:solidFill>
              </a:rPr>
              <a:t>Českých Budějovic  do Lince.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Stavbu vedl jeho syn František Antonín </a:t>
            </a:r>
            <a:r>
              <a:rPr lang="cs-CZ" sz="2000" b="1" dirty="0" err="1" smtClean="0"/>
              <a:t>Gerstner</a:t>
            </a:r>
            <a:r>
              <a:rPr lang="cs-CZ" sz="2000" b="1" dirty="0" smtClean="0"/>
              <a:t>, který už trať připravoval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také na vlaky tažené parní lokomotivou.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Byl členem železniční společnosti, která postavila na českém území druhou </a:t>
            </a:r>
            <a:r>
              <a:rPr lang="cs-CZ" sz="2000" b="1" dirty="0" smtClean="0">
                <a:solidFill>
                  <a:srgbClr val="FFC000"/>
                </a:solidFill>
              </a:rPr>
              <a:t>koněspřežnou železnici z Prahy do Lán.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32427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smtClean="0"/>
              <a:t>SOUČEK</a:t>
            </a:r>
            <a:r>
              <a:rPr lang="cs-CZ" sz="2000" b="1" dirty="0" smtClean="0"/>
              <a:t>, Ludvík. </a:t>
            </a:r>
            <a:r>
              <a:rPr lang="cs-CZ" sz="2000" b="1" i="1" dirty="0" smtClean="0"/>
              <a:t>Kdo byl kdo. </a:t>
            </a:r>
            <a:r>
              <a:rPr lang="cs-CZ" sz="2000" b="1" dirty="0" smtClean="0"/>
              <a:t>KMČ, 5221. publikace. Albatros, Praha 1980.</a:t>
            </a:r>
          </a:p>
          <a:p>
            <a:r>
              <a:rPr lang="cs-CZ" sz="2000" b="1" dirty="0" smtClean="0"/>
              <a:t>HOZÁK, Jan a ŠTOLL, Ivan. </a:t>
            </a:r>
            <a:r>
              <a:rPr lang="cs-CZ" sz="2000" b="1" i="1" dirty="0" smtClean="0"/>
              <a:t>Věda a technika v českých zemích. </a:t>
            </a:r>
            <a:r>
              <a:rPr lang="cs-CZ" sz="2000" b="1" dirty="0" smtClean="0"/>
              <a:t>1. vydání. 702. publikace. Fragment, 2002.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35464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653</TotalTime>
  <Words>1692</Words>
  <Application>Microsoft Office PowerPoint</Application>
  <PresentationFormat>Předvádění na obrazovce (4:3)</PresentationFormat>
  <Paragraphs>186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Počátky vědecké mechaniky</vt:lpstr>
      <vt:lpstr>Josef Božek ( 1782 – 1835 )</vt:lpstr>
      <vt:lpstr>Prokop Diviš ( 1696 – 1765 )</vt:lpstr>
      <vt:lpstr>Jaroslav Heyrovský ( 1890 – 1967 )</vt:lpstr>
      <vt:lpstr>Viktor Kaplan ( 1876 – 1934 )</vt:lpstr>
      <vt:lpstr>František Křižík ( 1847 – 1941 )</vt:lpstr>
      <vt:lpstr>Josef Ressel ( 1793 – 1857 )</vt:lpstr>
      <vt:lpstr>Josef Stepling ( 1716 – 1778 )</vt:lpstr>
      <vt:lpstr>Jan Perner ( 1815 – 1845 )</vt:lpstr>
      <vt:lpstr>Jan Kašpar ( 1883 – 1927 )</vt:lpstr>
      <vt:lpstr>Otto Wichterle ( 1913 – 1998 )</vt:lpstr>
      <vt:lpstr>Antonín Svoboda ( 1907 – 1980 )</vt:lpstr>
      <vt:lpstr>František Adam Petřina ( 1799 – 1855 )</vt:lpstr>
      <vt:lpstr>Ernst Mach ( 1838 – 1916 )</vt:lpstr>
      <vt:lpstr>Christian Doppler ( 1803 – 1853 )</vt:lpstr>
      <vt:lpstr>František Josef Gerstner ( 1756 – 1832 ) František Antonín Gerstner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expert</cp:lastModifiedBy>
  <cp:revision>68</cp:revision>
  <dcterms:created xsi:type="dcterms:W3CDTF">2011-04-01T16:29:00Z</dcterms:created>
  <dcterms:modified xsi:type="dcterms:W3CDTF">2012-04-12T14:54:52Z</dcterms:modified>
</cp:coreProperties>
</file>