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8" r:id="rId9"/>
    <p:sldId id="26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ec.europa.eu/ceskarepublika/images/photobank/logo_11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324505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69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Redoxní děje, hoření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10.3. 2013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redoxní děj</a:t>
            </a:r>
            <a:r>
              <a:rPr lang="cs-CZ" dirty="0" smtClean="0"/>
              <a:t> – dochází ke změně oxidačního čísla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redukce</a:t>
            </a:r>
            <a:r>
              <a:rPr lang="cs-CZ" dirty="0" smtClean="0"/>
              <a:t> – oxidační číslo se snižuje, atom prvku přijímá elektron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oxidace</a:t>
            </a:r>
            <a:r>
              <a:rPr lang="cs-CZ" dirty="0" smtClean="0"/>
              <a:t> – oxidační číslo se zvyšuje, atom prvku odevzdává elektron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oxidační číslo</a:t>
            </a:r>
            <a:r>
              <a:rPr lang="cs-CZ" dirty="0" smtClean="0"/>
              <a:t> značí hodnotu náboje prvku ve sloučenině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Zn</a:t>
            </a:r>
            <a:r>
              <a:rPr lang="cs-CZ" baseline="30000" dirty="0" smtClean="0"/>
              <a:t>0 </a:t>
            </a:r>
            <a:r>
              <a:rPr lang="cs-CZ" dirty="0" smtClean="0"/>
              <a:t>+ 2H</a:t>
            </a:r>
            <a:r>
              <a:rPr lang="cs-CZ" baseline="30000" dirty="0" smtClean="0"/>
              <a:t>l</a:t>
            </a:r>
            <a:r>
              <a:rPr lang="cs-CZ" dirty="0" smtClean="0"/>
              <a:t>Cl</a:t>
            </a:r>
            <a:r>
              <a:rPr lang="cs-CZ" baseline="30000" dirty="0" smtClean="0"/>
              <a:t>-l                    </a:t>
            </a:r>
            <a:r>
              <a:rPr lang="cs-CZ" dirty="0" smtClean="0"/>
              <a:t>Zn</a:t>
            </a:r>
            <a:r>
              <a:rPr lang="cs-CZ" baseline="30000" dirty="0" smtClean="0"/>
              <a:t>ll</a:t>
            </a:r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-l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0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779912" y="5661248"/>
            <a:ext cx="86409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679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Hoření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hoření je redoxní, exotermický děj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hoření</a:t>
            </a:r>
          </a:p>
          <a:p>
            <a:pPr marL="0" indent="0">
              <a:buNone/>
            </a:pPr>
            <a:r>
              <a:rPr lang="cs-CZ" dirty="0" smtClean="0"/>
              <a:t>hořlavá látka</a:t>
            </a:r>
          </a:p>
          <a:p>
            <a:pPr marL="0" indent="0">
              <a:buNone/>
            </a:pPr>
            <a:r>
              <a:rPr lang="cs-CZ" dirty="0" smtClean="0"/>
              <a:t>dostatek kyslíku</a:t>
            </a:r>
          </a:p>
          <a:p>
            <a:pPr marL="0" indent="0">
              <a:buNone/>
            </a:pPr>
            <a:r>
              <a:rPr lang="cs-CZ" dirty="0" smtClean="0"/>
              <a:t>zápalná teplota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hoření </a:t>
            </a:r>
            <a:r>
              <a:rPr lang="cs-CZ" dirty="0" smtClean="0"/>
              <a:t>– nejnižší teplota, při které látka hoří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vzplanutí </a:t>
            </a:r>
            <a:r>
              <a:rPr lang="cs-CZ" dirty="0" smtClean="0"/>
              <a:t>– nejnižší teplota, při které látka po přiblížení plamene krátce vzplane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79350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hořlaviny</a:t>
            </a:r>
            <a:r>
              <a:rPr lang="cs-CZ" dirty="0" smtClean="0"/>
              <a:t> – hořlavé látky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eagují se vzdušným kyslíkem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ohou být kapalné, plynné a pevné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apalné hořlaviny se podle teploty vzplanutí rozdělují do tříd nebezpečnosti: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hořlavé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vysoce hořlavé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extrémně hořlavé </a:t>
            </a: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823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hasící prostředky ochlazují hořící látku a zabraňují přístupu </a:t>
            </a:r>
            <a:r>
              <a:rPr lang="cs-CZ" dirty="0" smtClean="0"/>
              <a:t>kyslíku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odní hasící přístroj </a:t>
            </a:r>
            <a:r>
              <a:rPr lang="cs-CZ" dirty="0" smtClean="0"/>
              <a:t>– ochlazuje, pevné hořící látky, nelze hasit elektrické vedení pod napětím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pěnový hasící přístroj </a:t>
            </a:r>
            <a:r>
              <a:rPr lang="cs-CZ" dirty="0" smtClean="0"/>
              <a:t>– hořící kapaliny, nelze hasit elektrické vedení pod napětím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p</a:t>
            </a:r>
            <a:r>
              <a:rPr lang="cs-CZ" b="1" dirty="0" smtClean="0"/>
              <a:t>ráškový hasící přístroj </a:t>
            </a:r>
            <a:r>
              <a:rPr lang="cs-CZ" dirty="0" smtClean="0"/>
              <a:t>–                                      vhodný pro elektronická zařízení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sněhový hasící přístroj </a:t>
            </a:r>
            <a:r>
              <a:rPr lang="cs-CZ" dirty="0" smtClean="0"/>
              <a:t>– hasivem                           oxid uhličitý, není vhodný                                  do uzavřených prostor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388024"/>
            <a:ext cx="1674861" cy="3129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16832"/>
            <a:ext cx="431077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Doplň oxidační čísla všech prvků a podtrhni reakci, která je redoxní.</a:t>
            </a:r>
          </a:p>
          <a:p>
            <a:pPr marL="0" indent="0">
              <a:buNone/>
            </a:pPr>
            <a:r>
              <a:rPr lang="cs-CZ" dirty="0" smtClean="0"/>
              <a:t>2HCl +</a:t>
            </a:r>
            <a:r>
              <a:rPr lang="cs-CZ" dirty="0" err="1" smtClean="0"/>
              <a:t>Zn</a:t>
            </a:r>
            <a:r>
              <a:rPr lang="cs-CZ" dirty="0" smtClean="0"/>
              <a:t>                ZnCl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2HCl + CaCO</a:t>
            </a:r>
            <a:r>
              <a:rPr lang="cs-CZ" baseline="-25000" dirty="0" smtClean="0"/>
              <a:t>3                     </a:t>
            </a:r>
            <a:r>
              <a:rPr lang="cs-CZ" dirty="0" smtClean="0"/>
              <a:t>CaCl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+ CO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339752" y="335699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858821" y="393305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7620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2H</a:t>
            </a:r>
            <a:r>
              <a:rPr lang="cs-CZ" baseline="30000" dirty="0" smtClean="0"/>
              <a:t>I</a:t>
            </a:r>
            <a:r>
              <a:rPr lang="cs-CZ" dirty="0" smtClean="0"/>
              <a:t>Cl</a:t>
            </a:r>
            <a:r>
              <a:rPr lang="cs-CZ" baseline="30000" dirty="0" smtClean="0"/>
              <a:t>-I</a:t>
            </a:r>
            <a:r>
              <a:rPr lang="cs-CZ" dirty="0" smtClean="0"/>
              <a:t> </a:t>
            </a:r>
            <a:r>
              <a:rPr lang="cs-CZ" dirty="0"/>
              <a:t>+</a:t>
            </a:r>
            <a:r>
              <a:rPr lang="cs-CZ" dirty="0" smtClean="0"/>
              <a:t>Zn</a:t>
            </a:r>
            <a:r>
              <a:rPr lang="cs-CZ" baseline="30000" dirty="0" smtClean="0"/>
              <a:t>0</a:t>
            </a:r>
            <a:r>
              <a:rPr lang="cs-CZ" dirty="0" smtClean="0"/>
              <a:t>                 Zn</a:t>
            </a:r>
            <a:r>
              <a:rPr lang="cs-CZ" baseline="30000" dirty="0" smtClean="0"/>
              <a:t>II</a:t>
            </a:r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-I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0  </a:t>
            </a:r>
            <a:r>
              <a:rPr lang="cs-CZ" dirty="0" smtClean="0"/>
              <a:t>redoxní reakce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2H</a:t>
            </a:r>
            <a:r>
              <a:rPr lang="cs-CZ" baseline="30000" dirty="0" smtClean="0"/>
              <a:t>I</a:t>
            </a:r>
            <a:r>
              <a:rPr lang="cs-CZ" dirty="0" smtClean="0"/>
              <a:t>Cl</a:t>
            </a:r>
            <a:r>
              <a:rPr lang="cs-CZ" baseline="30000" dirty="0" smtClean="0"/>
              <a:t>-I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Ca</a:t>
            </a:r>
            <a:r>
              <a:rPr lang="cs-CZ" baseline="30000" dirty="0" smtClean="0"/>
              <a:t>II</a:t>
            </a:r>
            <a:r>
              <a:rPr lang="cs-CZ" dirty="0" smtClean="0"/>
              <a:t>C</a:t>
            </a:r>
            <a:r>
              <a:rPr lang="cs-CZ" baseline="30000" dirty="0" smtClean="0"/>
              <a:t>IV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                 </a:t>
            </a:r>
            <a:r>
              <a:rPr lang="cs-CZ" dirty="0" smtClean="0"/>
              <a:t>Ca</a:t>
            </a:r>
            <a:r>
              <a:rPr lang="cs-CZ" baseline="30000" dirty="0" smtClean="0"/>
              <a:t>II</a:t>
            </a:r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-I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I</a:t>
            </a:r>
            <a:r>
              <a:rPr lang="cs-CZ" baseline="-25000" dirty="0" smtClean="0"/>
              <a:t> 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C</a:t>
            </a:r>
            <a:r>
              <a:rPr lang="cs-CZ" baseline="30000" dirty="0" smtClean="0"/>
              <a:t>IV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		není redoxní reakce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198884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563888" y="256490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462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ec.europa.eu</a:t>
            </a:r>
            <a:r>
              <a:rPr lang="cs-CZ" sz="1050" dirty="0"/>
              <a:t> [online]. [cit. 11.3.2013].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ec.europa.eu/ceskarepublika/images/photobank/logo_112.jpg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290</TotalTime>
  <Words>333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Prezentace aplikace PowerPoint</vt:lpstr>
      <vt:lpstr>Prezentace aplikace PowerPoint</vt:lpstr>
      <vt:lpstr>Hoření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2013-02-17T15:43:31Z</dcterms:created>
  <dcterms:modified xsi:type="dcterms:W3CDTF">2013-05-16T07:08:29Z</dcterms:modified>
</cp:coreProperties>
</file>