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70" r:id="rId8"/>
    <p:sldId id="269" r:id="rId9"/>
    <p:sldId id="268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90" y="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Tutanchamon" TargetMode="External"/><Relationship Id="rId3" Type="http://schemas.openxmlformats.org/officeDocument/2006/relationships/hyperlink" Target="http://www.vscht.cz/fch/pokusy/avi/85Aredukcnipotencialy.jpg" TargetMode="External"/><Relationship Id="rId7" Type="http://schemas.openxmlformats.org/officeDocument/2006/relationships/hyperlink" Target="http://media0.webgarden.name/images/media0:4f5cd9f0d3102.jpg/Integrovan%C3%A9%20obv" TargetMode="External"/><Relationship Id="rId2" Type="http://schemas.openxmlformats.org/officeDocument/2006/relationships/hyperlink" Target="http://upload.wikimedia.org/wikipedia/commons/f/f0/Beketov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1.gstatic.com/images?q=tbn:ANd9GcSIf-awyi6Eifge9BREPdr9FBS61_dz4uRaH9NOIYuPSz0OTF3S" TargetMode="External"/><Relationship Id="rId5" Type="http://schemas.openxmlformats.org/officeDocument/2006/relationships/hyperlink" Target="http://www.instalater.cz/fotogalerie/vodovodni-baterie-extol/extol-opera-84112.jpg" TargetMode="External"/><Relationship Id="rId4" Type="http://schemas.openxmlformats.org/officeDocument/2006/relationships/hyperlink" Target="http://www.lakovnahanak.cz/wp-content/uploads/2012/04/Fotografie413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32734223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70</a:t>
                      </a: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IX.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Řada napětí kovů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 16.3. 2013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10.4.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Řada napětí kovů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9539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/>
              <a:t>c</a:t>
            </a:r>
            <a:r>
              <a:rPr lang="cs-CZ" dirty="0" smtClean="0"/>
              <a:t>hemické prvky se liší reaktivitou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mají různou schopnost podléhat oxidaci a redukci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míru schopnosti jednotlivých prvků oxidovat se udává oxidačně – redukční potenciál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odle této schopnosti jsou prvky seřazeny v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Beketovově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řadě napětí kovů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autorem je ruský chemik </a:t>
            </a:r>
            <a:r>
              <a:rPr lang="cs-CZ" dirty="0" err="1" smtClean="0"/>
              <a:t>Beketov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933056"/>
            <a:ext cx="1847850" cy="247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/>
              <a:t>k</a:t>
            </a:r>
            <a:r>
              <a:rPr lang="cs-CZ" dirty="0" smtClean="0"/>
              <a:t>ovy v této řadě jsou rozděleny na kovy ušlechtilé a kovy neušlechtilé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hranici mezi oběma skupinami tvoří vodík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00FF"/>
                </a:solidFill>
              </a:rPr>
              <a:t>    </a:t>
            </a:r>
          </a:p>
          <a:p>
            <a:pPr marL="0" indent="0">
              <a:buNone/>
            </a:pPr>
            <a:r>
              <a:rPr lang="cs-CZ" dirty="0">
                <a:solidFill>
                  <a:srgbClr val="0000FF"/>
                </a:solidFill>
              </a:rPr>
              <a:t> </a:t>
            </a:r>
            <a:r>
              <a:rPr lang="cs-CZ" dirty="0" smtClean="0">
                <a:solidFill>
                  <a:srgbClr val="0000FF"/>
                </a:solidFill>
              </a:rPr>
              <a:t>     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Ca Mg Al </a:t>
            </a:r>
            <a:r>
              <a:rPr lang="cs-CZ" b="1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Pb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b="1" baseline="-25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Ag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Pt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</a:t>
            </a:r>
          </a:p>
          <a:p>
            <a:pPr marL="0" indent="0">
              <a:buNone/>
            </a:pPr>
            <a:endParaRPr lang="cs-CZ" dirty="0">
              <a:solidFill>
                <a:srgbClr val="0000FF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00FF"/>
                </a:solidFill>
              </a:rPr>
              <a:t>	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kovy neušlechtilé                 kovy ušlechtilé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snadno oxidují			 obtížně oxidují</a:t>
            </a:r>
          </a:p>
          <a:p>
            <a:pPr marL="0" indent="0">
              <a:buNone/>
            </a:pPr>
            <a:r>
              <a:rPr lang="cs-CZ" dirty="0" smtClean="0"/>
              <a:t>v přírodě se vyskytují 		 v přírodě se vyskytují</a:t>
            </a:r>
          </a:p>
          <a:p>
            <a:pPr marL="0" indent="0">
              <a:buNone/>
            </a:pPr>
            <a:r>
              <a:rPr lang="cs-CZ" dirty="0" smtClean="0"/>
              <a:t>ve sloučeninách			 vázáné i ryzí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627784" y="3137903"/>
            <a:ext cx="1944216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5364088" y="3162889"/>
            <a:ext cx="223224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714050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FF0000"/>
                </a:solidFill>
              </a:rPr>
              <a:t>čím je kov v řadě více vlevo,                                                           tím se snadněji oxiduje                                                   </a:t>
            </a:r>
            <a:r>
              <a:rPr lang="cs-CZ" dirty="0" smtClean="0"/>
              <a:t>Ca – 2e</a:t>
            </a:r>
            <a:r>
              <a:rPr lang="cs-CZ" baseline="30000" dirty="0" smtClean="0"/>
              <a:t>-</a:t>
            </a:r>
            <a:r>
              <a:rPr lang="cs-CZ" dirty="0" smtClean="0"/>
              <a:t>                   Ca</a:t>
            </a:r>
            <a:r>
              <a:rPr lang="cs-CZ" baseline="30000" dirty="0" smtClean="0"/>
              <a:t>2+</a:t>
            </a:r>
            <a:r>
              <a:rPr lang="cs-CZ" dirty="0" smtClean="0"/>
              <a:t> snadno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Fe</a:t>
            </a:r>
            <a:r>
              <a:rPr lang="cs-CZ" dirty="0" smtClean="0"/>
              <a:t> – 2e</a:t>
            </a:r>
            <a:r>
              <a:rPr lang="cs-CZ" baseline="30000" dirty="0" smtClean="0"/>
              <a:t>-                             </a:t>
            </a:r>
            <a:r>
              <a:rPr lang="cs-CZ" dirty="0" smtClean="0"/>
              <a:t>Fe</a:t>
            </a:r>
            <a:r>
              <a:rPr lang="cs-CZ" baseline="30000" dirty="0" smtClean="0"/>
              <a:t>2+</a:t>
            </a:r>
            <a:r>
              <a:rPr lang="cs-CZ" dirty="0" smtClean="0"/>
              <a:t> obtížně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00B050"/>
                </a:solidFill>
              </a:rPr>
              <a:t>čím je kov v řadě více vpravo,                                        tím snáze se jeho kationty redukují na ryzí kov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Cu</a:t>
            </a:r>
            <a:r>
              <a:rPr lang="cs-CZ" baseline="30000" dirty="0" smtClean="0"/>
              <a:t>2+</a:t>
            </a:r>
            <a:r>
              <a:rPr lang="cs-CZ" dirty="0" smtClean="0"/>
              <a:t> + 2e</a:t>
            </a:r>
            <a:r>
              <a:rPr lang="cs-CZ" baseline="30000" dirty="0" smtClean="0"/>
              <a:t>-</a:t>
            </a:r>
            <a:r>
              <a:rPr lang="cs-CZ" dirty="0" smtClean="0"/>
              <a:t>                   Cu</a:t>
            </a:r>
            <a:r>
              <a:rPr lang="cs-CZ" baseline="30000" dirty="0" smtClean="0"/>
              <a:t>0</a:t>
            </a:r>
            <a:r>
              <a:rPr lang="cs-CZ" dirty="0" smtClean="0"/>
              <a:t>   obtížně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Pt</a:t>
            </a:r>
            <a:r>
              <a:rPr lang="cs-CZ" baseline="30000" dirty="0" smtClean="0"/>
              <a:t>2+</a:t>
            </a:r>
            <a:r>
              <a:rPr lang="cs-CZ" dirty="0" smtClean="0"/>
              <a:t> +  2e</a:t>
            </a:r>
            <a:r>
              <a:rPr lang="cs-CZ" baseline="30000" dirty="0" smtClean="0"/>
              <a:t>-                            </a:t>
            </a:r>
            <a:r>
              <a:rPr lang="cs-CZ" dirty="0" smtClean="0"/>
              <a:t>Pt</a:t>
            </a:r>
            <a:r>
              <a:rPr lang="cs-CZ" baseline="30000" dirty="0" smtClean="0"/>
              <a:t>0</a:t>
            </a:r>
            <a:r>
              <a:rPr lang="cs-CZ" dirty="0" smtClean="0"/>
              <a:t>    snadno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555776" y="2204864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483768" y="1628800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627784" y="4437112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627784" y="5013176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865600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7491"/>
            <a:ext cx="8229600" cy="6447854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/>
              <a:t>každý kov v </a:t>
            </a:r>
            <a:r>
              <a:rPr lang="cs-CZ" dirty="0" err="1" smtClean="0"/>
              <a:t>Beketovově</a:t>
            </a:r>
            <a:r>
              <a:rPr lang="cs-CZ" dirty="0" smtClean="0"/>
              <a:t> </a:t>
            </a:r>
            <a:r>
              <a:rPr lang="cs-CZ" dirty="0"/>
              <a:t>řadě je schopen vyredukovat všechny kovy ležící </a:t>
            </a:r>
            <a:r>
              <a:rPr lang="cs-CZ" dirty="0" smtClean="0"/>
              <a:t>od něj napravo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err="1" smtClean="0"/>
              <a:t>Zn</a:t>
            </a:r>
            <a:r>
              <a:rPr lang="cs-CZ" dirty="0" smtClean="0"/>
              <a:t> + CuSO</a:t>
            </a:r>
            <a:r>
              <a:rPr lang="cs-CZ" baseline="-25000" dirty="0" smtClean="0"/>
              <a:t>4                         </a:t>
            </a:r>
            <a:r>
              <a:rPr lang="cs-CZ" dirty="0" err="1" smtClean="0"/>
              <a:t>Cu</a:t>
            </a:r>
            <a:r>
              <a:rPr lang="cs-CZ" dirty="0" smtClean="0"/>
              <a:t> + ZnSO</a:t>
            </a:r>
            <a:r>
              <a:rPr lang="cs-CZ" baseline="-25000" dirty="0" smtClean="0"/>
              <a:t>4 </a:t>
            </a:r>
            <a:r>
              <a:rPr lang="cs-CZ" dirty="0" smtClean="0"/>
              <a:t>reakce probíhá</a:t>
            </a:r>
            <a:r>
              <a:rPr lang="cs-CZ" baseline="-25000" dirty="0" smtClean="0"/>
              <a:t> </a:t>
            </a:r>
          </a:p>
          <a:p>
            <a:pPr marL="0" indent="0">
              <a:buNone/>
            </a:pPr>
            <a:r>
              <a:rPr lang="cs-CZ" baseline="-25000" dirty="0"/>
              <a:t> </a:t>
            </a:r>
            <a:r>
              <a:rPr lang="cs-CZ" baseline="-25000" dirty="0" smtClean="0"/>
              <a:t>   </a:t>
            </a:r>
            <a:r>
              <a:rPr lang="cs-CZ" dirty="0" err="1" smtClean="0"/>
              <a:t>Cu</a:t>
            </a:r>
            <a:r>
              <a:rPr lang="cs-CZ" dirty="0" smtClean="0"/>
              <a:t> + ZnSO</a:t>
            </a:r>
            <a:r>
              <a:rPr lang="cs-CZ" baseline="-25000" dirty="0" smtClean="0"/>
              <a:t>4                          </a:t>
            </a:r>
            <a:r>
              <a:rPr lang="cs-CZ" dirty="0" smtClean="0"/>
              <a:t>reakce neprobíhá</a:t>
            </a:r>
          </a:p>
          <a:p>
            <a:pPr marL="0" indent="0">
              <a:buNone/>
            </a:pPr>
            <a:endParaRPr lang="cs-CZ" baseline="-25000" dirty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hřebík ponořený do roztoku skalice </a:t>
            </a:r>
            <a:r>
              <a:rPr lang="cs-CZ" dirty="0" smtClean="0"/>
              <a:t>modré </a:t>
            </a:r>
            <a:r>
              <a:rPr lang="cs-CZ" dirty="0" smtClean="0"/>
              <a:t>se po chvíli pokryje vrstvičkou mědi, která se               z roztoku vyloučí</a:t>
            </a:r>
            <a:r>
              <a:rPr lang="cs-CZ" baseline="-25000" dirty="0" smtClean="0"/>
              <a:t>  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2915816" y="2492896"/>
            <a:ext cx="115212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2915816" y="3140968"/>
            <a:ext cx="115212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797152"/>
            <a:ext cx="2686050" cy="188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06616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rozdílný oxidačně redukční potenciál kovů se využívá při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elektrolytickém pokovování </a:t>
            </a:r>
            <a:r>
              <a:rPr lang="cs-CZ" dirty="0" smtClean="0"/>
              <a:t>– ochrana kovů proti korozi – pochromování, pozinkování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1" y="3140968"/>
            <a:ext cx="3240022" cy="24300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060848"/>
            <a:ext cx="2505075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49788" y="4272288"/>
            <a:ext cx="26193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054685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umělecké předměty, kontakty v elektronice jsou pozlacené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3499" y="1484784"/>
            <a:ext cx="4426770" cy="29458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528011"/>
            <a:ext cx="3636404" cy="27273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551103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zlato je velmi málo reaktivní kov, proto zůstává po tisíce let nezměněno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276872"/>
            <a:ext cx="6114256" cy="40736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428410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zdroje:</a:t>
            </a:r>
          </a:p>
          <a:p>
            <a:pPr marL="0" indent="0">
              <a:buNone/>
            </a:pPr>
            <a:r>
              <a:rPr lang="en-US" sz="1050" dirty="0"/>
              <a:t>AUTOR NEUVEDEN. </a:t>
            </a:r>
            <a:r>
              <a:rPr lang="en-US" sz="1050" i="1" dirty="0"/>
              <a:t>commons.wikimedia.org</a:t>
            </a:r>
            <a:r>
              <a:rPr lang="en-US" sz="1050" dirty="0"/>
              <a:t> [online]. [cit. 16.3.2013]. </a:t>
            </a:r>
            <a:r>
              <a:rPr lang="cs-CZ" sz="1050" dirty="0" smtClean="0"/>
              <a:t> </a:t>
            </a:r>
            <a:r>
              <a:rPr lang="en-US" sz="1050" dirty="0" err="1" smtClean="0"/>
              <a:t>Dostupný</a:t>
            </a:r>
            <a:r>
              <a:rPr lang="en-US" sz="1050" dirty="0" smtClean="0"/>
              <a:t> </a:t>
            </a:r>
            <a:r>
              <a:rPr lang="cs-CZ" sz="1050" dirty="0" smtClean="0"/>
              <a:t> </a:t>
            </a:r>
            <a:r>
              <a:rPr lang="en-US" sz="1050" dirty="0" err="1" smtClean="0"/>
              <a:t>na</a:t>
            </a:r>
            <a:r>
              <a:rPr lang="en-US" sz="1050" dirty="0" smtClean="0"/>
              <a:t> </a:t>
            </a:r>
            <a:r>
              <a:rPr lang="cs-CZ" sz="1050" dirty="0" smtClean="0"/>
              <a:t> </a:t>
            </a:r>
            <a:r>
              <a:rPr lang="en-US" sz="1050" dirty="0" smtClean="0"/>
              <a:t>WWW</a:t>
            </a:r>
            <a:r>
              <a:rPr lang="en-US" sz="1050" dirty="0"/>
              <a:t>: </a:t>
            </a:r>
            <a:r>
              <a:rPr lang="en-US" sz="1050" dirty="0">
                <a:hlinkClick r:id="rId2"/>
              </a:rPr>
              <a:t>http://</a:t>
            </a:r>
            <a:r>
              <a:rPr lang="en-US" sz="1050" dirty="0" smtClean="0">
                <a:hlinkClick r:id="rId2"/>
              </a:rPr>
              <a:t>upload.wikimedia.org/wikipedia/commons/f/f0/Beketov01.jpg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www.vscht.cz</a:t>
            </a:r>
            <a:r>
              <a:rPr lang="pt-BR" sz="1050" dirty="0"/>
              <a:t> [online]. [cit. 16.3.2013]. Dostupný na WWW: </a:t>
            </a:r>
            <a:r>
              <a:rPr lang="pt-BR" sz="1050" dirty="0">
                <a:hlinkClick r:id="rId3"/>
              </a:rPr>
              <a:t>http://</a:t>
            </a:r>
            <a:r>
              <a:rPr lang="pt-BR" sz="1050" dirty="0" smtClean="0">
                <a:hlinkClick r:id="rId3"/>
              </a:rPr>
              <a:t>www.vscht.cz/fch/pokusy/avi/85Aredukcnipotencialy.jpg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www.lakovnahanak.cz</a:t>
            </a:r>
            <a:r>
              <a:rPr lang="pt-BR" sz="1050" dirty="0"/>
              <a:t> [online]. [cit. 16.3.2013]. Dostupný na WWW: </a:t>
            </a:r>
            <a:r>
              <a:rPr lang="pt-BR" sz="1050" dirty="0">
                <a:hlinkClick r:id="rId4"/>
              </a:rPr>
              <a:t>http://</a:t>
            </a:r>
            <a:r>
              <a:rPr lang="pt-BR" sz="1050" dirty="0" smtClean="0">
                <a:hlinkClick r:id="rId4"/>
              </a:rPr>
              <a:t>www.lakovnahanak.cz/wp-content/uploads/2012/04/Fotografie4135.jpg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www.kupujuto.cz</a:t>
            </a:r>
            <a:r>
              <a:rPr lang="pt-BR" sz="1050" dirty="0"/>
              <a:t> [online]. [cit. 16.3.2013]. Dostupný na WWW: http://www.kupujuto.cz/images/offer/281_2.jpg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www.instalater.cz</a:t>
            </a:r>
            <a:r>
              <a:rPr lang="pt-BR" sz="1050" dirty="0"/>
              <a:t> [online]. [cit. 16.3.2013]. Dostupný na WWW: </a:t>
            </a:r>
            <a:r>
              <a:rPr lang="pt-BR" sz="1050" dirty="0">
                <a:hlinkClick r:id="rId5"/>
              </a:rPr>
              <a:t>http://</a:t>
            </a:r>
            <a:r>
              <a:rPr lang="pt-BR" sz="1050" dirty="0" smtClean="0">
                <a:hlinkClick r:id="rId5"/>
              </a:rPr>
              <a:t>www.instalater.cz/fotogalerie/vodovodni-baterie-extol/extol-opera-84112.jpg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www.letni-olympijske-hry-peking-2008.cz</a:t>
            </a:r>
            <a:r>
              <a:rPr lang="pt-BR" sz="1050" dirty="0"/>
              <a:t> [online]. [cit. 16.3.2013]. Dostupný na WWW: </a:t>
            </a:r>
            <a:r>
              <a:rPr lang="pt-BR" sz="1050" dirty="0">
                <a:hlinkClick r:id="rId6"/>
              </a:rPr>
              <a:t>http://</a:t>
            </a:r>
            <a:r>
              <a:rPr lang="pt-BR" sz="1050" dirty="0" smtClean="0">
                <a:hlinkClick r:id="rId6"/>
              </a:rPr>
              <a:t>t1.gstatic.com/images?q=tbn:ANd9GcSIf-awyi6Eifge9BREPdr9FBS61_dz4uRaH9NOIYuPSz0OTF3S</a:t>
            </a:r>
            <a:endParaRPr lang="cs-CZ" sz="1050" dirty="0" smtClean="0"/>
          </a:p>
          <a:p>
            <a:pPr marL="0" indent="0">
              <a:buNone/>
            </a:pPr>
            <a:r>
              <a:rPr lang="cs-CZ" sz="1050" dirty="0"/>
              <a:t>AUTOR NEUVEDEN. </a:t>
            </a:r>
            <a:r>
              <a:rPr lang="cs-CZ" sz="1050" i="1" dirty="0"/>
              <a:t>vykup-pc.cz</a:t>
            </a:r>
            <a:r>
              <a:rPr lang="cs-CZ" sz="1050" dirty="0"/>
              <a:t> [online]. [cit. 16.3.2013]. Dostupný na WWW: </a:t>
            </a:r>
            <a:r>
              <a:rPr lang="cs-CZ" sz="1050" dirty="0">
                <a:hlinkClick r:id="rId7"/>
              </a:rPr>
              <a:t>http://</a:t>
            </a:r>
            <a:r>
              <a:rPr lang="cs-CZ" sz="1050" dirty="0" smtClean="0">
                <a:hlinkClick r:id="rId7"/>
              </a:rPr>
              <a:t>media0.webgarden.name/images/media0:4f5cd9f0d3102.jpg/Integrovan%C3%A9%20obv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 smtClean="0"/>
              <a:t>www.</a:t>
            </a:r>
            <a:r>
              <a:rPr lang="cs-CZ" sz="1050" i="1" dirty="0" err="1" smtClean="0"/>
              <a:t>wikipedia.cz</a:t>
            </a:r>
            <a:r>
              <a:rPr lang="pt-BR" sz="1050" dirty="0"/>
              <a:t> [online]. [cit. 16.3.2013]. Dostupný na WWW: </a:t>
            </a:r>
            <a:r>
              <a:rPr lang="pt-BR" sz="1050" dirty="0" smtClean="0">
                <a:hlinkClick r:id="rId8"/>
              </a:rPr>
              <a:t>http://</a:t>
            </a:r>
            <a:r>
              <a:rPr lang="pt-BR" sz="1050" dirty="0" smtClean="0">
                <a:hlinkClick r:id="rId8"/>
              </a:rPr>
              <a:t>cs.wikipedia.org/wiki/Tutanchamon#mediaviewer/File:Tutanchamun_Maske.jpg</a:t>
            </a: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xmlns="" val="100360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230</TotalTime>
  <Words>333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šablona dumy</vt:lpstr>
      <vt:lpstr>Snímek 1</vt:lpstr>
      <vt:lpstr>Řada napětí kovů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25</cp:revision>
  <dcterms:created xsi:type="dcterms:W3CDTF">2013-02-17T15:43:31Z</dcterms:created>
  <dcterms:modified xsi:type="dcterms:W3CDTF">2014-09-17T09:06:00Z</dcterms:modified>
</cp:coreProperties>
</file>