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275717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71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IX.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Typy chemických reakcí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16.3. 2013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17.4.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Typy chemických reakcí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Skladné reakce – syntézy</a:t>
            </a:r>
          </a:p>
          <a:p>
            <a:pPr marL="0" indent="0">
              <a:buNone/>
            </a:pPr>
            <a:r>
              <a:rPr lang="cs-CZ" dirty="0" smtClean="0"/>
              <a:t>ze dvou jednodušších částic reaktantů vzniká složitější molekula produktů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+   </a:t>
            </a: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</a:t>
            </a:r>
          </a:p>
          <a:p>
            <a:pPr marL="0" indent="0">
              <a:buNone/>
            </a:pP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NH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HCl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NH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3275856" y="299695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3428256" y="4221088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Rozkladné reakce – analýzy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ložitější molekuly reaktantů se štěpí na jednodušší částice produktů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+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2H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2H</a:t>
            </a:r>
            <a:r>
              <a:rPr lang="cs-CZ" b="1" baseline="-250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  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686200" y="299695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686200" y="4077072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Vytěsňovací reakce – substituce</a:t>
            </a:r>
          </a:p>
          <a:p>
            <a:pPr marL="0" indent="0">
              <a:buNone/>
            </a:pPr>
            <a:r>
              <a:rPr lang="cs-CZ" dirty="0" smtClean="0"/>
              <a:t>atom nebo skupina atomů v reaktantech je nahrazen jiným atomem nebo skupinou atomů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+   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BC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+   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+    CuSO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      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+  FeSO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635896" y="2924944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779912" y="407707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Podvojná záměna – konverze</a:t>
            </a:r>
          </a:p>
          <a:p>
            <a:pPr marL="0" indent="0">
              <a:buNone/>
            </a:pPr>
            <a:r>
              <a:rPr lang="cs-CZ" dirty="0" smtClean="0"/>
              <a:t>dva reaktanty si vzájemně vyměňují atomy nebo skupiny atomů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+       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+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CB</a:t>
            </a: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AgNO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+  KI               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AgI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+  KNO</a:t>
            </a:r>
            <a:r>
              <a:rPr lang="cs-CZ" b="1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851920" y="2924944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779912" y="414908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typ chemické reakce</a:t>
            </a:r>
          </a:p>
          <a:p>
            <a:pPr marL="0" indent="0">
              <a:buNone/>
            </a:pPr>
            <a:r>
              <a:rPr lang="cs-CZ" dirty="0" err="1" smtClean="0"/>
              <a:t>Fe</a:t>
            </a:r>
            <a:r>
              <a:rPr lang="cs-CZ" dirty="0" smtClean="0"/>
              <a:t> + CuSO</a:t>
            </a:r>
            <a:r>
              <a:rPr lang="cs-CZ" baseline="-25000" dirty="0" smtClean="0"/>
              <a:t>4                    </a:t>
            </a:r>
            <a:r>
              <a:rPr lang="cs-CZ" dirty="0" err="1" smtClean="0"/>
              <a:t>Cu</a:t>
            </a:r>
            <a:r>
              <a:rPr lang="cs-CZ" dirty="0" smtClean="0"/>
              <a:t> + FeSO</a:t>
            </a:r>
            <a:r>
              <a:rPr lang="cs-CZ" baseline="-25000" dirty="0" smtClean="0"/>
              <a:t>4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2Al + 3Cl</a:t>
            </a:r>
            <a:r>
              <a:rPr lang="cs-CZ" baseline="-25000" dirty="0" smtClean="0"/>
              <a:t>2                       </a:t>
            </a:r>
            <a:r>
              <a:rPr lang="cs-CZ" dirty="0" smtClean="0"/>
              <a:t>2AlCl</a:t>
            </a:r>
            <a:r>
              <a:rPr lang="cs-CZ" baseline="-25000" dirty="0" smtClean="0"/>
              <a:t>3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2H</a:t>
            </a:r>
            <a:r>
              <a:rPr lang="cs-CZ" baseline="-25000" dirty="0" smtClean="0"/>
              <a:t>2</a:t>
            </a:r>
            <a:r>
              <a:rPr lang="cs-CZ" dirty="0" smtClean="0"/>
              <a:t> + 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2H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r>
              <a:rPr lang="cs-CZ" dirty="0" err="1" smtClean="0"/>
              <a:t>Zn</a:t>
            </a:r>
            <a:r>
              <a:rPr lang="cs-CZ" dirty="0" smtClean="0"/>
              <a:t> + 2HCl                 ZnCl</a:t>
            </a:r>
            <a:r>
              <a:rPr lang="cs-CZ" baseline="-25000" dirty="0" smtClean="0"/>
              <a:t>2 </a:t>
            </a:r>
            <a:r>
              <a:rPr lang="cs-CZ" dirty="0" smtClean="0"/>
              <a:t>+ H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        2H</a:t>
            </a:r>
            <a:r>
              <a:rPr lang="cs-CZ" baseline="-25000" dirty="0" smtClean="0"/>
              <a:t>2</a:t>
            </a:r>
            <a:r>
              <a:rPr lang="cs-CZ" dirty="0" smtClean="0"/>
              <a:t> +O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OH + </a:t>
            </a:r>
            <a:r>
              <a:rPr lang="cs-CZ" dirty="0" err="1" smtClean="0"/>
              <a:t>HCl</a:t>
            </a:r>
            <a:r>
              <a:rPr lang="cs-CZ" dirty="0" smtClean="0"/>
              <a:t>               CH</a:t>
            </a:r>
            <a:r>
              <a:rPr lang="cs-CZ" baseline="-25000" dirty="0" smtClean="0"/>
              <a:t>3</a:t>
            </a:r>
            <a:r>
              <a:rPr lang="cs-CZ" dirty="0" smtClean="0"/>
              <a:t>CH</a:t>
            </a:r>
            <a:r>
              <a:rPr lang="cs-CZ" baseline="-25000" dirty="0" smtClean="0"/>
              <a:t>2</a:t>
            </a:r>
            <a:r>
              <a:rPr lang="cs-CZ" dirty="0" smtClean="0"/>
              <a:t>Cl + 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  <a:p>
            <a:pPr marL="0" indent="0">
              <a:buNone/>
            </a:pPr>
            <a:r>
              <a:rPr lang="cs-CZ" dirty="0" smtClean="0"/>
              <a:t>CH</a:t>
            </a:r>
            <a:r>
              <a:rPr lang="cs-CZ" baseline="-25000" dirty="0" smtClean="0"/>
              <a:t>4</a:t>
            </a:r>
            <a:r>
              <a:rPr lang="cs-CZ" dirty="0" smtClean="0"/>
              <a:t> + 2O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2H</a:t>
            </a:r>
            <a:r>
              <a:rPr lang="cs-CZ" baseline="-25000" dirty="0" smtClean="0"/>
              <a:t>2</a:t>
            </a:r>
            <a:r>
              <a:rPr lang="cs-CZ" dirty="0" smtClean="0"/>
              <a:t>O + CO</a:t>
            </a:r>
            <a:r>
              <a:rPr lang="cs-CZ" baseline="-25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</a:t>
            </a:r>
            <a:r>
              <a:rPr lang="cs-CZ" baseline="-25000" dirty="0" smtClean="0"/>
              <a:t>2</a:t>
            </a:r>
            <a:r>
              <a:rPr lang="cs-CZ" dirty="0" smtClean="0"/>
              <a:t> + H</a:t>
            </a:r>
            <a:r>
              <a:rPr lang="cs-CZ" baseline="-25000" dirty="0" smtClean="0"/>
              <a:t>2</a:t>
            </a:r>
            <a:r>
              <a:rPr lang="cs-CZ" dirty="0" smtClean="0"/>
              <a:t>O                 H</a:t>
            </a:r>
            <a:r>
              <a:rPr lang="cs-CZ" baseline="-25000" dirty="0" smtClean="0"/>
              <a:t>2</a:t>
            </a:r>
            <a:r>
              <a:rPr lang="cs-CZ" dirty="0" smtClean="0"/>
              <a:t>CO</a:t>
            </a:r>
            <a:r>
              <a:rPr lang="cs-CZ" baseline="-25000" dirty="0" smtClean="0"/>
              <a:t>3</a:t>
            </a:r>
            <a:r>
              <a:rPr lang="cs-CZ" dirty="0" smtClean="0"/>
              <a:t>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11760" y="126876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411760" y="184482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11760" y="242088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483768" y="299695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83768" y="364502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491880" y="4221088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564160" y="479715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564160" y="537321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/>
              <a:t>Fe</a:t>
            </a:r>
            <a:r>
              <a:rPr lang="cs-CZ" dirty="0"/>
              <a:t> + CuSO</a:t>
            </a:r>
            <a:r>
              <a:rPr lang="cs-CZ" baseline="-25000" dirty="0"/>
              <a:t>4                    </a:t>
            </a:r>
            <a:r>
              <a:rPr lang="cs-CZ" dirty="0" err="1"/>
              <a:t>Cu</a:t>
            </a:r>
            <a:r>
              <a:rPr lang="cs-CZ" dirty="0"/>
              <a:t> + </a:t>
            </a:r>
            <a:r>
              <a:rPr lang="cs-CZ" dirty="0" smtClean="0"/>
              <a:t>FeSO</a:t>
            </a:r>
            <a:r>
              <a:rPr lang="cs-CZ" baseline="-25000" dirty="0" smtClean="0"/>
              <a:t>4 </a:t>
            </a:r>
            <a:r>
              <a:rPr lang="cs-CZ" dirty="0"/>
              <a:t>	</a:t>
            </a:r>
            <a:r>
              <a:rPr lang="cs-CZ" dirty="0" smtClean="0">
                <a:solidFill>
                  <a:srgbClr val="FF0000"/>
                </a:solidFill>
              </a:rPr>
              <a:t>vytěsňovací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2Al + 3Cl</a:t>
            </a:r>
            <a:r>
              <a:rPr lang="cs-CZ" baseline="-25000" dirty="0"/>
              <a:t>2                       </a:t>
            </a:r>
            <a:r>
              <a:rPr lang="cs-CZ" dirty="0" smtClean="0"/>
              <a:t>2AlCl</a:t>
            </a:r>
            <a:r>
              <a:rPr lang="cs-CZ" baseline="-25000" dirty="0" smtClean="0"/>
              <a:t>3		</a:t>
            </a:r>
            <a:r>
              <a:rPr lang="cs-CZ" dirty="0" smtClean="0">
                <a:solidFill>
                  <a:srgbClr val="FF0000"/>
                </a:solidFill>
              </a:rPr>
              <a:t>skladná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2H</a:t>
            </a:r>
            <a:r>
              <a:rPr lang="cs-CZ" baseline="-25000" dirty="0"/>
              <a:t>2</a:t>
            </a:r>
            <a:r>
              <a:rPr lang="cs-CZ" dirty="0"/>
              <a:t> + O</a:t>
            </a:r>
            <a:r>
              <a:rPr lang="cs-CZ" baseline="-25000" dirty="0"/>
              <a:t>2</a:t>
            </a:r>
            <a:r>
              <a:rPr lang="cs-CZ" dirty="0"/>
              <a:t>                  </a:t>
            </a:r>
            <a:r>
              <a:rPr lang="cs-CZ" dirty="0" smtClean="0"/>
              <a:t>2H</a:t>
            </a:r>
            <a:r>
              <a:rPr lang="cs-CZ" baseline="-25000" dirty="0" smtClean="0"/>
              <a:t>2</a:t>
            </a:r>
            <a:r>
              <a:rPr lang="cs-CZ" dirty="0" smtClean="0"/>
              <a:t>O		</a:t>
            </a:r>
            <a:r>
              <a:rPr lang="cs-CZ" dirty="0" smtClean="0">
                <a:solidFill>
                  <a:srgbClr val="FF0000"/>
                </a:solidFill>
              </a:rPr>
              <a:t>skladná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/>
              <a:t>Zn</a:t>
            </a:r>
            <a:r>
              <a:rPr lang="cs-CZ" dirty="0"/>
              <a:t> + 2HCl                 ZnCl</a:t>
            </a:r>
            <a:r>
              <a:rPr lang="cs-CZ" baseline="-25000" dirty="0"/>
              <a:t>2 </a:t>
            </a:r>
            <a:r>
              <a:rPr lang="cs-CZ" dirty="0"/>
              <a:t>+ </a:t>
            </a:r>
            <a:r>
              <a:rPr lang="cs-CZ" dirty="0" smtClean="0"/>
              <a:t>H</a:t>
            </a:r>
            <a:r>
              <a:rPr lang="cs-CZ" baseline="-25000" dirty="0" smtClean="0"/>
              <a:t>2	</a:t>
            </a:r>
            <a:r>
              <a:rPr lang="cs-CZ" dirty="0" smtClean="0">
                <a:solidFill>
                  <a:srgbClr val="FF0000"/>
                </a:solidFill>
              </a:rPr>
              <a:t>vytěsňovací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2H</a:t>
            </a:r>
            <a:r>
              <a:rPr lang="cs-CZ" baseline="-25000" dirty="0"/>
              <a:t>2</a:t>
            </a:r>
            <a:r>
              <a:rPr lang="cs-CZ" dirty="0"/>
              <a:t>O                         2H</a:t>
            </a:r>
            <a:r>
              <a:rPr lang="cs-CZ" baseline="-25000" dirty="0"/>
              <a:t>2</a:t>
            </a:r>
            <a:r>
              <a:rPr lang="cs-CZ" dirty="0"/>
              <a:t> +</a:t>
            </a:r>
            <a:r>
              <a:rPr lang="cs-CZ" dirty="0" smtClean="0"/>
              <a:t>O</a:t>
            </a:r>
            <a:r>
              <a:rPr lang="cs-CZ" baseline="-25000" dirty="0" smtClean="0"/>
              <a:t>2		</a:t>
            </a:r>
            <a:r>
              <a:rPr lang="cs-CZ" dirty="0" smtClean="0">
                <a:solidFill>
                  <a:srgbClr val="FF0000"/>
                </a:solidFill>
              </a:rPr>
              <a:t>rozkladná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CH</a:t>
            </a:r>
            <a:r>
              <a:rPr lang="cs-CZ" baseline="-25000" dirty="0"/>
              <a:t>3</a:t>
            </a:r>
            <a:r>
              <a:rPr lang="cs-CZ" dirty="0"/>
              <a:t>CH</a:t>
            </a:r>
            <a:r>
              <a:rPr lang="cs-CZ" baseline="-25000" dirty="0"/>
              <a:t>2</a:t>
            </a:r>
            <a:r>
              <a:rPr lang="cs-CZ" dirty="0"/>
              <a:t>OH + </a:t>
            </a:r>
            <a:r>
              <a:rPr lang="cs-CZ" dirty="0" err="1"/>
              <a:t>HCl</a:t>
            </a:r>
            <a:r>
              <a:rPr lang="cs-CZ" dirty="0"/>
              <a:t>               CH</a:t>
            </a:r>
            <a:r>
              <a:rPr lang="cs-CZ" baseline="-25000" dirty="0"/>
              <a:t>3</a:t>
            </a:r>
            <a:r>
              <a:rPr lang="cs-CZ" dirty="0"/>
              <a:t>CH</a:t>
            </a:r>
            <a:r>
              <a:rPr lang="cs-CZ" baseline="-25000" dirty="0"/>
              <a:t>2</a:t>
            </a:r>
            <a:r>
              <a:rPr lang="cs-CZ" dirty="0"/>
              <a:t>Cl +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 </a:t>
            </a:r>
            <a:r>
              <a:rPr lang="cs-CZ" dirty="0" smtClean="0">
                <a:solidFill>
                  <a:srgbClr val="FF0000"/>
                </a:solidFill>
              </a:rPr>
              <a:t>záměna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CH</a:t>
            </a:r>
            <a:r>
              <a:rPr lang="cs-CZ" baseline="-25000" dirty="0"/>
              <a:t>4</a:t>
            </a:r>
            <a:r>
              <a:rPr lang="cs-CZ" dirty="0"/>
              <a:t> + 2O</a:t>
            </a:r>
            <a:r>
              <a:rPr lang="cs-CZ" baseline="-25000" dirty="0"/>
              <a:t>2</a:t>
            </a:r>
            <a:r>
              <a:rPr lang="cs-CZ" dirty="0"/>
              <a:t>                 2H</a:t>
            </a:r>
            <a:r>
              <a:rPr lang="cs-CZ" baseline="-25000" dirty="0"/>
              <a:t>2</a:t>
            </a:r>
            <a:r>
              <a:rPr lang="cs-CZ" dirty="0"/>
              <a:t>O + </a:t>
            </a:r>
            <a:r>
              <a:rPr lang="cs-CZ" dirty="0" smtClean="0"/>
              <a:t>CO</a:t>
            </a:r>
            <a:r>
              <a:rPr lang="cs-CZ" baseline="-25000" dirty="0" smtClean="0"/>
              <a:t>2	</a:t>
            </a:r>
            <a:r>
              <a:rPr lang="cs-CZ" dirty="0" smtClean="0">
                <a:solidFill>
                  <a:srgbClr val="FF0000"/>
                </a:solidFill>
              </a:rPr>
              <a:t>vytěsňovací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CO</a:t>
            </a:r>
            <a:r>
              <a:rPr lang="cs-CZ" baseline="-25000" dirty="0"/>
              <a:t>2</a:t>
            </a:r>
            <a:r>
              <a:rPr lang="cs-CZ" dirty="0"/>
              <a:t> + H</a:t>
            </a:r>
            <a:r>
              <a:rPr lang="cs-CZ" baseline="-25000" dirty="0"/>
              <a:t>2</a:t>
            </a:r>
            <a:r>
              <a:rPr lang="cs-CZ" dirty="0"/>
              <a:t>O                 H</a:t>
            </a:r>
            <a:r>
              <a:rPr lang="cs-CZ" baseline="-25000" dirty="0"/>
              <a:t>2</a:t>
            </a:r>
            <a:r>
              <a:rPr lang="cs-CZ" dirty="0"/>
              <a:t>CO</a:t>
            </a:r>
            <a:r>
              <a:rPr lang="cs-CZ" baseline="-25000" dirty="0"/>
              <a:t>3</a:t>
            </a:r>
            <a:r>
              <a:rPr lang="cs-CZ" dirty="0"/>
              <a:t> 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skladná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483768" y="177281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483768" y="227687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83768" y="285293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472155" y="342900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472155" y="393305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3563888" y="4509120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624555" y="5013176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624555" y="5517232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336</TotalTime>
  <Words>219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Typy chemických reakcí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20</cp:revision>
  <dcterms:created xsi:type="dcterms:W3CDTF">2013-02-17T15:43:31Z</dcterms:created>
  <dcterms:modified xsi:type="dcterms:W3CDTF">2013-05-16T07:11:05Z</dcterms:modified>
</cp:coreProperties>
</file>