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7" r:id="rId4"/>
    <p:sldId id="260" r:id="rId5"/>
    <p:sldId id="259" r:id="rId6"/>
    <p:sldId id="258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8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2ABDB-3326-4489-9803-C9EF5394303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94077-27F5-4C07-A5C0-2CEA6F01DB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9629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2ABDB-3326-4489-9803-C9EF5394303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94077-27F5-4C07-A5C0-2CEA6F01DB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43066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2ABDB-3326-4489-9803-C9EF5394303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94077-27F5-4C07-A5C0-2CEA6F01DB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0800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2ABDB-3326-4489-9803-C9EF5394303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94077-27F5-4C07-A5C0-2CEA6F01DB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91760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2ABDB-3326-4489-9803-C9EF5394303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94077-27F5-4C07-A5C0-2CEA6F01DB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5212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2ABDB-3326-4489-9803-C9EF5394303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94077-27F5-4C07-A5C0-2CEA6F01DB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7575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2ABDB-3326-4489-9803-C9EF5394303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94077-27F5-4C07-A5C0-2CEA6F01DB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40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2ABDB-3326-4489-9803-C9EF5394303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94077-27F5-4C07-A5C0-2CEA6F01DB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12440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2ABDB-3326-4489-9803-C9EF5394303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94077-27F5-4C07-A5C0-2CEA6F01DB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78928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2ABDB-3326-4489-9803-C9EF5394303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94077-27F5-4C07-A5C0-2CEA6F01DB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5024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2ABDB-3326-4489-9803-C9EF5394303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94077-27F5-4C07-A5C0-2CEA6F01DB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9841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D2ABDB-3326-4489-9803-C9EF5394303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494077-27F5-4C07-A5C0-2CEA6F01DB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6169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gif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gif"/><Relationship Id="rId5" Type="http://schemas.openxmlformats.org/officeDocument/2006/relationships/image" Target="../media/image9.gif"/><Relationship Id="rId4" Type="http://schemas.openxmlformats.org/officeDocument/2006/relationships/image" Target="../media/image8.gi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162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19321" y="4412704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VY_32_INOVACE_05-14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624841" y="836712"/>
            <a:ext cx="37828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Mechanika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0824683"/>
              </p:ext>
            </p:extLst>
          </p:nvPr>
        </p:nvGraphicFramePr>
        <p:xfrm>
          <a:off x="1412090" y="2276872"/>
          <a:ext cx="6208395" cy="197036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63485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VIII.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Mechanika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</a:rPr>
                        <a:t>Práce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Jaroslava Vondráčková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Vytvořeno dne: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17.4.2011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Seznamuje s fyzikálním</a:t>
                      </a:r>
                      <a:r>
                        <a:rPr lang="cs-CZ" sz="1400" kern="50" baseline="0" dirty="0" smtClean="0">
                          <a:effectLst/>
                        </a:rPr>
                        <a:t> pojmem práce, výpočtem její velikosti a </a:t>
                      </a:r>
                      <a:r>
                        <a:rPr lang="cs-CZ" sz="1400" kern="50" baseline="0" smtClean="0">
                          <a:effectLst/>
                        </a:rPr>
                        <a:t>předkládá úlohy na procvičení.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5786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689772" y="2967335"/>
            <a:ext cx="17644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Práce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133790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Jaroslava\Plocha\úředník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3794" y="1162410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Jaroslava\Plocha\dojič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0326" y="4717224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Jaroslava\Plocha\písařka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656" y="1390847"/>
            <a:ext cx="3113927" cy="263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89059" y="4717224"/>
            <a:ext cx="35135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Mají tito lidé něco společného?</a:t>
            </a:r>
            <a:endParaRPr lang="cs-CZ" sz="2000" b="1" dirty="0"/>
          </a:p>
        </p:txBody>
      </p:sp>
      <p:pic>
        <p:nvPicPr>
          <p:cNvPr id="2053" name="Picture 5" descr="C:\Documents and Settings\Jaroslava\Plocha\písař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0326" y="1805337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0721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Jaroslava\Plocha\kopáč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429000"/>
            <a:ext cx="2570584" cy="2786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Jaroslava\Plocha\gondolier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919128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Jaroslava\Plocha\kuchař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293096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Jaroslava\Plocha\novinář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4968" y="1916832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Jaroslava\Plocha\stěhovák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874744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2" y="1052736"/>
            <a:ext cx="37106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A tito lidé mají něco společného?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061231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rgbClr val="92D050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Práce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sz="2000" b="1" dirty="0" smtClean="0"/>
          </a:p>
          <a:p>
            <a:r>
              <a:rPr lang="cs-CZ" sz="2000" b="1" dirty="0" smtClean="0"/>
              <a:t>Všichni na prvním i na druhém obrázku </a:t>
            </a:r>
            <a:r>
              <a:rPr lang="cs-CZ" sz="2000" b="1" dirty="0" smtClean="0">
                <a:solidFill>
                  <a:srgbClr val="FF0000"/>
                </a:solidFill>
              </a:rPr>
              <a:t>pracují.</a:t>
            </a:r>
          </a:p>
          <a:p>
            <a:endParaRPr lang="cs-CZ" sz="2000" b="1" dirty="0">
              <a:solidFill>
                <a:srgbClr val="FF0000"/>
              </a:solidFill>
            </a:endParaRPr>
          </a:p>
          <a:p>
            <a:r>
              <a:rPr lang="cs-CZ" sz="2000" b="1" dirty="0" smtClean="0"/>
              <a:t>Z fyzikálního hlediska však pracují pouze ti na druhém obrázku.</a:t>
            </a:r>
          </a:p>
          <a:p>
            <a:endParaRPr lang="cs-CZ" sz="2000" b="1" dirty="0"/>
          </a:p>
          <a:p>
            <a:r>
              <a:rPr lang="cs-CZ" sz="2800" b="1" dirty="0" smtClean="0"/>
              <a:t>A proč? </a:t>
            </a:r>
          </a:p>
          <a:p>
            <a:endParaRPr lang="cs-CZ" sz="2800" b="1" dirty="0"/>
          </a:p>
          <a:p>
            <a:r>
              <a:rPr lang="cs-CZ" sz="2000" b="1" dirty="0" smtClean="0"/>
              <a:t>Podle fyziky </a:t>
            </a:r>
            <a:r>
              <a:rPr lang="cs-CZ" sz="2000" b="1" dirty="0" smtClean="0">
                <a:solidFill>
                  <a:srgbClr val="FF0000"/>
                </a:solidFill>
              </a:rPr>
              <a:t>práci</a:t>
            </a:r>
            <a:r>
              <a:rPr lang="cs-CZ" sz="2000" b="1" dirty="0" smtClean="0"/>
              <a:t> konáme jen tehdy, když </a:t>
            </a:r>
            <a:r>
              <a:rPr lang="cs-CZ" sz="2000" b="1" dirty="0" smtClean="0">
                <a:solidFill>
                  <a:srgbClr val="FF0000"/>
                </a:solidFill>
              </a:rPr>
              <a:t>působíme silou po</a:t>
            </a:r>
            <a:r>
              <a:rPr lang="cs-CZ" sz="2000" b="1" dirty="0" smtClean="0"/>
              <a:t> nějaké </a:t>
            </a:r>
            <a:r>
              <a:rPr lang="cs-CZ" sz="2000" b="1" dirty="0" smtClean="0">
                <a:solidFill>
                  <a:srgbClr val="FF0000"/>
                </a:solidFill>
              </a:rPr>
              <a:t>dráze</a:t>
            </a:r>
            <a:r>
              <a:rPr lang="cs-CZ" sz="2000" b="1" dirty="0" smtClean="0"/>
              <a:t>.</a:t>
            </a:r>
          </a:p>
          <a:p>
            <a:pPr marL="0" indent="0">
              <a:buNone/>
            </a:pPr>
            <a:r>
              <a:rPr lang="cs-CZ" sz="2000" b="1" dirty="0" smtClean="0"/>
              <a:t>      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288544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Documents and Settings\Jaroslava\Plocha\instalaté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822916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Jaroslava\Plocha\lesá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8180" y="4581128"/>
            <a:ext cx="2160240" cy="2189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Documents and Settings\Jaroslava\Plocha\monté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6172" y="4081632"/>
            <a:ext cx="2096312" cy="22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836712"/>
            <a:ext cx="36951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A tito lidé pracují nebo ne? Proč?</a:t>
            </a:r>
            <a:endParaRPr lang="cs-CZ" sz="2000" b="1" dirty="0"/>
          </a:p>
        </p:txBody>
      </p:sp>
      <p:pic>
        <p:nvPicPr>
          <p:cNvPr id="2050" name="Picture 2" descr="C:\Documents and Settings\Jaroslava\Plocha\vzpěrač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620689"/>
            <a:ext cx="2591569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Jaroslava\Plocha\nosič zeměkoul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365104"/>
            <a:ext cx="2459297" cy="2231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9684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12700">
            <a:solidFill>
              <a:srgbClr val="92D050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Fyzická práce se dá vypočítat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19050">
            <a:solidFill>
              <a:srgbClr val="92D050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Práce</a:t>
            </a:r>
            <a:r>
              <a:rPr lang="cs-CZ" sz="2000" b="1" dirty="0" smtClean="0"/>
              <a:t> – značka fyzikální veličiny </a:t>
            </a:r>
            <a:r>
              <a:rPr lang="cs-CZ" sz="2400" b="1" dirty="0" smtClean="0">
                <a:solidFill>
                  <a:srgbClr val="FF0000"/>
                </a:solidFill>
              </a:rPr>
              <a:t>W, </a:t>
            </a:r>
            <a:r>
              <a:rPr lang="cs-CZ" sz="2000" b="1" dirty="0" smtClean="0"/>
              <a:t>jednotka</a:t>
            </a:r>
            <a:r>
              <a:rPr lang="cs-CZ" sz="2400" b="1" dirty="0" smtClean="0">
                <a:solidFill>
                  <a:srgbClr val="FF0000"/>
                </a:solidFill>
              </a:rPr>
              <a:t> J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Síla </a:t>
            </a:r>
            <a:r>
              <a:rPr lang="cs-CZ" sz="2400" b="1" dirty="0" smtClean="0"/>
              <a:t>– F, </a:t>
            </a:r>
            <a:r>
              <a:rPr lang="cs-CZ" sz="2000" b="1" dirty="0" smtClean="0"/>
              <a:t>jednotka</a:t>
            </a:r>
            <a:r>
              <a:rPr lang="cs-CZ" sz="2400" b="1" dirty="0" smtClean="0"/>
              <a:t> N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Dráha </a:t>
            </a:r>
            <a:r>
              <a:rPr lang="cs-CZ" sz="2400" b="1" dirty="0" smtClean="0"/>
              <a:t>- s, </a:t>
            </a:r>
            <a:r>
              <a:rPr lang="cs-CZ" sz="2000" b="1" dirty="0" smtClean="0"/>
              <a:t>jednotka </a:t>
            </a:r>
            <a:r>
              <a:rPr lang="cs-CZ" sz="2400" b="1" dirty="0" smtClean="0"/>
              <a:t>m</a:t>
            </a:r>
          </a:p>
          <a:p>
            <a:r>
              <a:rPr lang="cs-CZ" sz="2000" b="1" dirty="0" smtClean="0">
                <a:solidFill>
                  <a:srgbClr val="00B0F0"/>
                </a:solidFill>
              </a:rPr>
              <a:t>J – joule – </a:t>
            </a:r>
            <a:r>
              <a:rPr lang="cs-CZ" sz="2000" b="1" dirty="0" err="1" smtClean="0">
                <a:solidFill>
                  <a:srgbClr val="00B0F0"/>
                </a:solidFill>
              </a:rPr>
              <a:t>džaul</a:t>
            </a:r>
            <a:r>
              <a:rPr lang="cs-CZ" sz="2000" b="1" dirty="0" smtClean="0">
                <a:solidFill>
                  <a:srgbClr val="00B0F0"/>
                </a:solidFill>
              </a:rPr>
              <a:t> </a:t>
            </a:r>
          </a:p>
          <a:p>
            <a:r>
              <a:rPr lang="cs-CZ" sz="2400" b="1" dirty="0" smtClean="0">
                <a:solidFill>
                  <a:srgbClr val="00B050"/>
                </a:solidFill>
              </a:rPr>
              <a:t>Práci 1 J vykonáme, když silou 1 N působíme po dráze 1 m.</a:t>
            </a:r>
          </a:p>
          <a:p>
            <a:endParaRPr lang="cs-CZ" sz="2000" b="1" dirty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FF0000"/>
                </a:solidFill>
              </a:rPr>
              <a:t>W = F . s    </a:t>
            </a:r>
          </a:p>
          <a:p>
            <a:endParaRPr lang="cs-CZ" sz="2400" b="1" dirty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rgbClr val="00B0F0"/>
                </a:solidFill>
              </a:rPr>
              <a:t>Do vzorce dosazujeme základní jednotky.</a:t>
            </a:r>
          </a:p>
          <a:p>
            <a:r>
              <a:rPr lang="cs-CZ" sz="2000" b="1" dirty="0" smtClean="0"/>
              <a:t>1 </a:t>
            </a:r>
            <a:r>
              <a:rPr lang="cs-CZ" sz="2000" b="1" dirty="0" err="1" smtClean="0"/>
              <a:t>kN</a:t>
            </a:r>
            <a:r>
              <a:rPr lang="cs-CZ" sz="2000" b="1" dirty="0" smtClean="0"/>
              <a:t> = 1000 N</a:t>
            </a:r>
          </a:p>
          <a:p>
            <a:r>
              <a:rPr lang="cs-CZ" sz="2000" b="1" dirty="0" smtClean="0"/>
              <a:t>1 km = 1000 m</a:t>
            </a:r>
          </a:p>
          <a:p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4077072"/>
            <a:ext cx="1512168" cy="5040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7586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92D050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Vyřešíme?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92D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sz="2000" b="1" dirty="0" smtClean="0"/>
          </a:p>
          <a:p>
            <a:r>
              <a:rPr lang="cs-CZ" sz="2000" b="1" dirty="0" smtClean="0"/>
              <a:t>Jak velkou práci vykonáme, zvedneme-li cihlu o hmotnosti 5 kg</a:t>
            </a:r>
          </a:p>
          <a:p>
            <a:pPr marL="0" indent="0"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  rovnoměrným pohybem po svislé dráze 80 cm?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  </a:t>
            </a:r>
            <a:r>
              <a:rPr lang="cs-CZ" sz="2000" b="1" dirty="0" smtClean="0">
                <a:solidFill>
                  <a:srgbClr val="00B0F0"/>
                </a:solidFill>
              </a:rPr>
              <a:t>W = ?           </a:t>
            </a:r>
            <a:r>
              <a:rPr lang="cs-CZ" sz="2000" b="1" dirty="0">
                <a:solidFill>
                  <a:srgbClr val="00B0F0"/>
                </a:solidFill>
              </a:rPr>
              <a:t>m</a:t>
            </a:r>
            <a:r>
              <a:rPr lang="cs-CZ" sz="2000" b="1" dirty="0" smtClean="0">
                <a:solidFill>
                  <a:srgbClr val="00B0F0"/>
                </a:solidFill>
              </a:rPr>
              <a:t> = 5 kg             F = 50 N           s = 80 cm = 0,8 m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W = F . s</a:t>
            </a:r>
          </a:p>
          <a:p>
            <a:r>
              <a:rPr lang="cs-CZ" sz="2000" b="1" dirty="0" smtClean="0">
                <a:solidFill>
                  <a:srgbClr val="0070C0"/>
                </a:solidFill>
              </a:rPr>
              <a:t>W = 50 N . 0,8 m</a:t>
            </a:r>
          </a:p>
          <a:p>
            <a:r>
              <a:rPr lang="cs-CZ" sz="2000" b="1" u="sng" dirty="0" smtClean="0">
                <a:solidFill>
                  <a:srgbClr val="0070C0"/>
                </a:solidFill>
              </a:rPr>
              <a:t>W = 40 J</a:t>
            </a:r>
          </a:p>
          <a:p>
            <a:endParaRPr lang="cs-CZ" sz="2000" b="1" u="sng" dirty="0"/>
          </a:p>
          <a:p>
            <a:r>
              <a:rPr lang="cs-CZ" sz="2000" b="1" dirty="0" smtClean="0">
                <a:solidFill>
                  <a:srgbClr val="002060"/>
                </a:solidFill>
              </a:rPr>
              <a:t>Při zvedání cihly vykonáme práci 40 J.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3070708" y="3212976"/>
            <a:ext cx="50405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8084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A teď každý sám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b="1" dirty="0" smtClean="0"/>
              <a:t>Opět cihly   </a:t>
            </a:r>
            <a:r>
              <a:rPr lang="cs-CZ" sz="2400" b="1" dirty="0" smtClean="0">
                <a:solidFill>
                  <a:srgbClr val="00B0F0"/>
                </a:solidFill>
                <a:sym typeface="Wingdings" pitchFamily="2" charset="2"/>
              </a:rPr>
              <a:t>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rgbClr val="92D050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b="1" dirty="0" smtClean="0"/>
              <a:t>Výtah, jehož kabina má hmotnost 100 kg, vyvezl 100 cihel do výšky 8 m rovnoměrným pohybem. Hmotnost jedné cihly je 5,0 kg. Jakou práci vykonal motor výtahu? Třecí síly zanedbáváme.</a:t>
            </a:r>
          </a:p>
          <a:p>
            <a:endParaRPr lang="cs-CZ" sz="2000" b="1" dirty="0" smtClean="0">
              <a:solidFill>
                <a:srgbClr val="00B0F0"/>
              </a:solidFill>
            </a:endParaRPr>
          </a:p>
          <a:p>
            <a:r>
              <a:rPr lang="cs-CZ" sz="2000" b="1" dirty="0" smtClean="0">
                <a:solidFill>
                  <a:srgbClr val="00B0F0"/>
                </a:solidFill>
              </a:rPr>
              <a:t>Pečlivě si přečti zadání úlohy.</a:t>
            </a:r>
          </a:p>
          <a:p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Zapiš si důležité informace s pomocí značek </a:t>
            </a:r>
            <a:r>
              <a:rPr lang="cs-CZ" sz="2000" b="1" dirty="0" err="1" smtClean="0">
                <a:solidFill>
                  <a:schemeClr val="accent2">
                    <a:lumMod val="75000"/>
                  </a:schemeClr>
                </a:solidFill>
              </a:rPr>
              <a:t>fyz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. veličin a jednotek.</a:t>
            </a:r>
          </a:p>
          <a:p>
            <a:r>
              <a:rPr lang="cs-CZ" sz="2000" b="1" dirty="0" smtClean="0">
                <a:solidFill>
                  <a:srgbClr val="00B050"/>
                </a:solidFill>
              </a:rPr>
              <a:t>Podívej se, zda nemusíš převádět některou jednotku na základní.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Napiš si vzorec, který Ti pomůže úlohu vyřešit.</a:t>
            </a:r>
          </a:p>
          <a:p>
            <a:r>
              <a:rPr lang="cs-CZ" sz="2000" b="1" dirty="0" smtClean="0">
                <a:solidFill>
                  <a:srgbClr val="7030A0"/>
                </a:solidFill>
              </a:rPr>
              <a:t>Dosaď hodnoty do vzorce a vypočítej.</a:t>
            </a:r>
          </a:p>
          <a:p>
            <a:r>
              <a:rPr lang="cs-CZ" sz="2000" b="1" dirty="0" smtClean="0"/>
              <a:t>Napiš odpověď.</a:t>
            </a:r>
          </a:p>
          <a:p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92428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rgbClr val="92D050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Výsledky. Jenže ……?  </a:t>
            </a:r>
            <a:r>
              <a:rPr lang="cs-CZ" sz="4000" b="1" dirty="0" smtClean="0">
                <a:solidFill>
                  <a:srgbClr val="FF0000"/>
                </a:solidFill>
                <a:sym typeface="Wingdings" pitchFamily="2" charset="2"/>
              </a:rPr>
              <a:t>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rgbClr val="92D050"/>
            </a:solidFill>
          </a:ln>
        </p:spPr>
        <p:txBody>
          <a:bodyPr>
            <a:normAutofit/>
          </a:bodyPr>
          <a:lstStyle/>
          <a:p>
            <a:r>
              <a:rPr lang="cs-CZ" sz="2800" b="1" dirty="0" smtClean="0"/>
              <a:t>Která odpověď je správná?</a:t>
            </a:r>
          </a:p>
          <a:p>
            <a:endParaRPr lang="cs-CZ" sz="2000" b="1" dirty="0"/>
          </a:p>
          <a:p>
            <a:r>
              <a:rPr lang="cs-CZ" sz="2000" dirty="0" smtClean="0">
                <a:sym typeface="Wingdings"/>
                <a:hlinkClick r:id="rId2" action="ppaction://hlinksldjump"/>
              </a:rPr>
              <a:t>  </a:t>
            </a:r>
            <a:r>
              <a:rPr lang="cs-CZ" sz="2000" b="1" dirty="0" smtClean="0"/>
              <a:t>1) Motor výtahu vykonal práci 4 000 J.</a:t>
            </a:r>
          </a:p>
          <a:p>
            <a:endParaRPr lang="cs-CZ" sz="2000" b="1" dirty="0" smtClean="0"/>
          </a:p>
          <a:p>
            <a:r>
              <a:rPr lang="cs-CZ" sz="2000" dirty="0" smtClean="0">
                <a:sym typeface="Wingdings"/>
                <a:hlinkClick r:id="rId2" action="ppaction://hlinksldjump"/>
              </a:rPr>
              <a:t> </a:t>
            </a:r>
            <a:r>
              <a:rPr lang="cs-CZ" sz="2000" dirty="0" smtClean="0">
                <a:sym typeface="Wingdings"/>
              </a:rPr>
              <a:t>  </a:t>
            </a:r>
            <a:r>
              <a:rPr lang="cs-CZ" sz="2000" b="1" dirty="0" smtClean="0"/>
              <a:t>2) Motor výtahu vykonal práci  4 800 J.</a:t>
            </a:r>
          </a:p>
          <a:p>
            <a:endParaRPr lang="cs-CZ" sz="2000" b="1" dirty="0" smtClean="0"/>
          </a:p>
          <a:p>
            <a:r>
              <a:rPr lang="cs-CZ" sz="2000" dirty="0" smtClean="0">
                <a:sym typeface="Wingdings"/>
                <a:hlinkClick r:id="rId2" action="ppaction://hlinksldjump"/>
              </a:rPr>
              <a:t></a:t>
            </a:r>
            <a:r>
              <a:rPr lang="cs-CZ" sz="2000" dirty="0" smtClean="0">
                <a:sym typeface="Wingdings"/>
                <a:hlinkClick r:id="rId3" action="ppaction://hlinksldjump"/>
              </a:rPr>
              <a:t> </a:t>
            </a:r>
            <a:r>
              <a:rPr lang="cs-CZ" sz="2000" dirty="0" smtClean="0">
                <a:sym typeface="Wingdings"/>
              </a:rPr>
              <a:t>  </a:t>
            </a:r>
            <a:r>
              <a:rPr lang="cs-CZ" sz="2000" b="1" dirty="0" smtClean="0"/>
              <a:t>3) Motor výtahu vykonal práci 40 000 J.</a:t>
            </a:r>
          </a:p>
          <a:p>
            <a:endParaRPr lang="cs-CZ" sz="2000" b="1" dirty="0" smtClean="0"/>
          </a:p>
          <a:p>
            <a:r>
              <a:rPr lang="cs-CZ" sz="2000" dirty="0" smtClean="0">
                <a:sym typeface="Wingdings"/>
                <a:hlinkClick r:id="rId4" action="ppaction://hlinksldjump"/>
              </a:rPr>
              <a:t> </a:t>
            </a:r>
            <a:r>
              <a:rPr lang="cs-CZ" sz="2000" dirty="0" smtClean="0">
                <a:sym typeface="Wingdings"/>
              </a:rPr>
              <a:t>  </a:t>
            </a:r>
            <a:r>
              <a:rPr lang="cs-CZ" sz="2000" b="1" dirty="0" smtClean="0"/>
              <a:t>4) Motor výtahu vykonal práci 48 000J.</a:t>
            </a:r>
          </a:p>
          <a:p>
            <a:endParaRPr lang="cs-CZ" sz="2000" b="1" dirty="0" smtClean="0"/>
          </a:p>
          <a:p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41489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604254"/>
            <a:ext cx="8229600" cy="564949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35000" dirty="0" smtClean="0">
                <a:solidFill>
                  <a:srgbClr val="00B050"/>
                </a:solidFill>
                <a:sym typeface="Wingdings" pitchFamily="2" charset="2"/>
              </a:rPr>
              <a:t></a:t>
            </a:r>
            <a:endParaRPr lang="cs-CZ" sz="350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386104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Wingdings"/>
                <a:hlinkClick r:id="rId2" action="ppaction://hlinksldjump"/>
              </a:rPr>
              <a:t></a:t>
            </a:r>
            <a:r>
              <a:rPr lang="cs-CZ" dirty="0" smtClean="0">
                <a:sym typeface="Wingdings"/>
                <a:hlinkClick r:id="rId3" action="ppaction://hlinksldjump"/>
              </a:rPr>
              <a:t> </a:t>
            </a:r>
            <a:r>
              <a:rPr lang="cs-CZ" dirty="0" smtClean="0">
                <a:sym typeface="Wingdings"/>
              </a:rPr>
              <a:t>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94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/>
        </p:nvSpPr>
        <p:spPr>
          <a:xfrm>
            <a:off x="457200" y="604254"/>
            <a:ext cx="8229600" cy="564949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35000" dirty="0" smtClean="0">
                <a:solidFill>
                  <a:srgbClr val="FF0000"/>
                </a:solidFill>
                <a:sym typeface="Wingdings" pitchFamily="2" charset="2"/>
              </a:rPr>
              <a:t></a:t>
            </a:r>
            <a:endParaRPr lang="cs-CZ" sz="35000" b="1" dirty="0">
              <a:solidFill>
                <a:srgbClr val="FF0000"/>
              </a:solidFill>
              <a:hlinkClick r:id="rId2" action="ppaction://hlinksldjump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378904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Wingdings"/>
                <a:hlinkClick r:id="rId3" action="ppaction://hlinksldjump"/>
              </a:rPr>
              <a:t></a:t>
            </a:r>
            <a:r>
              <a:rPr lang="cs-CZ" dirty="0" smtClean="0">
                <a:sym typeface="Wingdings"/>
              </a:rPr>
              <a:t> 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2045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Použitá literatura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Obrázky z </a:t>
            </a:r>
            <a:r>
              <a:rPr lang="it-IT" sz="2000" dirty="0">
                <a:hlinkClick r:id="rId2"/>
              </a:rPr>
              <a:t>www.office.microsoft.com</a:t>
            </a:r>
            <a:r>
              <a:rPr lang="it-IT" sz="2000" dirty="0"/>
              <a:t> [online]. c2011 [cit. </a:t>
            </a:r>
            <a:r>
              <a:rPr lang="it-IT" sz="2000" dirty="0" smtClean="0"/>
              <a:t>2011-04-1</a:t>
            </a:r>
            <a:r>
              <a:rPr lang="cs-CZ" sz="2000" dirty="0" smtClean="0"/>
              <a:t>7</a:t>
            </a:r>
            <a:r>
              <a:rPr lang="it-IT" sz="2000" dirty="0" smtClean="0"/>
              <a:t>]. </a:t>
            </a:r>
            <a:endParaRPr lang="cs-CZ" sz="2000" dirty="0"/>
          </a:p>
          <a:p>
            <a:r>
              <a:rPr lang="cs-CZ" sz="2000" b="1" smtClean="0"/>
              <a:t>BOHUNĚK</a:t>
            </a:r>
            <a:r>
              <a:rPr lang="cs-CZ" sz="2000" b="1" dirty="0" smtClean="0"/>
              <a:t>, Jiří. </a:t>
            </a:r>
            <a:r>
              <a:rPr lang="cs-CZ" sz="2000" b="1" i="1" dirty="0" smtClean="0"/>
              <a:t>Sbírka úloh z fyziky pro ZŠ, 2. díl. </a:t>
            </a:r>
            <a:r>
              <a:rPr lang="cs-CZ" sz="2000" b="1" dirty="0" smtClean="0"/>
              <a:t>2. vydání. Prometheus, 1993. ISBN 80-85849-15-1. s. 66, 70.</a:t>
            </a:r>
          </a:p>
          <a:p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651149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330</TotalTime>
  <Words>426</Words>
  <Application>Microsoft Office PowerPoint</Application>
  <PresentationFormat>Předvádění na obrazovce (4:3)</PresentationFormat>
  <Paragraphs>83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Práce</vt:lpstr>
      <vt:lpstr>Prezentace aplikace PowerPoint</vt:lpstr>
      <vt:lpstr>Fyzická práce se dá vypočítat</vt:lpstr>
      <vt:lpstr>Vyřešíme?</vt:lpstr>
      <vt:lpstr>A teď každý sám Opět cihly   </vt:lpstr>
      <vt:lpstr>Výsledky. Jenže ……?  </vt:lpstr>
      <vt:lpstr>Prezentace aplikace PowerPoint</vt:lpstr>
      <vt:lpstr>Prezentace aplikace PowerPoint</vt:lpstr>
      <vt:lpstr>Použitá literatura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Jaroslava Vondráčková</dc:creator>
  <cp:lastModifiedBy>Jaroslava Vondráčková</cp:lastModifiedBy>
  <cp:revision>35</cp:revision>
  <dcterms:created xsi:type="dcterms:W3CDTF">2011-04-17T15:48:37Z</dcterms:created>
  <dcterms:modified xsi:type="dcterms:W3CDTF">2012-04-11T15:24:43Z</dcterms:modified>
</cp:coreProperties>
</file>