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69" r:id="rId2"/>
    <p:sldId id="261" r:id="rId3"/>
    <p:sldId id="256" r:id="rId4"/>
    <p:sldId id="260" r:id="rId5"/>
    <p:sldId id="259" r:id="rId6"/>
    <p:sldId id="264" r:id="rId7"/>
    <p:sldId id="263" r:id="rId8"/>
    <p:sldId id="262" r:id="rId9"/>
    <p:sldId id="266" r:id="rId10"/>
    <p:sldId id="265" r:id="rId11"/>
    <p:sldId id="258" r:id="rId12"/>
    <p:sldId id="267" r:id="rId13"/>
    <p:sldId id="268" r:id="rId14"/>
    <p:sldId id="270" r:id="rId15"/>
    <p:sldId id="271" r:id="rId16"/>
    <p:sldId id="257"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F03006-4453-44C3-AEDB-5F360298BCF0}" type="datetimeFigureOut">
              <a:rPr lang="cs-CZ" smtClean="0"/>
              <a:pPr/>
              <a:t>17.9.2014</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222791E-B994-4DA4-AAE6-1661AF20D7ED}" type="slidenum">
              <a:rPr lang="cs-CZ" smtClean="0"/>
              <a:pPr/>
              <a:t>‹#›</a:t>
            </a:fld>
            <a:endParaRPr lang="cs-CZ" dirty="0"/>
          </a:p>
        </p:txBody>
      </p:sp>
    </p:spTree>
    <p:extLst>
      <p:ext uri="{BB962C8B-B14F-4D97-AF65-F5344CB8AC3E}">
        <p14:creationId xmlns="" xmlns:p14="http://schemas.microsoft.com/office/powerpoint/2010/main" val="3551942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8" name="Zástupný symbol pro datum 27"/>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17" name="Zástupný symbol pro zápatí 16"/>
          <p:cNvSpPr>
            <a:spLocks noGrp="1"/>
          </p:cNvSpPr>
          <p:nvPr>
            <p:ph type="ftr" sz="quarter" idx="11"/>
          </p:nvPr>
        </p:nvSpPr>
        <p:spPr/>
        <p:txBody>
          <a:bodyPr/>
          <a:lstStyle>
            <a:extLst/>
          </a:lstStyle>
          <a:p>
            <a:endParaRPr lang="cs-CZ" dirty="0"/>
          </a:p>
        </p:txBody>
      </p:sp>
      <p:sp>
        <p:nvSpPr>
          <p:cNvPr id="29" name="Zástupný symbol pro číslo snímku 28"/>
          <p:cNvSpPr>
            <a:spLocks noGrp="1"/>
          </p:cNvSpPr>
          <p:nvPr>
            <p:ph type="sldNum" sz="quarter" idx="12"/>
          </p:nvPr>
        </p:nvSpPr>
        <p:spPr/>
        <p:txBody>
          <a:bodyPr/>
          <a:lstStyle>
            <a:extLst/>
          </a:lstStyle>
          <a:p>
            <a:fld id="{3040EB66-5920-4B27-B2C2-EA5B5C13DCC5}" type="slidenum">
              <a:rPr lang="cs-CZ" smtClean="0"/>
              <a:pPr/>
              <a:t>‹#›</a:t>
            </a:fld>
            <a:endParaRPr lang="cs-CZ" dirty="0"/>
          </a:p>
        </p:txBody>
      </p:sp>
      <p:sp>
        <p:nvSpPr>
          <p:cNvPr id="32" name="Obdélník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9" name="Obdélník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0" name="Obdélník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1" name="Obdélník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2" name="Obdélník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Nadpis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56" name="Obdélník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65" name="Obdélník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66" name="Obdélník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67" name="Obdélník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3040EB66-5920-4B27-B2C2-EA5B5C13DCC5}"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14" name="Volný tvar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5" name="Volný tvar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3" name="Volný tvar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6" name="Volný tvar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7" name="Volný tvar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8" name="Volný tvar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9" name="Volný tvar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20" name="Volný tvar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21" name="Volný tvar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22" name="Volný tvar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23" name="Volný tvar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24" name="Volný tvar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25" name="Volný tvar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26" name="Volný tvar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27" name="Volný tvar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3" name="Zástupný symbol pro text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3040EB66-5920-4B27-B2C2-EA5B5C13DCC5}" type="slidenum">
              <a:rPr lang="cs-CZ" smtClean="0"/>
              <a:pPr/>
              <a:t>‹#›</a:t>
            </a:fld>
            <a:endParaRPr lang="cs-CZ" dirty="0"/>
          </a:p>
        </p:txBody>
      </p:sp>
      <p:sp>
        <p:nvSpPr>
          <p:cNvPr id="7" name="Obdélník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cs-CZ" smtClean="0"/>
              <a:t>Klepnutím lze upravit styl předlohy nadpisů.</a:t>
            </a:r>
            <a:endParaRPr kumimoji="0" lang="en-US"/>
          </a:p>
        </p:txBody>
      </p:sp>
      <p:sp>
        <p:nvSpPr>
          <p:cNvPr id="8" name="Obdélník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Obdélník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Obdélník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1" name="Obdélník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Obdélník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512064"/>
            <a:ext cx="8229600" cy="9144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p:txBody>
          <a:bodyPr/>
          <a:lstStyle>
            <a:extLst/>
          </a:lstStyle>
          <a:p>
            <a:fld id="{3040EB66-5920-4B27-B2C2-EA5B5C13DCC5}" type="slidenum">
              <a:rPr lang="cs-CZ" smtClean="0"/>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5" name="Obdélník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504824" y="512064"/>
            <a:ext cx="7772400" cy="914400"/>
          </a:xfrm>
        </p:spPr>
        <p:txBody>
          <a:bodyPr anchor="t"/>
          <a:lstStyle>
            <a:lvl1pPr>
              <a:defRPr sz="400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8" name="Zástupný symbol pro zápatí 7"/>
          <p:cNvSpPr>
            <a:spLocks noGrp="1"/>
          </p:cNvSpPr>
          <p:nvPr>
            <p:ph type="ftr" sz="quarter" idx="11"/>
          </p:nvPr>
        </p:nvSpPr>
        <p:spPr/>
        <p:txBody>
          <a:bodyPr/>
          <a:lstStyle>
            <a:extLst/>
          </a:lstStyle>
          <a:p>
            <a:endParaRPr lang="cs-CZ" dirty="0"/>
          </a:p>
        </p:txBody>
      </p:sp>
      <p:sp>
        <p:nvSpPr>
          <p:cNvPr id="9" name="Zástupný symbol pro číslo snímku 8"/>
          <p:cNvSpPr>
            <a:spLocks noGrp="1"/>
          </p:cNvSpPr>
          <p:nvPr>
            <p:ph type="sldNum" sz="quarter" idx="12"/>
          </p:nvPr>
        </p:nvSpPr>
        <p:spPr/>
        <p:txBody>
          <a:bodyPr/>
          <a:lstStyle>
            <a:extLst/>
          </a:lstStyle>
          <a:p>
            <a:fld id="{3040EB66-5920-4B27-B2C2-EA5B5C13DCC5}" type="slidenum">
              <a:rPr lang="cs-CZ" smtClean="0"/>
              <a:pPr/>
              <a:t>‹#›</a:t>
            </a:fld>
            <a:endParaRPr lang="cs-CZ" dirty="0"/>
          </a:p>
        </p:txBody>
      </p:sp>
      <p:sp>
        <p:nvSpPr>
          <p:cNvPr id="16" name="Obdélník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7" name="Obdélník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8" name="Obdélník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9" name="Obdélník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0" name="Obdélník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1" name="Obdélník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Obdélník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9" name="Obdélník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0" name="Obdélník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914400" y="512064"/>
            <a:ext cx="7772400" cy="914400"/>
          </a:xfrm>
        </p:spPr>
        <p:txBody>
          <a:bodyPr/>
          <a:lstStyle>
            <a:lvl1pPr>
              <a:defRPr sz="4000" cap="none" baseline="0"/>
            </a:lvl1pPr>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4" name="Zástupný symbol pro zápatí 3"/>
          <p:cNvSpPr>
            <a:spLocks noGrp="1"/>
          </p:cNvSpPr>
          <p:nvPr>
            <p:ph type="ftr" sz="quarter" idx="11"/>
          </p:nvPr>
        </p:nvSpPr>
        <p:spPr/>
        <p:txBody>
          <a:bodyPr/>
          <a:lstStyle>
            <a:extLst/>
          </a:lstStyle>
          <a:p>
            <a:endParaRPr lang="cs-CZ" dirty="0"/>
          </a:p>
        </p:txBody>
      </p:sp>
      <p:sp>
        <p:nvSpPr>
          <p:cNvPr id="5" name="Zástupný symbol pro číslo snímku 4"/>
          <p:cNvSpPr>
            <a:spLocks noGrp="1"/>
          </p:cNvSpPr>
          <p:nvPr>
            <p:ph type="sldNum" sz="quarter" idx="12"/>
          </p:nvPr>
        </p:nvSpPr>
        <p:spPr/>
        <p:txBody>
          <a:bodyPr/>
          <a:lstStyle>
            <a:extLst/>
          </a:lstStyle>
          <a:p>
            <a:fld id="{3040EB66-5920-4B27-B2C2-EA5B5C13DCC5}" type="slidenum">
              <a:rPr lang="cs-CZ" smtClean="0"/>
              <a:pPr/>
              <a:t>‹#›</a:t>
            </a:fld>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3" name="Zástupný symbol pro zápatí 2"/>
          <p:cNvSpPr>
            <a:spLocks noGrp="1"/>
          </p:cNvSpPr>
          <p:nvPr>
            <p:ph type="ftr" sz="quarter" idx="11"/>
          </p:nvPr>
        </p:nvSpPr>
        <p:spPr/>
        <p:txBody>
          <a:bodyPr/>
          <a:lstStyle>
            <a:extLst/>
          </a:lstStyle>
          <a:p>
            <a:endParaRPr lang="cs-CZ" dirty="0"/>
          </a:p>
        </p:txBody>
      </p:sp>
      <p:sp>
        <p:nvSpPr>
          <p:cNvPr id="4" name="Zástupný symbol pro číslo snímku 3"/>
          <p:cNvSpPr>
            <a:spLocks noGrp="1"/>
          </p:cNvSpPr>
          <p:nvPr>
            <p:ph type="sldNum" sz="quarter" idx="12"/>
          </p:nvPr>
        </p:nvSpPr>
        <p:spPr/>
        <p:txBody>
          <a:bodyPr/>
          <a:lstStyle>
            <a:extLst/>
          </a:lstStyle>
          <a:p>
            <a:fld id="{3040EB66-5920-4B27-B2C2-EA5B5C13DCC5}"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273050"/>
            <a:ext cx="8229600" cy="1162050"/>
          </a:xfrm>
        </p:spPr>
        <p:txBody>
          <a:bodyPr anchor="ctr"/>
          <a:lstStyle>
            <a:lvl1pPr algn="l">
              <a:buNone/>
              <a:defRPr sz="3600" b="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p:txBody>
          <a:bodyPr/>
          <a:lstStyle>
            <a:extLst/>
          </a:lstStyle>
          <a:p>
            <a:fld id="{3040EB66-5920-4B27-B2C2-EA5B5C13DCC5}" type="slidenum">
              <a:rPr lang="cs-CZ" smtClean="0"/>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8" name="Obdélník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cxnSp>
        <p:nvCxnSpPr>
          <p:cNvPr id="9" name="Přímá spojovací čára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Skupina 9"/>
          <p:cNvGrpSpPr/>
          <p:nvPr/>
        </p:nvGrpSpPr>
        <p:grpSpPr>
          <a:xfrm rot="5400000">
            <a:off x="8514581" y="1219200"/>
            <a:ext cx="132763" cy="128466"/>
            <a:chOff x="6668087" y="1297746"/>
            <a:chExt cx="161840" cy="156602"/>
          </a:xfrm>
        </p:grpSpPr>
        <p:cxnSp>
          <p:nvCxnSpPr>
            <p:cNvPr id="15" name="Přímá spojovací čára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Přímá spojovací čára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Přímá spojovací čára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Nadpis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cs-CZ" dirty="0" smtClean="0"/>
              <a:t>Klepnutím na ikonu přidáte obrázek.</a:t>
            </a:r>
            <a:endParaRPr kumimoji="0" lang="en-US" dirty="0"/>
          </a:p>
        </p:txBody>
      </p:sp>
      <p:sp>
        <p:nvSpPr>
          <p:cNvPr id="4" name="Zástupný symbol pro text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grpSp>
        <p:nvGrpSpPr>
          <p:cNvPr id="14" name="Skupina 13"/>
          <p:cNvGrpSpPr/>
          <p:nvPr/>
        </p:nvGrpSpPr>
        <p:grpSpPr>
          <a:xfrm rot="5400000">
            <a:off x="8666981" y="1371600"/>
            <a:ext cx="132763" cy="128466"/>
            <a:chOff x="6668087" y="1297746"/>
            <a:chExt cx="161840" cy="156602"/>
          </a:xfrm>
        </p:grpSpPr>
        <p:cxnSp>
          <p:nvCxnSpPr>
            <p:cNvPr id="11" name="Přímá spojovací čára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Přímá spojovací čára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Přímá spojovací čára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Skupina 17"/>
          <p:cNvGrpSpPr/>
          <p:nvPr/>
        </p:nvGrpSpPr>
        <p:grpSpPr>
          <a:xfrm rot="5400000">
            <a:off x="8320088" y="1474763"/>
            <a:ext cx="132763" cy="128466"/>
            <a:chOff x="6668087" y="1297746"/>
            <a:chExt cx="161840" cy="156602"/>
          </a:xfrm>
        </p:grpSpPr>
        <p:cxnSp>
          <p:nvCxnSpPr>
            <p:cNvPr id="19" name="Přímá spojovací čára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Přímá spojovací čára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Přímá spojovací čára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Zástupný symbol pro datum 4"/>
          <p:cNvSpPr>
            <a:spLocks noGrp="1"/>
          </p:cNvSpPr>
          <p:nvPr>
            <p:ph type="dt" sz="half" idx="10"/>
          </p:nvPr>
        </p:nvSpPr>
        <p:spPr>
          <a:xfrm>
            <a:off x="6477000" y="55499"/>
            <a:ext cx="2133600" cy="365125"/>
          </a:xfrm>
        </p:spPr>
        <p:txBody>
          <a:bodyPr/>
          <a:lstStyle>
            <a:extLst/>
          </a:lstStyle>
          <a:p>
            <a:fld id="{EB8A175A-5626-4E63-BF62-C14A568A821C}" type="datetimeFigureOut">
              <a:rPr lang="cs-CZ" smtClean="0"/>
              <a:pPr/>
              <a:t>17.9.2014</a:t>
            </a:fld>
            <a:endParaRPr lang="cs-CZ" dirty="0"/>
          </a:p>
        </p:txBody>
      </p:sp>
      <p:sp>
        <p:nvSpPr>
          <p:cNvPr id="6" name="Zástupný symbol pro zápatí 5"/>
          <p:cNvSpPr>
            <a:spLocks noGrp="1"/>
          </p:cNvSpPr>
          <p:nvPr>
            <p:ph type="ftr" sz="quarter" idx="11"/>
          </p:nvPr>
        </p:nvSpPr>
        <p:spPr>
          <a:xfrm>
            <a:off x="914400" y="55499"/>
            <a:ext cx="5562600" cy="365125"/>
          </a:xfrm>
        </p:spPr>
        <p:txBody>
          <a:bodyPr/>
          <a:lstStyle>
            <a:extLst/>
          </a:lstStyle>
          <a:p>
            <a:endParaRPr lang="cs-CZ" dirty="0"/>
          </a:p>
        </p:txBody>
      </p:sp>
      <p:sp>
        <p:nvSpPr>
          <p:cNvPr id="7" name="Zástupný symbol pro číslo snímku 6"/>
          <p:cNvSpPr>
            <a:spLocks noGrp="1"/>
          </p:cNvSpPr>
          <p:nvPr>
            <p:ph type="sldNum" sz="quarter" idx="12"/>
          </p:nvPr>
        </p:nvSpPr>
        <p:spPr>
          <a:xfrm>
            <a:off x="8610600" y="55499"/>
            <a:ext cx="457200" cy="365125"/>
          </a:xfrm>
        </p:spPr>
        <p:txBody>
          <a:bodyPr/>
          <a:lstStyle>
            <a:extLst/>
          </a:lstStyle>
          <a:p>
            <a:fld id="{3040EB66-5920-4B27-B2C2-EA5B5C13DCC5}" type="slidenum">
              <a:rPr lang="cs-CZ" smtClean="0"/>
              <a:pPr/>
              <a:t>‹#›</a:t>
            </a:fld>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3040EB66-5920-4B27-B2C2-EA5B5C13DCC5}"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981200" cy="5851525"/>
          </a:xfrm>
        </p:spPr>
        <p:txBody>
          <a:bodyPr vert="eaVert" anchor="ct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609600" y="274639"/>
            <a:ext cx="58674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EB8A175A-5626-4E63-BF62-C14A568A821C}" type="datetimeFigureOut">
              <a:rPr lang="cs-CZ" smtClean="0"/>
              <a:pPr/>
              <a:t>17.9.2014</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3040EB66-5920-4B27-B2C2-EA5B5C13DCC5}"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Obdélník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Obdélník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Obdélník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Obdélník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1" name="Obdélník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Obdélník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5" name="Obdélník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6" name="Obdélník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7" name="Obdélník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Zástupný symbol pro nadpis 21"/>
          <p:cNvSpPr>
            <a:spLocks noGrp="1"/>
          </p:cNvSpPr>
          <p:nvPr>
            <p:ph type="title"/>
          </p:nvPr>
        </p:nvSpPr>
        <p:spPr>
          <a:xfrm>
            <a:off x="914400" y="512064"/>
            <a:ext cx="7772400" cy="914400"/>
          </a:xfrm>
          <a:prstGeom prst="rect">
            <a:avLst/>
          </a:prstGeom>
        </p:spPr>
        <p:txBody>
          <a:bodyPr vert="horz" anchor="t">
            <a:noAutofit/>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783560"/>
            <a:ext cx="7772400" cy="4572000"/>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EB8A175A-5626-4E63-BF62-C14A568A821C}" type="datetimeFigureOut">
              <a:rPr lang="cs-CZ" smtClean="0"/>
              <a:pPr/>
              <a:t>17.9.2014</a:t>
            </a:fld>
            <a:endParaRPr lang="cs-CZ" dirty="0"/>
          </a:p>
        </p:txBody>
      </p:sp>
      <p:sp>
        <p:nvSpPr>
          <p:cNvPr id="3" name="Zástupný symbol pro zápatí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endParaRPr lang="cs-CZ" dirty="0"/>
          </a:p>
        </p:txBody>
      </p:sp>
      <p:sp>
        <p:nvSpPr>
          <p:cNvPr id="23" name="Zástupný symbol pro číslo snímku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3040EB66-5920-4B27-B2C2-EA5B5C13DCC5}" type="slidenum">
              <a:rPr lang="cs-CZ" smtClean="0"/>
              <a:pPr/>
              <a:t>‹#›</a:t>
            </a:fld>
            <a:endParaRPr lang="cs-CZ"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hyperlink" Target="http://regiony.ic.cz/index.php?clanek=vodstvo&amp;dir=plzen&amp;menu=plzen"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xml"/><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cs.wikipedia.org/wiki/Plech%C3%BD" TargetMode="External"/><Relationship Id="rId7" Type="http://schemas.openxmlformats.org/officeDocument/2006/relationships/hyperlink" Target="http://www.feudum.eu/view.php?cisloclanku=243" TargetMode="External"/><Relationship Id="rId2" Type="http://schemas.openxmlformats.org/officeDocument/2006/relationships/hyperlink" Target="http://cs.wikipedia.org/wiki/Prazdroj" TargetMode="External"/><Relationship Id="rId1" Type="http://schemas.openxmlformats.org/officeDocument/2006/relationships/slideLayout" Target="../slideLayouts/slideLayout1.xml"/><Relationship Id="rId6" Type="http://schemas.openxmlformats.org/officeDocument/2006/relationships/hyperlink" Target="http://cs.wikipedia.org/wiki/Rab%C3%AD" TargetMode="External"/><Relationship Id="rId5" Type="http://schemas.openxmlformats.org/officeDocument/2006/relationships/hyperlink" Target="http://cs.wikipedia.org/wiki/Dopravn%C3%AD_uzel" TargetMode="External"/><Relationship Id="rId4" Type="http://schemas.openxmlformats.org/officeDocument/2006/relationships/hyperlink" Target="http://www.hafbezobav.cz/clanek-2008112101-Volny-pohyb-psu-Plzensky-kraj.html"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Obrázek 8"/>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835696" y="166216"/>
            <a:ext cx="5741670" cy="1395730"/>
          </a:xfrm>
          <a:prstGeom prst="rect">
            <a:avLst/>
          </a:prstGeom>
          <a:solidFill>
            <a:srgbClr val="FFFFFF"/>
          </a:solidFill>
        </p:spPr>
      </p:pic>
      <p:graphicFrame>
        <p:nvGraphicFramePr>
          <p:cNvPr id="10" name="Tabulka 9"/>
          <p:cNvGraphicFramePr>
            <a:graphicFrameLocks noGrp="1"/>
          </p:cNvGraphicFramePr>
          <p:nvPr>
            <p:extLst>
              <p:ext uri="{D42A27DB-BD31-4B8C-83A1-F6EECF244321}">
                <p14:modId xmlns="" xmlns:p14="http://schemas.microsoft.com/office/powerpoint/2010/main" val="3276614302"/>
              </p:ext>
            </p:extLst>
          </p:nvPr>
        </p:nvGraphicFramePr>
        <p:xfrm>
          <a:off x="539552" y="1691774"/>
          <a:ext cx="8064896" cy="5132812"/>
        </p:xfrm>
        <a:graphic>
          <a:graphicData uri="http://schemas.openxmlformats.org/drawingml/2006/table">
            <a:tbl>
              <a:tblPr firstRow="1" bandRow="1">
                <a:tableStyleId>{69CF1AB2-1976-4502-BF36-3FF5EA218861}</a:tableStyleId>
              </a:tblPr>
              <a:tblGrid>
                <a:gridCol w="2376264"/>
                <a:gridCol w="5688632"/>
              </a:tblGrid>
              <a:tr h="365760">
                <a:tc>
                  <a:txBody>
                    <a:bodyPr/>
                    <a:lstStyle/>
                    <a:p>
                      <a:r>
                        <a:rPr lang="cs-CZ" sz="1400" b="1" kern="1200" dirty="0" smtClean="0">
                          <a:solidFill>
                            <a:schemeClr val="accent5">
                              <a:lumMod val="50000"/>
                            </a:schemeClr>
                          </a:solidFill>
                          <a:effectLst/>
                          <a:latin typeface="+mn-lt"/>
                          <a:ea typeface="+mn-ea"/>
                          <a:cs typeface="+mn-cs"/>
                        </a:rPr>
                        <a:t>Název projektu:</a:t>
                      </a:r>
                      <a:endParaRPr lang="cs-CZ" sz="1400" dirty="0">
                        <a:solidFill>
                          <a:schemeClr val="accent5">
                            <a:lumMod val="50000"/>
                          </a:schemeClr>
                        </a:solidFill>
                      </a:endParaRPr>
                    </a:p>
                  </a:txBody>
                  <a:tcPr/>
                </a:tc>
                <a:tc>
                  <a:txBody>
                    <a:bodyPr/>
                    <a:lstStyle/>
                    <a:p>
                      <a:r>
                        <a:rPr lang="cs-CZ" sz="1400" b="1" kern="1200" dirty="0" smtClean="0">
                          <a:solidFill>
                            <a:schemeClr val="accent5">
                              <a:lumMod val="50000"/>
                            </a:schemeClr>
                          </a:solidFill>
                          <a:effectLst/>
                          <a:latin typeface="+mn-lt"/>
                          <a:ea typeface="+mn-ea"/>
                          <a:cs typeface="+mn-cs"/>
                        </a:rPr>
                        <a:t>ZŠ Háj ve Slezsku – Modernizujeme školu</a:t>
                      </a:r>
                      <a:endParaRPr lang="cs-CZ" sz="1400" dirty="0">
                        <a:solidFill>
                          <a:schemeClr val="accent5">
                            <a:lumMod val="50000"/>
                          </a:schemeClr>
                        </a:solidFill>
                      </a:endParaRPr>
                    </a:p>
                  </a:txBody>
                  <a:tcPr/>
                </a:tc>
              </a:tr>
              <a:tr h="281001">
                <a:tc>
                  <a:txBody>
                    <a:bodyPr/>
                    <a:lstStyle/>
                    <a:p>
                      <a:r>
                        <a:rPr lang="cs-CZ" sz="1400" b="1" kern="1200" dirty="0" smtClean="0">
                          <a:solidFill>
                            <a:schemeClr val="accent5">
                              <a:lumMod val="50000"/>
                            </a:schemeClr>
                          </a:solidFill>
                          <a:effectLst/>
                          <a:latin typeface="+mn-lt"/>
                          <a:ea typeface="+mn-ea"/>
                          <a:cs typeface="+mn-cs"/>
                        </a:rPr>
                        <a:t>Číslo projektu:</a:t>
                      </a:r>
                      <a:endParaRPr lang="cs-CZ" sz="1400" dirty="0">
                        <a:solidFill>
                          <a:schemeClr val="accent5">
                            <a:lumMod val="50000"/>
                          </a:schemeClr>
                        </a:solidFill>
                      </a:endParaRPr>
                    </a:p>
                  </a:txBody>
                  <a:tcPr/>
                </a:tc>
                <a:tc>
                  <a:txBody>
                    <a:bodyPr/>
                    <a:lstStyle/>
                    <a:p>
                      <a:r>
                        <a:rPr lang="cs-CZ" sz="1400" b="1" kern="1200" dirty="0" smtClean="0">
                          <a:solidFill>
                            <a:schemeClr val="accent5">
                              <a:lumMod val="50000"/>
                            </a:schemeClr>
                          </a:solidFill>
                          <a:effectLst/>
                          <a:latin typeface="+mn-lt"/>
                          <a:ea typeface="+mn-ea"/>
                          <a:cs typeface="+mn-cs"/>
                        </a:rPr>
                        <a:t>CZ.1.07/1.4.00/21.3459</a:t>
                      </a:r>
                      <a:endParaRPr lang="cs-CZ" sz="1400" dirty="0">
                        <a:solidFill>
                          <a:schemeClr val="accent5">
                            <a:lumMod val="50000"/>
                          </a:schemeClr>
                        </a:solidFill>
                      </a:endParaRPr>
                    </a:p>
                  </a:txBody>
                  <a:tcPr/>
                </a:tc>
              </a:tr>
              <a:tr h="281001">
                <a:tc>
                  <a:txBody>
                    <a:bodyPr/>
                    <a:lstStyle/>
                    <a:p>
                      <a:r>
                        <a:rPr lang="cs-CZ" sz="1400" b="1" kern="1200" dirty="0" smtClean="0">
                          <a:solidFill>
                            <a:schemeClr val="accent5">
                              <a:lumMod val="50000"/>
                            </a:schemeClr>
                          </a:solidFill>
                          <a:effectLst/>
                          <a:latin typeface="+mn-lt"/>
                          <a:ea typeface="+mn-ea"/>
                          <a:cs typeface="+mn-cs"/>
                        </a:rPr>
                        <a:t>Oblast podpory:</a:t>
                      </a:r>
                      <a:endParaRPr lang="cs-CZ" sz="1400" dirty="0">
                        <a:solidFill>
                          <a:schemeClr val="accent5">
                            <a:lumMod val="50000"/>
                          </a:schemeClr>
                        </a:solidFill>
                      </a:endParaRPr>
                    </a:p>
                  </a:txBody>
                  <a:tcPr/>
                </a:tc>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Zlepšení podmínek pro vzdělávání na základních školách</a:t>
                      </a:r>
                      <a:endParaRPr lang="cs-CZ" sz="1400" dirty="0">
                        <a:solidFill>
                          <a:schemeClr val="accent5">
                            <a:lumMod val="50000"/>
                          </a:schemeClr>
                        </a:solidFill>
                        <a:effectLst/>
                        <a:latin typeface="Calibri"/>
                        <a:ea typeface="Calibri"/>
                        <a:cs typeface="Times New Roman"/>
                      </a:endParaRPr>
                    </a:p>
                    <a:p>
                      <a:pPr>
                        <a:lnSpc>
                          <a:spcPct val="115000"/>
                        </a:lnSpc>
                        <a:spcAft>
                          <a:spcPts val="0"/>
                        </a:spcAft>
                      </a:pPr>
                      <a:r>
                        <a:rPr lang="cs-CZ" sz="1400" b="1" dirty="0">
                          <a:solidFill>
                            <a:schemeClr val="accent5">
                              <a:lumMod val="50000"/>
                            </a:schemeClr>
                          </a:solidFill>
                          <a:effectLst/>
                          <a:latin typeface="Calibri"/>
                          <a:ea typeface="Calibri"/>
                          <a:cs typeface="Times New Roman"/>
                        </a:rPr>
                        <a:t>Vzdělávání pro konkurenceschopnost</a:t>
                      </a:r>
                      <a:endParaRPr lang="cs-CZ" sz="1400" dirty="0">
                        <a:solidFill>
                          <a:schemeClr val="accent5">
                            <a:lumMod val="50000"/>
                          </a:schemeClr>
                        </a:solidFill>
                        <a:effectLst/>
                        <a:latin typeface="Calibri"/>
                        <a:ea typeface="Calibri"/>
                        <a:cs typeface="Times New Roman"/>
                      </a:endParaRPr>
                    </a:p>
                    <a:p>
                      <a:pPr>
                        <a:lnSpc>
                          <a:spcPct val="115000"/>
                        </a:lnSpc>
                        <a:spcAft>
                          <a:spcPts val="0"/>
                        </a:spcAft>
                      </a:pPr>
                      <a:r>
                        <a:rPr lang="cs-CZ" sz="1400" b="1" dirty="0">
                          <a:solidFill>
                            <a:schemeClr val="accent5">
                              <a:lumMod val="50000"/>
                            </a:schemeClr>
                          </a:solidFill>
                          <a:effectLst/>
                          <a:latin typeface="Calibri"/>
                          <a:ea typeface="Calibri"/>
                          <a:cs typeface="Times New Roman"/>
                        </a:rPr>
                        <a:t>č. výzvy 21, prior.  osa 7.1.  Počáteční vzdělávání</a:t>
                      </a:r>
                      <a:endParaRPr lang="cs-CZ" sz="1400" dirty="0">
                        <a:solidFill>
                          <a:schemeClr val="accent5">
                            <a:lumMod val="50000"/>
                          </a:schemeClr>
                        </a:solidFill>
                        <a:effectLst/>
                        <a:latin typeface="Calibri"/>
                        <a:ea typeface="Calibri"/>
                        <a:cs typeface="Times New Roman"/>
                      </a:endParaRPr>
                    </a:p>
                  </a:txBody>
                  <a:tcPr marL="68580" marR="68580" marT="0" marB="0"/>
                </a:tc>
              </a:tr>
              <a:tr h="342880">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Výuková oblast:</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r>
                        <a:rPr lang="cs-CZ" sz="1400" b="1" dirty="0" smtClean="0">
                          <a:solidFill>
                            <a:schemeClr val="accent5">
                              <a:lumMod val="50000"/>
                            </a:schemeClr>
                          </a:solidFill>
                          <a:latin typeface="Times New Roman" pitchFamily="18" charset="0"/>
                          <a:cs typeface="Times New Roman" pitchFamily="18" charset="0"/>
                        </a:rPr>
                        <a:t>Člověk a jeho svět</a:t>
                      </a:r>
                      <a:endParaRPr lang="cs-CZ" sz="1400" b="1" dirty="0">
                        <a:solidFill>
                          <a:schemeClr val="accent5">
                            <a:lumMod val="50000"/>
                          </a:schemeClr>
                        </a:solidFill>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Číslo materiálu:</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r>
                        <a:rPr lang="cs-CZ" sz="1400" b="1" smtClean="0">
                          <a:solidFill>
                            <a:schemeClr val="accent5">
                              <a:lumMod val="50000"/>
                            </a:schemeClr>
                          </a:solidFill>
                          <a:latin typeface="Times New Roman" pitchFamily="18" charset="0"/>
                          <a:cs typeface="Times New Roman" pitchFamily="18" charset="0"/>
                        </a:rPr>
                        <a:t>VY_12_INOVACE_262</a:t>
                      </a:r>
                      <a:endParaRPr lang="cs-CZ" sz="1400" b="1" dirty="0">
                        <a:solidFill>
                          <a:schemeClr val="accent5">
                            <a:lumMod val="50000"/>
                          </a:schemeClr>
                        </a:solidFill>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Ročník:</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r>
                        <a:rPr lang="cs-CZ" sz="1400" b="1" dirty="0" smtClean="0">
                          <a:solidFill>
                            <a:schemeClr val="accent5">
                              <a:lumMod val="50000"/>
                            </a:schemeClr>
                          </a:solidFill>
                          <a:latin typeface="Times New Roman" pitchFamily="18" charset="0"/>
                          <a:cs typeface="Times New Roman" pitchFamily="18" charset="0"/>
                        </a:rPr>
                        <a:t>5.</a:t>
                      </a:r>
                      <a:endParaRPr lang="cs-CZ" sz="1400" b="1" dirty="0">
                        <a:solidFill>
                          <a:schemeClr val="accent5">
                            <a:lumMod val="50000"/>
                          </a:schemeClr>
                        </a:solidFill>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Sada:</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r>
                        <a:rPr lang="cs-CZ" sz="1400" b="1" dirty="0" smtClean="0">
                          <a:solidFill>
                            <a:schemeClr val="accent5">
                              <a:lumMod val="50000"/>
                            </a:schemeClr>
                          </a:solidFill>
                          <a:latin typeface="Times New Roman" pitchFamily="18" charset="0"/>
                          <a:cs typeface="Times New Roman" pitchFamily="18" charset="0"/>
                        </a:rPr>
                        <a:t>Vlastivěda</a:t>
                      </a:r>
                      <a:endParaRPr lang="cs-CZ" sz="1400" b="1" dirty="0">
                        <a:solidFill>
                          <a:schemeClr val="accent5">
                            <a:lumMod val="50000"/>
                          </a:schemeClr>
                        </a:solidFill>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Druh:</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r>
                        <a:rPr lang="cs-CZ" sz="1400" b="1" dirty="0" smtClean="0">
                          <a:solidFill>
                            <a:schemeClr val="accent5">
                              <a:lumMod val="50000"/>
                            </a:schemeClr>
                          </a:solidFill>
                          <a:latin typeface="Times New Roman" pitchFamily="18" charset="0"/>
                          <a:cs typeface="Times New Roman" pitchFamily="18" charset="0"/>
                        </a:rPr>
                        <a:t>prezentace</a:t>
                      </a:r>
                      <a:endParaRPr lang="cs-CZ" sz="1400" b="1" dirty="0">
                        <a:solidFill>
                          <a:schemeClr val="accent5">
                            <a:lumMod val="50000"/>
                          </a:schemeClr>
                        </a:solidFill>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Autor:</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r>
                        <a:rPr lang="cs-CZ" sz="1400" b="1" dirty="0" smtClean="0">
                          <a:solidFill>
                            <a:schemeClr val="accent5">
                              <a:lumMod val="50000"/>
                            </a:schemeClr>
                          </a:solidFill>
                          <a:latin typeface="Times New Roman" pitchFamily="18" charset="0"/>
                          <a:cs typeface="Times New Roman" pitchFamily="18" charset="0"/>
                        </a:rPr>
                        <a:t>Mgr. Gregorová Vladana</a:t>
                      </a:r>
                      <a:endParaRPr lang="cs-CZ" sz="1400" b="1" dirty="0">
                        <a:solidFill>
                          <a:schemeClr val="accent5">
                            <a:lumMod val="50000"/>
                          </a:schemeClr>
                        </a:solidFill>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Název:</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r>
                        <a:rPr lang="cs-CZ" sz="1400" b="1" dirty="0" smtClean="0">
                          <a:solidFill>
                            <a:schemeClr val="accent5">
                              <a:lumMod val="50000"/>
                            </a:schemeClr>
                          </a:solidFill>
                          <a:latin typeface="Times New Roman" pitchFamily="18" charset="0"/>
                          <a:cs typeface="Times New Roman" pitchFamily="18" charset="0"/>
                        </a:rPr>
                        <a:t>Plzeňský kraj</a:t>
                      </a:r>
                      <a:endParaRPr lang="cs-CZ" sz="1400" b="1" dirty="0">
                        <a:solidFill>
                          <a:schemeClr val="accent5">
                            <a:lumMod val="50000"/>
                          </a:schemeClr>
                        </a:solidFill>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Anotace:</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1" dirty="0" smtClean="0">
                          <a:solidFill>
                            <a:schemeClr val="accent5">
                              <a:lumMod val="50000"/>
                            </a:schemeClr>
                          </a:solidFill>
                          <a:latin typeface="Times New Roman" pitchFamily="18" charset="0"/>
                          <a:cs typeface="Times New Roman" pitchFamily="18" charset="0"/>
                        </a:rPr>
                        <a:t>Seznámení žáků s Plzeňským</a:t>
                      </a:r>
                      <a:r>
                        <a:rPr lang="cs-CZ" sz="1400" b="1" baseline="0" dirty="0" smtClean="0">
                          <a:solidFill>
                            <a:schemeClr val="accent5">
                              <a:lumMod val="50000"/>
                            </a:schemeClr>
                          </a:solidFill>
                          <a:latin typeface="Times New Roman" pitchFamily="18" charset="0"/>
                          <a:cs typeface="Times New Roman" pitchFamily="18" charset="0"/>
                        </a:rPr>
                        <a:t> krajem </a:t>
                      </a:r>
                      <a:r>
                        <a:rPr lang="cs-CZ" sz="1400" b="1" dirty="0" smtClean="0">
                          <a:solidFill>
                            <a:schemeClr val="accent5">
                              <a:lumMod val="50000"/>
                            </a:schemeClr>
                          </a:solidFill>
                          <a:latin typeface="Times New Roman" pitchFamily="18" charset="0"/>
                          <a:cs typeface="Times New Roman" pitchFamily="18" charset="0"/>
                        </a:rPr>
                        <a:t>jako celku ( povrch, vodstvo, zemědělství,..)</a:t>
                      </a:r>
                      <a:r>
                        <a:rPr lang="cs-CZ" sz="1400" b="1" baseline="0" dirty="0" smtClean="0">
                          <a:solidFill>
                            <a:schemeClr val="accent5">
                              <a:lumMod val="50000"/>
                            </a:schemeClr>
                          </a:solidFill>
                          <a:latin typeface="Times New Roman" pitchFamily="18" charset="0"/>
                          <a:cs typeface="Times New Roman" pitchFamily="18" charset="0"/>
                        </a:rPr>
                        <a:t> </a:t>
                      </a:r>
                      <a:r>
                        <a:rPr lang="cs-CZ" sz="1400" b="1" dirty="0" smtClean="0">
                          <a:solidFill>
                            <a:schemeClr val="accent5">
                              <a:lumMod val="50000"/>
                            </a:schemeClr>
                          </a:solidFill>
                          <a:latin typeface="Times New Roman" pitchFamily="18" charset="0"/>
                          <a:cs typeface="Times New Roman" pitchFamily="18" charset="0"/>
                        </a:rPr>
                        <a:t>+ doplňující zajímavosti o přírodních a historických památkách. Doporučená práce s mapou, rozvíjená čtenářská gramotnost.</a:t>
                      </a:r>
                    </a:p>
                  </a:txBody>
                  <a:tcPr/>
                </a:tc>
              </a:tr>
              <a:tr h="281001">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Datum vytvoření:</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r>
                        <a:rPr lang="cs-CZ" sz="1400" b="1" dirty="0" smtClean="0">
                          <a:solidFill>
                            <a:schemeClr val="accent5">
                              <a:lumMod val="50000"/>
                            </a:schemeClr>
                          </a:solidFill>
                          <a:latin typeface="Times New Roman" pitchFamily="18" charset="0"/>
                          <a:cs typeface="Times New Roman" pitchFamily="18" charset="0"/>
                        </a:rPr>
                        <a:t>16.1.2013</a:t>
                      </a:r>
                      <a:endParaRPr lang="cs-CZ" sz="1400" b="1" dirty="0">
                        <a:solidFill>
                          <a:schemeClr val="accent5">
                            <a:lumMod val="50000"/>
                          </a:schemeClr>
                        </a:solidFill>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solidFill>
                            <a:schemeClr val="accent5">
                              <a:lumMod val="50000"/>
                            </a:schemeClr>
                          </a:solidFill>
                          <a:effectLst/>
                          <a:latin typeface="Calibri"/>
                          <a:ea typeface="Calibri"/>
                          <a:cs typeface="Times New Roman"/>
                        </a:rPr>
                        <a:t>Datum ověření:</a:t>
                      </a:r>
                      <a:endParaRPr lang="cs-CZ" sz="1400" dirty="0">
                        <a:solidFill>
                          <a:schemeClr val="accent5">
                            <a:lumMod val="50000"/>
                          </a:schemeClr>
                        </a:solidFill>
                        <a:effectLst/>
                        <a:latin typeface="Calibri"/>
                        <a:ea typeface="Calibri"/>
                        <a:cs typeface="Times New Roman"/>
                      </a:endParaRPr>
                    </a:p>
                  </a:txBody>
                  <a:tcPr marL="68580" marR="68580" marT="0" marB="0"/>
                </a:tc>
                <a:tc>
                  <a:txBody>
                    <a:bodyPr/>
                    <a:lstStyle/>
                    <a:p>
                      <a:endParaRPr lang="cs-CZ" sz="1400" dirty="0">
                        <a:solidFill>
                          <a:schemeClr val="accent5">
                            <a:lumMod val="50000"/>
                          </a:schemeClr>
                        </a:solidFill>
                      </a:endParaRPr>
                    </a:p>
                  </a:txBody>
                  <a:tcPr/>
                </a:tc>
              </a:tr>
            </a:tbl>
          </a:graphicData>
        </a:graphic>
      </p:graphicFrame>
      <p:pic>
        <p:nvPicPr>
          <p:cNvPr id="1026" name="Picture 2" descr="logo průhledné"/>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7812360" y="5933796"/>
            <a:ext cx="783800" cy="69308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433798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délník 1"/>
          <p:cNvSpPr/>
          <p:nvPr/>
        </p:nvSpPr>
        <p:spPr>
          <a:xfrm>
            <a:off x="3428992" y="785794"/>
            <a:ext cx="5309467" cy="9233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PLZEŇSKÝ KRAJ</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pic>
        <p:nvPicPr>
          <p:cNvPr id="1030" name="Picture 6" descr="http://www.hafbezobav.cz/UserFiles/image/Plzen.jpg"/>
          <p:cNvPicPr>
            <a:picLocks noChangeAspect="1" noChangeArrowheads="1"/>
          </p:cNvPicPr>
          <p:nvPr/>
        </p:nvPicPr>
        <p:blipFill>
          <a:blip r:embed="rId2"/>
          <a:srcRect/>
          <a:stretch>
            <a:fillRect/>
          </a:stretch>
        </p:blipFill>
        <p:spPr bwMode="auto">
          <a:xfrm>
            <a:off x="4000496" y="2928934"/>
            <a:ext cx="3852216" cy="2205026"/>
          </a:xfrm>
          <a:prstGeom prst="rect">
            <a:avLst/>
          </a:prstGeom>
          <a:noFill/>
        </p:spPr>
      </p:pic>
      <p:pic>
        <p:nvPicPr>
          <p:cNvPr id="15362" name="Picture 2" descr="http://upload.wikimedia.org/wikipedia/commons/thumb/c/c8/Pilsner_Urquell_logo%28Beer-_czech_republic%29.jpg/1024px-Pilsner_Urquell_logo%28Beer-_czech_republic%29.jpg"/>
          <p:cNvPicPr>
            <a:picLocks noChangeAspect="1" noChangeArrowheads="1"/>
          </p:cNvPicPr>
          <p:nvPr/>
        </p:nvPicPr>
        <p:blipFill>
          <a:blip r:embed="rId3" cstate="print"/>
          <a:srcRect/>
          <a:stretch>
            <a:fillRect/>
          </a:stretch>
        </p:blipFill>
        <p:spPr bwMode="auto">
          <a:xfrm>
            <a:off x="357158" y="1428736"/>
            <a:ext cx="2643174" cy="2428892"/>
          </a:xfrm>
          <a:prstGeom prst="roundRect">
            <a:avLst>
              <a:gd name="adj" fmla="val 16667"/>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ovéPole 3"/>
          <p:cNvSpPr txBox="1"/>
          <p:nvPr/>
        </p:nvSpPr>
        <p:spPr>
          <a:xfrm>
            <a:off x="142844" y="214290"/>
            <a:ext cx="8874994" cy="1815882"/>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rtlCol="0">
            <a:spAutoFit/>
          </a:bodyPr>
          <a:lstStyle/>
          <a:p>
            <a:r>
              <a:rPr lang="cs-CZ" sz="2800" b="1" u="sng" dirty="0" smtClean="0"/>
              <a:t>Pojmy na mapě:</a:t>
            </a:r>
          </a:p>
          <a:p>
            <a:r>
              <a:rPr lang="cs-CZ" sz="2800" u="sng" dirty="0"/>
              <a:t>m</a:t>
            </a:r>
            <a:r>
              <a:rPr lang="cs-CZ" sz="2800" u="sng" dirty="0" smtClean="0"/>
              <a:t>ěsta:</a:t>
            </a:r>
            <a:r>
              <a:rPr lang="cs-CZ" sz="2800" dirty="0" smtClean="0"/>
              <a:t> Klatovy, Domažlice, Tachov, Rokycany, </a:t>
            </a:r>
          </a:p>
          <a:p>
            <a:r>
              <a:rPr lang="cs-CZ" sz="2800" u="sng" dirty="0"/>
              <a:t>p</a:t>
            </a:r>
            <a:r>
              <a:rPr lang="cs-CZ" sz="2800" u="sng" dirty="0" smtClean="0"/>
              <a:t>ovrch:</a:t>
            </a:r>
            <a:r>
              <a:rPr lang="cs-CZ" sz="2800" dirty="0" smtClean="0"/>
              <a:t> Šumava – Plechý, Český les, Plzeňská pahorkatina, </a:t>
            </a:r>
          </a:p>
          <a:p>
            <a:r>
              <a:rPr lang="cs-CZ" sz="2800" u="sng" dirty="0"/>
              <a:t>v</a:t>
            </a:r>
            <a:r>
              <a:rPr lang="cs-CZ" sz="2800" u="sng" dirty="0" smtClean="0"/>
              <a:t>odstvo:</a:t>
            </a:r>
            <a:r>
              <a:rPr lang="cs-CZ" sz="2800" dirty="0" smtClean="0"/>
              <a:t> Berounka, Černé jezero, </a:t>
            </a:r>
            <a:endParaRPr lang="cs-CZ" sz="2800" dirty="0"/>
          </a:p>
        </p:txBody>
      </p:sp>
      <p:sp>
        <p:nvSpPr>
          <p:cNvPr id="5" name="Obdélník 4"/>
          <p:cNvSpPr/>
          <p:nvPr/>
        </p:nvSpPr>
        <p:spPr>
          <a:xfrm>
            <a:off x="3143240" y="2571744"/>
            <a:ext cx="2284600" cy="9233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PLZEň</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6" name="Obdélník 5"/>
          <p:cNvSpPr/>
          <p:nvPr/>
        </p:nvSpPr>
        <p:spPr>
          <a:xfrm>
            <a:off x="714348" y="3786190"/>
            <a:ext cx="8001056" cy="2308324"/>
          </a:xfrm>
          <a:prstGeom prst="rect">
            <a:avLst/>
          </a:prstGeom>
        </p:spPr>
        <p:txBody>
          <a:bodyPr wrap="square">
            <a:spAutoFit/>
          </a:bodyPr>
          <a:lstStyle/>
          <a:p>
            <a:pPr algn="ctr">
              <a:buFontTx/>
              <a:buChar char="-"/>
            </a:pPr>
            <a:r>
              <a:rPr lang="cs-CZ" sz="2400" b="1" dirty="0" smtClean="0"/>
              <a:t>leží na soutoku řek Mže, Radbuza, Úhlava a Úslava, z nichž vzniká řeka Berounka</a:t>
            </a:r>
          </a:p>
          <a:p>
            <a:pPr algn="ctr">
              <a:buFontTx/>
              <a:buChar char="-"/>
            </a:pPr>
            <a:r>
              <a:rPr lang="cs-CZ" sz="2400" b="1" dirty="0" smtClean="0"/>
              <a:t> v jádru města se nachází obdélníkové náměstí, které v době založení bylo jedno z největších v Evropě</a:t>
            </a:r>
          </a:p>
          <a:p>
            <a:pPr algn="ctr">
              <a:buFontTx/>
              <a:buChar char="-"/>
            </a:pPr>
            <a:r>
              <a:rPr lang="cs-CZ" sz="2400" b="1" dirty="0" smtClean="0"/>
              <a:t> v roce 2010 byla Plzeň prohlášena  Evropským hlavním městem kultury</a:t>
            </a:r>
            <a:endParaRPr lang="cs-CZ" sz="24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délník 1"/>
          <p:cNvSpPr/>
          <p:nvPr/>
        </p:nvSpPr>
        <p:spPr>
          <a:xfrm>
            <a:off x="5786446" y="285728"/>
            <a:ext cx="2864567" cy="9233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POVRCH</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4" name="TextovéPole 3"/>
          <p:cNvSpPr txBox="1"/>
          <p:nvPr/>
        </p:nvSpPr>
        <p:spPr>
          <a:xfrm>
            <a:off x="5929322" y="2643182"/>
            <a:ext cx="3025187" cy="584775"/>
          </a:xfrm>
          <a:prstGeom prst="rect">
            <a:avLst/>
          </a:prstGeom>
          <a:noFill/>
        </p:spPr>
        <p:txBody>
          <a:bodyPr wrap="none" rtlCol="0">
            <a:spAutoFit/>
          </a:bodyPr>
          <a:lstStyle/>
          <a:p>
            <a:pPr algn="ctr"/>
            <a:r>
              <a:rPr lang="cs-CZ" sz="3200" b="1" dirty="0" smtClean="0"/>
              <a:t>Šumava -Plechý</a:t>
            </a:r>
            <a:endParaRPr lang="cs-CZ" sz="3200" b="1" dirty="0"/>
          </a:p>
        </p:txBody>
      </p:sp>
      <p:sp>
        <p:nvSpPr>
          <p:cNvPr id="5" name="TextovéPole 4"/>
          <p:cNvSpPr txBox="1"/>
          <p:nvPr/>
        </p:nvSpPr>
        <p:spPr>
          <a:xfrm>
            <a:off x="1714480" y="5572140"/>
            <a:ext cx="5844870" cy="584775"/>
          </a:xfrm>
          <a:prstGeom prst="rect">
            <a:avLst/>
          </a:prstGeom>
          <a:noFill/>
        </p:spPr>
        <p:txBody>
          <a:bodyPr wrap="none" rtlCol="0">
            <a:spAutoFit/>
          </a:bodyPr>
          <a:lstStyle/>
          <a:p>
            <a:r>
              <a:rPr lang="cs-CZ" sz="3200" b="1" dirty="0" smtClean="0"/>
              <a:t>Český les, Plzeňská pahorkatina</a:t>
            </a:r>
            <a:endParaRPr lang="cs-CZ" sz="3200" b="1" dirty="0"/>
          </a:p>
        </p:txBody>
      </p:sp>
      <p:pic>
        <p:nvPicPr>
          <p:cNvPr id="13314" name="Picture 2" descr="http://upload.wikimedia.org/wikipedia/commons/d/d1/2004-05-20_pl%C3%B6ckenstein_05.JPG"/>
          <p:cNvPicPr>
            <a:picLocks noChangeAspect="1" noChangeArrowheads="1"/>
          </p:cNvPicPr>
          <p:nvPr/>
        </p:nvPicPr>
        <p:blipFill>
          <a:blip r:embed="rId2"/>
          <a:srcRect/>
          <a:stretch>
            <a:fillRect/>
          </a:stretch>
        </p:blipFill>
        <p:spPr bwMode="auto">
          <a:xfrm>
            <a:off x="285720" y="571480"/>
            <a:ext cx="5500726" cy="426560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Above"/>
            <a:lightRig rig="threePt" dir="t"/>
          </a:scene3d>
          <a:sp3d contourW="6350" prstMaterial="matte">
            <a:bevelT w="101600" h="101600"/>
            <a:contourClr>
              <a:srgbClr val="969696"/>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délník 1"/>
          <p:cNvSpPr/>
          <p:nvPr/>
        </p:nvSpPr>
        <p:spPr>
          <a:xfrm>
            <a:off x="285720" y="785794"/>
            <a:ext cx="3340338" cy="9233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Vodstvo</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3" name="TextovéPole 2"/>
          <p:cNvSpPr txBox="1"/>
          <p:nvPr/>
        </p:nvSpPr>
        <p:spPr>
          <a:xfrm>
            <a:off x="2643174" y="4929198"/>
            <a:ext cx="3870675" cy="1569660"/>
          </a:xfrm>
          <a:prstGeom prst="rect">
            <a:avLst/>
          </a:prstGeom>
          <a:noFill/>
        </p:spPr>
        <p:txBody>
          <a:bodyPr wrap="none" rtlCol="0">
            <a:spAutoFit/>
          </a:bodyPr>
          <a:lstStyle/>
          <a:p>
            <a:pPr algn="ctr"/>
            <a:r>
              <a:rPr lang="cs-CZ" sz="3200" b="1" dirty="0" smtClean="0"/>
              <a:t>Berounka - soutok </a:t>
            </a:r>
          </a:p>
          <a:p>
            <a:pPr algn="ctr"/>
            <a:r>
              <a:rPr lang="cs-CZ" sz="3200" b="1" dirty="0" smtClean="0"/>
              <a:t>Mže, Úslavy, Úhlavy,</a:t>
            </a:r>
          </a:p>
          <a:p>
            <a:pPr algn="ctr"/>
            <a:r>
              <a:rPr lang="cs-CZ" sz="3200" b="1" dirty="0" smtClean="0"/>
              <a:t> Radbúzy</a:t>
            </a:r>
            <a:endParaRPr lang="cs-CZ" sz="3200" b="1" dirty="0"/>
          </a:p>
        </p:txBody>
      </p:sp>
      <p:pic>
        <p:nvPicPr>
          <p:cNvPr id="3076" name="Picture 4" descr="http://www.sumavanet.cz/ki/user/zr/mz_obr/MZ01_2_v.jpg"/>
          <p:cNvPicPr>
            <a:picLocks noChangeAspect="1" noChangeArrowheads="1"/>
          </p:cNvPicPr>
          <p:nvPr/>
        </p:nvPicPr>
        <p:blipFill>
          <a:blip r:embed="rId2"/>
          <a:srcRect/>
          <a:stretch>
            <a:fillRect/>
          </a:stretch>
        </p:blipFill>
        <p:spPr bwMode="auto">
          <a:xfrm>
            <a:off x="4429124" y="1357298"/>
            <a:ext cx="4138597" cy="2848000"/>
          </a:xfrm>
          <a:prstGeom prst="rect">
            <a:avLst/>
          </a:prstGeom>
          <a:noFill/>
          <a:ln>
            <a:noFill/>
          </a:ln>
          <a:effectLst>
            <a:outerShdw blurRad="184150" dist="241300" dir="11520000" sx="110000" sy="110000" algn="ctr">
              <a:srgbClr val="000000">
                <a:alpha val="18000"/>
              </a:srgbClr>
            </a:outerShdw>
          </a:effectLst>
          <a:scene3d>
            <a:camera prst="perspectiveFront" fov="5100000">
              <a:rot lat="21299999" lon="900001" rev="0"/>
            </a:camera>
            <a:lightRig rig="flood" dir="t">
              <a:rot lat="0" lon="0" rev="13800000"/>
            </a:lightRig>
          </a:scene3d>
          <a:sp3d extrusionH="107950" prstMaterial="plastic">
            <a:bevelT w="82550" h="63500" prst="divot"/>
            <a:bevelB/>
          </a:sp3d>
        </p:spPr>
      </p:pic>
      <p:sp>
        <p:nvSpPr>
          <p:cNvPr id="6" name="TextovéPole 5"/>
          <p:cNvSpPr txBox="1"/>
          <p:nvPr/>
        </p:nvSpPr>
        <p:spPr>
          <a:xfrm>
            <a:off x="285721" y="2143116"/>
            <a:ext cx="4643470" cy="1569660"/>
          </a:xfrm>
          <a:prstGeom prst="rect">
            <a:avLst/>
          </a:prstGeom>
          <a:noFill/>
        </p:spPr>
        <p:txBody>
          <a:bodyPr wrap="square" rtlCol="0">
            <a:spAutoFit/>
          </a:bodyPr>
          <a:lstStyle/>
          <a:p>
            <a:pPr algn="ctr"/>
            <a:r>
              <a:rPr lang="cs-CZ" sz="3200" b="1" dirty="0" smtClean="0"/>
              <a:t>Černé jezero </a:t>
            </a:r>
          </a:p>
          <a:p>
            <a:pPr algn="ctr"/>
            <a:r>
              <a:rPr lang="cs-CZ" sz="3200" b="1" dirty="0" smtClean="0"/>
              <a:t>– vzniklo ledovcovou činností</a:t>
            </a:r>
            <a:endParaRPr lang="cs-CZ" sz="32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délník 1"/>
          <p:cNvSpPr/>
          <p:nvPr/>
        </p:nvSpPr>
        <p:spPr>
          <a:xfrm>
            <a:off x="2258706" y="142852"/>
            <a:ext cx="4626588" cy="9233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ZEMĚDĚLSTVÍ</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3" name="TextovéPole 2"/>
          <p:cNvSpPr txBox="1"/>
          <p:nvPr/>
        </p:nvSpPr>
        <p:spPr>
          <a:xfrm>
            <a:off x="1991422" y="1214422"/>
            <a:ext cx="5161156" cy="1569660"/>
          </a:xfrm>
          <a:prstGeom prst="rect">
            <a:avLst/>
          </a:prstGeom>
          <a:noFill/>
        </p:spPr>
        <p:txBody>
          <a:bodyPr wrap="none" rtlCol="0" anchor="ctr" anchorCtr="1">
            <a:spAutoFit/>
          </a:bodyPr>
          <a:lstStyle/>
          <a:p>
            <a:pPr algn="ctr"/>
            <a:r>
              <a:rPr lang="cs-CZ" sz="3200" b="1" dirty="0"/>
              <a:t>p</a:t>
            </a:r>
            <a:r>
              <a:rPr lang="cs-CZ" sz="3200" b="1" dirty="0" smtClean="0"/>
              <a:t>ěstování brambor, obilovin</a:t>
            </a:r>
          </a:p>
          <a:p>
            <a:pPr algn="ctr"/>
            <a:r>
              <a:rPr lang="cs-CZ" sz="3200" b="1" dirty="0"/>
              <a:t>c</a:t>
            </a:r>
            <a:r>
              <a:rPr lang="cs-CZ" sz="3200" b="1" dirty="0" smtClean="0"/>
              <a:t>hov skotu</a:t>
            </a:r>
          </a:p>
          <a:p>
            <a:pPr algn="ctr"/>
            <a:r>
              <a:rPr lang="cs-CZ" sz="3200" b="1" dirty="0" smtClean="0"/>
              <a:t>Klatovy - karafiáty</a:t>
            </a:r>
            <a:endParaRPr lang="cs-CZ" sz="3200" b="1" dirty="0"/>
          </a:p>
        </p:txBody>
      </p:sp>
      <p:sp>
        <p:nvSpPr>
          <p:cNvPr id="5" name="Obdélník 4"/>
          <p:cNvSpPr/>
          <p:nvPr/>
        </p:nvSpPr>
        <p:spPr>
          <a:xfrm>
            <a:off x="2921548" y="2967335"/>
            <a:ext cx="3300905" cy="9233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průmysl</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pic>
        <p:nvPicPr>
          <p:cNvPr id="19458" name="Picture 2" descr="http://www.geology.cz/aplikace/fotoarchiv/sobr.php?r=700&amp;id=8861"/>
          <p:cNvPicPr>
            <a:picLocks noChangeAspect="1" noChangeArrowheads="1"/>
          </p:cNvPicPr>
          <p:nvPr/>
        </p:nvPicPr>
        <p:blipFill>
          <a:blip r:embed="rId2"/>
          <a:srcRect/>
          <a:stretch>
            <a:fillRect/>
          </a:stretch>
        </p:blipFill>
        <p:spPr bwMode="auto">
          <a:xfrm>
            <a:off x="428596" y="4071942"/>
            <a:ext cx="3686157" cy="262014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7" name="TextovéPole 6"/>
          <p:cNvSpPr txBox="1"/>
          <p:nvPr/>
        </p:nvSpPr>
        <p:spPr>
          <a:xfrm>
            <a:off x="4071934" y="4357694"/>
            <a:ext cx="3959738" cy="1569660"/>
          </a:xfrm>
          <a:prstGeom prst="rect">
            <a:avLst/>
          </a:prstGeom>
          <a:noFill/>
        </p:spPr>
        <p:txBody>
          <a:bodyPr wrap="square" rtlCol="0">
            <a:spAutoFit/>
          </a:bodyPr>
          <a:lstStyle/>
          <a:p>
            <a:pPr algn="ctr"/>
            <a:r>
              <a:rPr lang="cs-CZ" sz="3200" b="1" dirty="0" smtClean="0"/>
              <a:t>PLZEŇ– ložiska kaolinu</a:t>
            </a:r>
          </a:p>
          <a:p>
            <a:pPr algn="ctr"/>
            <a:r>
              <a:rPr lang="cs-CZ" sz="3200" b="1" dirty="0" smtClean="0"/>
              <a:t> – keramický průmysl</a:t>
            </a:r>
            <a:endParaRPr lang="cs-CZ" sz="32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ovéPole 3"/>
          <p:cNvSpPr txBox="1"/>
          <p:nvPr/>
        </p:nvSpPr>
        <p:spPr>
          <a:xfrm>
            <a:off x="4786314" y="428604"/>
            <a:ext cx="4214810" cy="2554545"/>
          </a:xfrm>
          <a:prstGeom prst="rect">
            <a:avLst/>
          </a:prstGeom>
          <a:noFill/>
        </p:spPr>
        <p:txBody>
          <a:bodyPr wrap="square" rtlCol="0">
            <a:spAutoFit/>
          </a:bodyPr>
          <a:lstStyle/>
          <a:p>
            <a:pPr algn="ctr"/>
            <a:r>
              <a:rPr lang="cs-CZ" sz="3200" b="1" dirty="0" smtClean="0"/>
              <a:t>PLZEŇ </a:t>
            </a:r>
          </a:p>
          <a:p>
            <a:pPr algn="ctr"/>
            <a:r>
              <a:rPr lang="cs-CZ" sz="3200" b="1" dirty="0" smtClean="0"/>
              <a:t> </a:t>
            </a:r>
            <a:r>
              <a:rPr lang="cs-CZ" sz="3200" b="1" dirty="0"/>
              <a:t>Š</a:t>
            </a:r>
            <a:r>
              <a:rPr lang="cs-CZ" sz="3200" b="1" dirty="0" smtClean="0"/>
              <a:t>kodovy závody</a:t>
            </a:r>
          </a:p>
          <a:p>
            <a:pPr algn="ctr"/>
            <a:r>
              <a:rPr lang="cs-CZ" sz="3200" b="1" dirty="0" smtClean="0"/>
              <a:t>  parní lokomotivy, zbraně,</a:t>
            </a:r>
          </a:p>
          <a:p>
            <a:pPr algn="ctr"/>
            <a:r>
              <a:rPr lang="cs-CZ" sz="3200" b="1" dirty="0" smtClean="0"/>
              <a:t> dnes lodní  šrouby</a:t>
            </a:r>
            <a:endParaRPr lang="cs-CZ" sz="3200" b="1" dirty="0"/>
          </a:p>
        </p:txBody>
      </p:sp>
      <p:pic>
        <p:nvPicPr>
          <p:cNvPr id="20486" name="Picture 6" descr="http://www.rodinnevylety.cz/wp-content/uploads/2009/05/Prazdroj+br%C3%A1na+kopie1.jpg"/>
          <p:cNvPicPr>
            <a:picLocks noChangeAspect="1" noChangeArrowheads="1"/>
          </p:cNvPicPr>
          <p:nvPr/>
        </p:nvPicPr>
        <p:blipFill>
          <a:blip r:embed="rId2"/>
          <a:srcRect/>
          <a:stretch>
            <a:fillRect/>
          </a:stretch>
        </p:blipFill>
        <p:spPr bwMode="auto">
          <a:xfrm>
            <a:off x="4214810" y="3357562"/>
            <a:ext cx="4524364" cy="3286148"/>
          </a:xfrm>
          <a:prstGeom prst="roundRect">
            <a:avLst>
              <a:gd name="adj" fmla="val 8594"/>
            </a:avLst>
          </a:prstGeom>
          <a:solidFill>
            <a:srgbClr val="FFFFFF">
              <a:shade val="85000"/>
            </a:srgbClr>
          </a:solidFill>
          <a:ln>
            <a:noFill/>
          </a:ln>
          <a:effectLst>
            <a:outerShdw blurRad="184150" dist="241300" dir="11520000" sx="110000" sy="110000" algn="ctr">
              <a:srgbClr val="000000">
                <a:alpha val="18000"/>
              </a:srgbClr>
            </a:outerShdw>
            <a:reflection blurRad="12700" stA="38000" endPos="28000" dist="5000" dir="5400000" sy="-100000" algn="bl" rotWithShape="0"/>
          </a:effectLst>
          <a:scene3d>
            <a:camera prst="perspectiveFront" fov="2700000">
              <a:rot lat="0" lon="2100000" rev="0"/>
            </a:camera>
            <a:lightRig rig="flood" dir="t">
              <a:rot lat="0" lon="0" rev="13800000"/>
            </a:lightRig>
          </a:scene3d>
          <a:sp3d extrusionH="107950" prstMaterial="plastic">
            <a:bevelT w="82550" h="63500" prst="divot"/>
            <a:bevelB/>
          </a:sp3d>
        </p:spPr>
      </p:pic>
      <p:sp>
        <p:nvSpPr>
          <p:cNvPr id="6" name="TextovéPole 5"/>
          <p:cNvSpPr txBox="1"/>
          <p:nvPr/>
        </p:nvSpPr>
        <p:spPr>
          <a:xfrm>
            <a:off x="714349" y="4286256"/>
            <a:ext cx="3929090" cy="2062103"/>
          </a:xfrm>
          <a:prstGeom prst="rect">
            <a:avLst/>
          </a:prstGeom>
          <a:noFill/>
        </p:spPr>
        <p:txBody>
          <a:bodyPr wrap="square" rtlCol="0">
            <a:spAutoFit/>
          </a:bodyPr>
          <a:lstStyle/>
          <a:p>
            <a:pPr algn="ctr"/>
            <a:r>
              <a:rPr lang="cs-CZ" sz="3200" b="1" dirty="0" smtClean="0"/>
              <a:t>PLZEŇ </a:t>
            </a:r>
          </a:p>
          <a:p>
            <a:pPr algn="ctr"/>
            <a:r>
              <a:rPr lang="cs-CZ" sz="3200" b="1" dirty="0" smtClean="0"/>
              <a:t> pivo Prazdroj  potravinářský průmysl</a:t>
            </a:r>
            <a:endParaRPr lang="cs-CZ" sz="3200" b="1" dirty="0"/>
          </a:p>
        </p:txBody>
      </p:sp>
      <p:pic>
        <p:nvPicPr>
          <p:cNvPr id="10242" name="Picture 2" descr="http://upload.wikimedia.org/wikipedia/commons/3/3a/Skoda_tabl_%D0%A7%D0%A12.jpg"/>
          <p:cNvPicPr>
            <a:picLocks noChangeAspect="1" noChangeArrowheads="1"/>
          </p:cNvPicPr>
          <p:nvPr/>
        </p:nvPicPr>
        <p:blipFill>
          <a:blip r:embed="rId3"/>
          <a:srcRect/>
          <a:stretch>
            <a:fillRect/>
          </a:stretch>
        </p:blipFill>
        <p:spPr bwMode="auto">
          <a:xfrm>
            <a:off x="357158" y="142852"/>
            <a:ext cx="4724165" cy="3133697"/>
          </a:xfrm>
          <a:prstGeom prst="rect">
            <a:avLst/>
          </a:prstGeom>
          <a:noFill/>
          <a:scene3d>
            <a:camera prst="perspectiveRight"/>
            <a:lightRig rig="threePt" dir="t"/>
          </a:scene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ovéPole 2"/>
          <p:cNvSpPr txBox="1"/>
          <p:nvPr/>
        </p:nvSpPr>
        <p:spPr>
          <a:xfrm>
            <a:off x="5500694" y="1571612"/>
            <a:ext cx="3357586" cy="4031873"/>
          </a:xfrm>
          <a:prstGeom prst="rect">
            <a:avLst/>
          </a:prstGeom>
          <a:noFill/>
        </p:spPr>
        <p:txBody>
          <a:bodyPr wrap="square" rtlCol="0">
            <a:spAutoFit/>
          </a:bodyPr>
          <a:lstStyle/>
          <a:p>
            <a:pPr algn="ctr"/>
            <a:r>
              <a:rPr lang="cs-CZ" sz="3200" b="1" dirty="0" smtClean="0"/>
              <a:t>PLZEŇ </a:t>
            </a:r>
          </a:p>
          <a:p>
            <a:pPr algn="ctr"/>
            <a:r>
              <a:rPr lang="cs-CZ" sz="3200" b="1" dirty="0"/>
              <a:t>d</a:t>
            </a:r>
            <a:r>
              <a:rPr lang="cs-CZ" sz="3200" b="1" dirty="0" smtClean="0"/>
              <a:t>ůležitá železniční </a:t>
            </a:r>
          </a:p>
          <a:p>
            <a:pPr algn="ctr"/>
            <a:r>
              <a:rPr lang="cs-CZ" sz="3200" b="1" dirty="0" smtClean="0"/>
              <a:t>a dopravní křižovatka na trase</a:t>
            </a:r>
          </a:p>
          <a:p>
            <a:pPr algn="ctr"/>
            <a:r>
              <a:rPr lang="cs-CZ" sz="3200" b="1" dirty="0" smtClean="0"/>
              <a:t> z Prahy do Německa</a:t>
            </a:r>
            <a:endParaRPr lang="cs-CZ" sz="3200" b="1" dirty="0"/>
          </a:p>
        </p:txBody>
      </p:sp>
      <p:pic>
        <p:nvPicPr>
          <p:cNvPr id="9218" name="Picture 2" descr="http://upload.wikimedia.org/wikipedia/commons/thumb/5/5e/Frankfurt_am_Main_Hauptbahnhof_von_oben.jpg/1280px-Frankfurt_am_Main_Hauptbahnhof_von_oben.jpg"/>
          <p:cNvPicPr>
            <a:picLocks noChangeAspect="1" noChangeArrowheads="1"/>
          </p:cNvPicPr>
          <p:nvPr/>
        </p:nvPicPr>
        <p:blipFill>
          <a:blip r:embed="rId2"/>
          <a:srcRect/>
          <a:stretch>
            <a:fillRect/>
          </a:stretch>
        </p:blipFill>
        <p:spPr bwMode="auto">
          <a:xfrm>
            <a:off x="357158" y="1357298"/>
            <a:ext cx="5524538" cy="414340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délník 1"/>
          <p:cNvSpPr/>
          <p:nvPr/>
        </p:nvSpPr>
        <p:spPr>
          <a:xfrm>
            <a:off x="468249" y="142852"/>
            <a:ext cx="8207503" cy="9233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PAMÁTKY A ZAJÍMAVOSTI</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3" name="Obdélník 2"/>
          <p:cNvSpPr/>
          <p:nvPr/>
        </p:nvSpPr>
        <p:spPr>
          <a:xfrm>
            <a:off x="1492086" y="2967335"/>
            <a:ext cx="184730"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4" name="Obdélník 3"/>
          <p:cNvSpPr/>
          <p:nvPr/>
        </p:nvSpPr>
        <p:spPr>
          <a:xfrm>
            <a:off x="5357818" y="2714620"/>
            <a:ext cx="4082547" cy="2585323"/>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Zřícenina Hradu</a:t>
            </a:r>
          </a:p>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rábí</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pic>
        <p:nvPicPr>
          <p:cNvPr id="8194" name="Picture 2" descr="http://upload.wikimedia.org/wikipedia/commons/thumb/9/98/View_of_the_Rab%C3%AD_Castle_%282%29.JPG/1280px-View_of_the_Rab%C3%AD_Castle_%282%29.JPG"/>
          <p:cNvPicPr>
            <a:picLocks noChangeAspect="1" noChangeArrowheads="1"/>
          </p:cNvPicPr>
          <p:nvPr/>
        </p:nvPicPr>
        <p:blipFill>
          <a:blip r:embed="rId2"/>
          <a:srcRect/>
          <a:stretch>
            <a:fillRect/>
          </a:stretch>
        </p:blipFill>
        <p:spPr bwMode="auto">
          <a:xfrm>
            <a:off x="714348" y="2357430"/>
            <a:ext cx="5038347" cy="335758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HeroicExtremeRightFacing"/>
            <a:lightRig rig="threePt" dir="t"/>
          </a:scene3d>
          <a:sp3d contourW="6350" prstMaterial="matte">
            <a:bevelT w="101600" h="101600" prst="relaxedInset"/>
            <a:contourClr>
              <a:srgbClr val="969696"/>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ovéPole 1"/>
          <p:cNvSpPr txBox="1"/>
          <p:nvPr/>
        </p:nvSpPr>
        <p:spPr>
          <a:xfrm>
            <a:off x="1" y="214290"/>
            <a:ext cx="9001156" cy="4031873"/>
          </a:xfrm>
          <a:prstGeom prst="rect">
            <a:avLst/>
          </a:prstGeom>
          <a:noFill/>
        </p:spPr>
        <p:txBody>
          <a:bodyPr wrap="square" rtlCol="0">
            <a:spAutoFit/>
          </a:bodyPr>
          <a:lstStyle/>
          <a:p>
            <a:pPr algn="ctr">
              <a:buFontTx/>
              <a:buChar char="-"/>
            </a:pPr>
            <a:r>
              <a:rPr lang="cs-CZ" sz="3200" b="1" dirty="0" smtClean="0"/>
              <a:t>největší hradní zřícenina u nás</a:t>
            </a:r>
          </a:p>
          <a:p>
            <a:pPr algn="ctr">
              <a:buFontTx/>
              <a:buChar char="-"/>
            </a:pPr>
            <a:r>
              <a:rPr lang="cs-CZ" sz="3200" b="1" dirty="0" smtClean="0"/>
              <a:t> podle pověsti zde Jan Žižka  přišel o své pravé oko:</a:t>
            </a:r>
          </a:p>
          <a:p>
            <a:pPr algn="ctr"/>
            <a:r>
              <a:rPr lang="cs-CZ" sz="3200" b="1" dirty="0" smtClean="0"/>
              <a:t>Při útoku na hradní bránu se šíp, vystřelený obránci hradu, zaryl </a:t>
            </a:r>
          </a:p>
          <a:p>
            <a:pPr algn="ctr"/>
            <a:r>
              <a:rPr lang="cs-CZ" sz="3200" b="1" dirty="0" smtClean="0"/>
              <a:t>do kmene staré hrušky vedle brány a vyrazil z něj třísku,</a:t>
            </a:r>
          </a:p>
          <a:p>
            <a:pPr algn="ctr"/>
            <a:r>
              <a:rPr lang="cs-CZ" sz="3200" b="1" dirty="0" smtClean="0"/>
              <a:t> jež se zapíchla Žižkovi do zdravého oka.</a:t>
            </a:r>
            <a:endParaRPr lang="cs-CZ" sz="3200" b="1" dirty="0"/>
          </a:p>
        </p:txBody>
      </p:sp>
      <p:pic>
        <p:nvPicPr>
          <p:cNvPr id="4098" name="Picture 2" descr="http://www.feudum.eu/vystrihovanka_rabi01.jpg"/>
          <p:cNvPicPr>
            <a:picLocks noChangeAspect="1" noChangeArrowheads="1"/>
          </p:cNvPicPr>
          <p:nvPr/>
        </p:nvPicPr>
        <p:blipFill>
          <a:blip r:embed="rId2"/>
          <a:srcRect/>
          <a:stretch>
            <a:fillRect/>
          </a:stretch>
        </p:blipFill>
        <p:spPr bwMode="auto">
          <a:xfrm>
            <a:off x="1857356" y="4143380"/>
            <a:ext cx="5715000" cy="2571744"/>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délník 1"/>
          <p:cNvSpPr/>
          <p:nvPr/>
        </p:nvSpPr>
        <p:spPr>
          <a:xfrm>
            <a:off x="2143108" y="214290"/>
            <a:ext cx="4864730"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Černé jezero</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pic>
        <p:nvPicPr>
          <p:cNvPr id="2050" name="Picture 2" descr="http://www.vyletnik.cz/images/vylet/uzivatele/marcelamala/boubin-5f8.jpg"/>
          <p:cNvPicPr>
            <a:picLocks noChangeAspect="1" noChangeArrowheads="1"/>
          </p:cNvPicPr>
          <p:nvPr/>
        </p:nvPicPr>
        <p:blipFill>
          <a:blip r:embed="rId2"/>
          <a:srcRect/>
          <a:stretch>
            <a:fillRect/>
          </a:stretch>
        </p:blipFill>
        <p:spPr bwMode="auto">
          <a:xfrm>
            <a:off x="428596" y="1500174"/>
            <a:ext cx="6096000" cy="456247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4" name="TextovéPole 3"/>
          <p:cNvSpPr txBox="1"/>
          <p:nvPr/>
        </p:nvSpPr>
        <p:spPr>
          <a:xfrm>
            <a:off x="5929322" y="2143116"/>
            <a:ext cx="2928926" cy="3539430"/>
          </a:xfrm>
          <a:prstGeom prst="rect">
            <a:avLst/>
          </a:prstGeom>
          <a:noFill/>
        </p:spPr>
        <p:txBody>
          <a:bodyPr wrap="square" rtlCol="0">
            <a:spAutoFit/>
          </a:bodyPr>
          <a:lstStyle/>
          <a:p>
            <a:pPr algn="ctr"/>
            <a:r>
              <a:rPr lang="cs-CZ" sz="3200" b="1" dirty="0" smtClean="0"/>
              <a:t>nejhlubší</a:t>
            </a:r>
          </a:p>
          <a:p>
            <a:pPr algn="ctr"/>
            <a:r>
              <a:rPr lang="cs-CZ" sz="3200" b="1" dirty="0" smtClean="0"/>
              <a:t> a největší jezero u nás</a:t>
            </a:r>
          </a:p>
          <a:p>
            <a:pPr algn="ctr"/>
            <a:endParaRPr lang="cs-CZ" sz="3200" b="1" dirty="0" smtClean="0"/>
          </a:p>
          <a:p>
            <a:pPr algn="ctr"/>
            <a:r>
              <a:rPr lang="cs-CZ" sz="3200" b="1" dirty="0" smtClean="0"/>
              <a:t>vzniklo ledovcovou činností</a:t>
            </a:r>
            <a:endParaRPr lang="cs-CZ" sz="32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délník 1"/>
          <p:cNvSpPr/>
          <p:nvPr/>
        </p:nvSpPr>
        <p:spPr>
          <a:xfrm>
            <a:off x="214282" y="428604"/>
            <a:ext cx="8786842" cy="6124754"/>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r>
              <a:rPr lang="cs-CZ" sz="2800" b="1" dirty="0" smtClean="0"/>
              <a:t>O </a:t>
            </a:r>
            <a:r>
              <a:rPr lang="cs-CZ" sz="2800" b="1" dirty="0" smtClean="0">
                <a:hlinkClick r:id="rId2"/>
              </a:rPr>
              <a:t>Černém jezeře</a:t>
            </a:r>
            <a:r>
              <a:rPr lang="cs-CZ" sz="2800" b="1" dirty="0" smtClean="0"/>
              <a:t> se tvrdí, že je bezedné. Hodíš–li tam kámen, dopadne prý na věčnost. Když se právě o tomhle chtěli přesvědčit tři mládenci, vyrobili si vor, naložili na něj těžký balvan přivázaný na dlouhém laně. Poté pádlovali doprostřed té velké vody. Tam balvan pomalu spouštěli do hlubiny. Ovšem kámen dna nedosáhl. Zato se náhle hladina jezera vzedmula, jako by se začala vařit, a ozval se ohlušující bublavý hlas: „Kde je dno mé, jen já sám vím, vás tu ale hned utopím!“ Mládenci strachy bez sebe se po těch slovech dali ze všech sil do pádlování a taktak, že se v tak rozbouřené vodě dostali ke břehu živi. Nikomu z obavy neprozradili, co se jim na voru stalo. A nikdy se už k černému jezeru nepřiblížili.</a:t>
            </a:r>
            <a:endParaRPr lang="cs-CZ" sz="2800"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délník 2"/>
          <p:cNvSpPr/>
          <p:nvPr/>
        </p:nvSpPr>
        <p:spPr>
          <a:xfrm>
            <a:off x="2591298" y="285728"/>
            <a:ext cx="3961405"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NP ŠUMAVA</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7" name="TextovéPole 6"/>
          <p:cNvSpPr txBox="1"/>
          <p:nvPr/>
        </p:nvSpPr>
        <p:spPr>
          <a:xfrm>
            <a:off x="4357686" y="1142984"/>
            <a:ext cx="4643438" cy="2246769"/>
          </a:xfrm>
          <a:prstGeom prst="rect">
            <a:avLst/>
          </a:prstGeom>
          <a:noFill/>
        </p:spPr>
        <p:txBody>
          <a:bodyPr wrap="square" rtlCol="0">
            <a:spAutoFit/>
          </a:bodyPr>
          <a:lstStyle/>
          <a:p>
            <a:pPr algn="ctr"/>
            <a:r>
              <a:rPr lang="cs-CZ" sz="2800" b="1" dirty="0" smtClean="0"/>
              <a:t>je naším nejrozsáhlejším</a:t>
            </a:r>
          </a:p>
          <a:p>
            <a:pPr algn="ctr"/>
            <a:r>
              <a:rPr lang="cs-CZ" sz="2800" b="1" dirty="0" smtClean="0"/>
              <a:t> národním parkem</a:t>
            </a:r>
          </a:p>
          <a:p>
            <a:pPr algn="ctr"/>
            <a:endParaRPr lang="cs-CZ" sz="2800" b="1" dirty="0" smtClean="0"/>
          </a:p>
          <a:p>
            <a:pPr algn="ctr"/>
            <a:r>
              <a:rPr lang="cs-CZ" sz="2800" b="1" dirty="0" smtClean="0"/>
              <a:t>najdeme  tři ledovcová jezera</a:t>
            </a:r>
          </a:p>
        </p:txBody>
      </p:sp>
      <p:sp>
        <p:nvSpPr>
          <p:cNvPr id="8" name="TextovéPole 7"/>
          <p:cNvSpPr txBox="1"/>
          <p:nvPr/>
        </p:nvSpPr>
        <p:spPr>
          <a:xfrm>
            <a:off x="642910" y="5715016"/>
            <a:ext cx="4289379" cy="800219"/>
          </a:xfrm>
          <a:prstGeom prst="rect">
            <a:avLst/>
          </a:prstGeom>
          <a:noFill/>
        </p:spPr>
        <p:txBody>
          <a:bodyPr wrap="none" rtlCol="0">
            <a:spAutoFit/>
          </a:bodyPr>
          <a:lstStyle/>
          <a:p>
            <a:r>
              <a:rPr lang="cs-CZ" sz="2800" b="1" dirty="0" smtClean="0"/>
              <a:t>rašeliniště, horské smrčiny</a:t>
            </a:r>
          </a:p>
          <a:p>
            <a:endParaRPr lang="cs-CZ" dirty="0"/>
          </a:p>
        </p:txBody>
      </p:sp>
      <p:pic>
        <p:nvPicPr>
          <p:cNvPr id="4098" name="Picture 2" descr="http://upload.wikimedia.org/wikipedia/commons/5/56/Chalupska-slat.jpg"/>
          <p:cNvPicPr>
            <a:picLocks noChangeAspect="1" noChangeArrowheads="1"/>
          </p:cNvPicPr>
          <p:nvPr/>
        </p:nvPicPr>
        <p:blipFill>
          <a:blip r:embed="rId2"/>
          <a:srcRect/>
          <a:stretch>
            <a:fillRect/>
          </a:stretch>
        </p:blipFill>
        <p:spPr bwMode="auto">
          <a:xfrm>
            <a:off x="4572000" y="3500438"/>
            <a:ext cx="4014246" cy="2674910"/>
          </a:xfrm>
          <a:prstGeom prst="roundRect">
            <a:avLst>
              <a:gd name="adj" fmla="val 16667"/>
            </a:avLst>
          </a:prstGeom>
          <a:ln>
            <a:noFill/>
          </a:ln>
          <a:effectLst>
            <a:outerShdw blurRad="76200" dist="38100" dir="7800000" algn="tl" rotWithShape="0">
              <a:srgbClr val="000000">
                <a:alpha val="40000"/>
              </a:srgbClr>
            </a:outerShdw>
          </a:effectLst>
          <a:scene3d>
            <a:camera prst="perspectiveHeroicExtremeLeftFacing"/>
            <a:lightRig rig="contrasting" dir="t">
              <a:rot lat="0" lon="0" rev="4200000"/>
            </a:lightRig>
          </a:scene3d>
          <a:sp3d prstMaterial="plastic">
            <a:bevelT w="381000" h="114300" prst="relaxedInset"/>
            <a:contourClr>
              <a:srgbClr val="969696"/>
            </a:contourClr>
          </a:sp3d>
        </p:spPr>
      </p:pic>
      <p:pic>
        <p:nvPicPr>
          <p:cNvPr id="4100" name="Picture 4" descr="http://upload.wikimedia.org/wikipedia/commons/thumb/7/78/Ob%C5%99%C3%AD_hrnec_na_Sv%C4%9Btl%C3%A9.jpg/1280px-Ob%C5%99%C3%AD_hrnec_na_Sv%C4%9Btl%C3%A9.jpg"/>
          <p:cNvPicPr>
            <a:picLocks noChangeAspect="1" noChangeArrowheads="1"/>
          </p:cNvPicPr>
          <p:nvPr/>
        </p:nvPicPr>
        <p:blipFill>
          <a:blip r:embed="rId3"/>
          <a:srcRect/>
          <a:stretch>
            <a:fillRect/>
          </a:stretch>
        </p:blipFill>
        <p:spPr bwMode="auto">
          <a:xfrm>
            <a:off x="285720" y="1285860"/>
            <a:ext cx="4643470" cy="3482603"/>
          </a:xfrm>
          <a:prstGeom prst="roundRect">
            <a:avLst>
              <a:gd name="adj" fmla="val 16667"/>
            </a:avLst>
          </a:prstGeom>
          <a:ln>
            <a:noFill/>
          </a:ln>
          <a:effectLst>
            <a:outerShdw blurRad="76200" dist="38100" dir="7800000" algn="tl" rotWithShape="0">
              <a:srgbClr val="000000">
                <a:alpha val="40000"/>
              </a:srgbClr>
            </a:outerShdw>
          </a:effectLst>
          <a:scene3d>
            <a:camera prst="perspectiveContrastingRightFacing"/>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extovéPole 8"/>
          <p:cNvSpPr txBox="1"/>
          <p:nvPr/>
        </p:nvSpPr>
        <p:spPr>
          <a:xfrm>
            <a:off x="428596" y="357166"/>
            <a:ext cx="8305736" cy="830997"/>
          </a:xfrm>
          <a:prstGeom prst="rect">
            <a:avLst/>
          </a:prstGeom>
          <a:noFill/>
        </p:spPr>
        <p:txBody>
          <a:bodyPr wrap="none" rtlCol="0">
            <a:spAutoFit/>
          </a:bodyPr>
          <a:lstStyle/>
          <a:p>
            <a:pPr algn="ctr"/>
            <a:r>
              <a:rPr lang="cs-CZ" sz="2400" b="1" dirty="0" smtClean="0">
                <a:solidFill>
                  <a:schemeClr val="bg1">
                    <a:lumMod val="10000"/>
                  </a:schemeClr>
                </a:solidFill>
              </a:rPr>
              <a:t>Opakování učiva:</a:t>
            </a:r>
          </a:p>
          <a:p>
            <a:pPr algn="ctr"/>
            <a:r>
              <a:rPr lang="cs-CZ" sz="2400" b="1" dirty="0" smtClean="0">
                <a:solidFill>
                  <a:schemeClr val="bg1">
                    <a:lumMod val="10000"/>
                  </a:schemeClr>
                </a:solidFill>
              </a:rPr>
              <a:t>Úkol: podle krátké ukázky, přiřaď  ke správnému obrázku text</a:t>
            </a:r>
            <a:endParaRPr lang="cs-CZ" sz="2400" b="1" dirty="0">
              <a:solidFill>
                <a:schemeClr val="bg1">
                  <a:lumMod val="10000"/>
                </a:schemeClr>
              </a:solidFill>
            </a:endParaRPr>
          </a:p>
        </p:txBody>
      </p:sp>
      <p:sp>
        <p:nvSpPr>
          <p:cNvPr id="11" name="Obdélník 10"/>
          <p:cNvSpPr/>
          <p:nvPr/>
        </p:nvSpPr>
        <p:spPr>
          <a:xfrm>
            <a:off x="357158" y="1285860"/>
            <a:ext cx="4572000" cy="5970865"/>
          </a:xfrm>
          <a:prstGeom prst="rect">
            <a:avLst/>
          </a:prstGeom>
        </p:spPr>
        <p:txBody>
          <a:bodyPr>
            <a:spAutoFit/>
          </a:bodyPr>
          <a:lstStyle/>
          <a:p>
            <a:r>
              <a:rPr lang="cs-CZ" sz="2800" b="1" dirty="0" smtClean="0"/>
              <a:t>1….Podle pověsti zde Jan Žižka  přišel o své pravé oko.</a:t>
            </a:r>
          </a:p>
          <a:p>
            <a:endParaRPr lang="cs-CZ" sz="2800" b="1" dirty="0" smtClean="0"/>
          </a:p>
          <a:p>
            <a:r>
              <a:rPr lang="cs-CZ" sz="2800" b="1" dirty="0" smtClean="0"/>
              <a:t>2……Mládenci strachy bez sebe se po těch slovech dali ze všech sil do pádlování a taktak, že se v tak rozbouřené vodě dostali ke břehu živi.</a:t>
            </a:r>
          </a:p>
          <a:p>
            <a:endParaRPr lang="cs-CZ" sz="2800" b="1" dirty="0" smtClean="0"/>
          </a:p>
          <a:p>
            <a:r>
              <a:rPr lang="cs-CZ" sz="2800" b="1" dirty="0" smtClean="0"/>
              <a:t>3……Najdeme  zde tři ledovcová jezera, rašeliniště a horské smrčiny.</a:t>
            </a:r>
          </a:p>
          <a:p>
            <a:endParaRPr lang="cs-CZ" dirty="0"/>
          </a:p>
        </p:txBody>
      </p:sp>
      <p:pic>
        <p:nvPicPr>
          <p:cNvPr id="13" name="Picture 2" descr="http://www.vyletnik.cz/images/vylet/uzivatele/marcelamala/boubin-5f8.jpg"/>
          <p:cNvPicPr>
            <a:picLocks noChangeAspect="1" noChangeArrowheads="1"/>
          </p:cNvPicPr>
          <p:nvPr/>
        </p:nvPicPr>
        <p:blipFill>
          <a:blip r:embed="rId2" cstate="print"/>
          <a:srcRect/>
          <a:stretch>
            <a:fillRect/>
          </a:stretch>
        </p:blipFill>
        <p:spPr bwMode="auto">
          <a:xfrm>
            <a:off x="6357950" y="1000108"/>
            <a:ext cx="2566158" cy="192060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5" name="TextovéPole 14"/>
          <p:cNvSpPr txBox="1"/>
          <p:nvPr/>
        </p:nvSpPr>
        <p:spPr>
          <a:xfrm>
            <a:off x="5286380" y="1571612"/>
            <a:ext cx="599844" cy="646331"/>
          </a:xfrm>
          <a:prstGeom prst="rect">
            <a:avLst/>
          </a:prstGeom>
          <a:noFill/>
        </p:spPr>
        <p:txBody>
          <a:bodyPr wrap="none" rtlCol="0">
            <a:spAutoFit/>
          </a:bodyPr>
          <a:lstStyle/>
          <a:p>
            <a:r>
              <a:rPr lang="cs-CZ" sz="3600" dirty="0" smtClean="0"/>
              <a:t>A.</a:t>
            </a:r>
            <a:endParaRPr lang="cs-CZ" sz="3600" dirty="0"/>
          </a:p>
        </p:txBody>
      </p:sp>
      <p:sp>
        <p:nvSpPr>
          <p:cNvPr id="17" name="TextovéPole 16"/>
          <p:cNvSpPr txBox="1"/>
          <p:nvPr/>
        </p:nvSpPr>
        <p:spPr>
          <a:xfrm>
            <a:off x="4786314" y="3500438"/>
            <a:ext cx="580608" cy="646331"/>
          </a:xfrm>
          <a:prstGeom prst="rect">
            <a:avLst/>
          </a:prstGeom>
          <a:noFill/>
        </p:spPr>
        <p:txBody>
          <a:bodyPr wrap="none" rtlCol="0">
            <a:spAutoFit/>
          </a:bodyPr>
          <a:lstStyle/>
          <a:p>
            <a:r>
              <a:rPr lang="cs-CZ" sz="3600" dirty="0" smtClean="0"/>
              <a:t>B.</a:t>
            </a:r>
            <a:endParaRPr lang="cs-CZ" sz="3600" dirty="0"/>
          </a:p>
        </p:txBody>
      </p:sp>
      <p:sp>
        <p:nvSpPr>
          <p:cNvPr id="18" name="TextovéPole 17"/>
          <p:cNvSpPr txBox="1"/>
          <p:nvPr/>
        </p:nvSpPr>
        <p:spPr>
          <a:xfrm>
            <a:off x="5072066" y="5429264"/>
            <a:ext cx="579005" cy="646331"/>
          </a:xfrm>
          <a:prstGeom prst="rect">
            <a:avLst/>
          </a:prstGeom>
          <a:noFill/>
        </p:spPr>
        <p:txBody>
          <a:bodyPr wrap="none" rtlCol="0">
            <a:spAutoFit/>
          </a:bodyPr>
          <a:lstStyle/>
          <a:p>
            <a:r>
              <a:rPr lang="cs-CZ" sz="3600" dirty="0" smtClean="0"/>
              <a:t>C.</a:t>
            </a:r>
            <a:endParaRPr lang="cs-CZ" sz="3600" dirty="0"/>
          </a:p>
        </p:txBody>
      </p:sp>
      <p:pic>
        <p:nvPicPr>
          <p:cNvPr id="10" name="Picture 2" descr="http://upload.wikimedia.org/wikipedia/commons/thumb/9/98/View_of_the_Rab%C3%AD_Castle_%282%29.JPG/1280px-View_of_the_Rab%C3%AD_Castle_%282%29.JPG"/>
          <p:cNvPicPr>
            <a:picLocks noChangeAspect="1" noChangeArrowheads="1"/>
          </p:cNvPicPr>
          <p:nvPr/>
        </p:nvPicPr>
        <p:blipFill>
          <a:blip r:embed="rId3" cstate="print"/>
          <a:srcRect/>
          <a:stretch>
            <a:fillRect/>
          </a:stretch>
        </p:blipFill>
        <p:spPr bwMode="auto">
          <a:xfrm>
            <a:off x="5857884" y="5000636"/>
            <a:ext cx="2609455" cy="173895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6" name="Picture 4" descr="http://upload.wikimedia.org/wikipedia/commons/thumb/7/78/Ob%C5%99%C3%AD_hrnec_na_Sv%C4%9Btl%C3%A9.jpg/1280px-Ob%C5%99%C3%AD_hrnec_na_Sv%C4%9Btl%C3%A9.jpg"/>
          <p:cNvPicPr>
            <a:picLocks noChangeAspect="1" noChangeArrowheads="1"/>
          </p:cNvPicPr>
          <p:nvPr/>
        </p:nvPicPr>
        <p:blipFill>
          <a:blip r:embed="rId4" cstate="print"/>
          <a:srcRect/>
          <a:stretch>
            <a:fillRect/>
          </a:stretch>
        </p:blipFill>
        <p:spPr bwMode="auto">
          <a:xfrm>
            <a:off x="6000760" y="3286124"/>
            <a:ext cx="2357454" cy="140172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extovéPole 8"/>
          <p:cNvSpPr txBox="1"/>
          <p:nvPr/>
        </p:nvSpPr>
        <p:spPr>
          <a:xfrm>
            <a:off x="2604955" y="357166"/>
            <a:ext cx="3934090" cy="4216539"/>
          </a:xfrm>
          <a:prstGeom prst="rect">
            <a:avLst/>
          </a:prstGeom>
          <a:noFill/>
        </p:spPr>
        <p:txBody>
          <a:bodyPr wrap="none" rtlCol="0">
            <a:spAutoFit/>
          </a:bodyPr>
          <a:lstStyle/>
          <a:p>
            <a:pPr algn="ctr"/>
            <a:r>
              <a:rPr lang="cs-CZ" sz="4400" b="1" dirty="0" smtClean="0">
                <a:solidFill>
                  <a:schemeClr val="bg1">
                    <a:lumMod val="10000"/>
                  </a:schemeClr>
                </a:solidFill>
              </a:rPr>
              <a:t>Správné řešení:</a:t>
            </a:r>
          </a:p>
          <a:p>
            <a:pPr algn="ctr"/>
            <a:endParaRPr lang="cs-CZ" sz="2400" b="1" dirty="0" smtClean="0">
              <a:solidFill>
                <a:schemeClr val="bg1">
                  <a:lumMod val="10000"/>
                </a:schemeClr>
              </a:solidFill>
            </a:endParaRPr>
          </a:p>
          <a:p>
            <a:pPr algn="ctr"/>
            <a:endParaRPr lang="cs-CZ" sz="2400" b="1" dirty="0" smtClean="0">
              <a:solidFill>
                <a:schemeClr val="bg1">
                  <a:lumMod val="10000"/>
                </a:schemeClr>
              </a:solidFill>
            </a:endParaRPr>
          </a:p>
          <a:p>
            <a:pPr algn="ctr"/>
            <a:endParaRPr lang="cs-CZ" sz="4400" b="1" dirty="0" smtClean="0">
              <a:solidFill>
                <a:schemeClr val="bg1">
                  <a:lumMod val="10000"/>
                </a:schemeClr>
              </a:solidFill>
            </a:endParaRPr>
          </a:p>
          <a:p>
            <a:pPr algn="ctr"/>
            <a:r>
              <a:rPr lang="cs-CZ" sz="4400" b="1" dirty="0" smtClean="0">
                <a:solidFill>
                  <a:schemeClr val="bg1">
                    <a:lumMod val="10000"/>
                  </a:schemeClr>
                </a:solidFill>
              </a:rPr>
              <a:t>1. C</a:t>
            </a:r>
          </a:p>
          <a:p>
            <a:pPr algn="ctr"/>
            <a:r>
              <a:rPr lang="cs-CZ" sz="4400" b="1" dirty="0" smtClean="0">
                <a:solidFill>
                  <a:schemeClr val="bg1">
                    <a:lumMod val="10000"/>
                  </a:schemeClr>
                </a:solidFill>
              </a:rPr>
              <a:t>2. A</a:t>
            </a:r>
          </a:p>
          <a:p>
            <a:pPr algn="ctr"/>
            <a:r>
              <a:rPr lang="cs-CZ" sz="4400" b="1" dirty="0" smtClean="0">
                <a:solidFill>
                  <a:schemeClr val="bg1">
                    <a:lumMod val="10000"/>
                  </a:schemeClr>
                </a:solidFill>
              </a:rPr>
              <a:t>3. B</a:t>
            </a:r>
            <a:endParaRPr lang="cs-CZ" sz="4400" b="1" dirty="0">
              <a:solidFill>
                <a:schemeClr val="bg1">
                  <a:lumMod val="10000"/>
                </a:schemeClr>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ovéPole 1"/>
          <p:cNvSpPr txBox="1"/>
          <p:nvPr/>
        </p:nvSpPr>
        <p:spPr>
          <a:xfrm>
            <a:off x="357158" y="857232"/>
            <a:ext cx="8429684" cy="6463308"/>
          </a:xfrm>
          <a:prstGeom prst="rect">
            <a:avLst/>
          </a:prstGeom>
          <a:noFill/>
        </p:spPr>
        <p:txBody>
          <a:bodyPr wrap="square" rtlCol="0">
            <a:spAutoFit/>
          </a:bodyPr>
          <a:lstStyle/>
          <a:p>
            <a:r>
              <a:rPr lang="cs-CZ" dirty="0" smtClean="0">
                <a:hlinkClick r:id="rId2"/>
              </a:rPr>
              <a:t>http://cs.wikipedia.org/wiki/Prazdroj#mediaviewer/File:Pilsner_Urquell_logo(Beer-_czech_republic).</a:t>
            </a:r>
            <a:r>
              <a:rPr lang="cs-CZ" dirty="0" smtClean="0">
                <a:hlinkClick r:id="rId2"/>
              </a:rPr>
              <a:t>jpg</a:t>
            </a:r>
            <a:endParaRPr lang="cs-CZ" dirty="0" smtClean="0"/>
          </a:p>
          <a:p>
            <a:r>
              <a:rPr lang="cs-CZ" dirty="0" smtClean="0">
                <a:hlinkClick r:id="rId3"/>
              </a:rPr>
              <a:t>http://</a:t>
            </a:r>
            <a:r>
              <a:rPr lang="cs-CZ" dirty="0" smtClean="0">
                <a:hlinkClick r:id="rId3"/>
              </a:rPr>
              <a:t>cs.wikipedia.org/wiki/Plech%C3%BD#mediaviewer/File:2004-05-20_pl%C3%B6ckenstein_05.JPG</a:t>
            </a:r>
            <a:endParaRPr lang="cs-CZ" dirty="0" smtClean="0"/>
          </a:p>
          <a:p>
            <a:r>
              <a:rPr lang="cs-CZ" dirty="0" smtClean="0"/>
              <a:t>http://cs.wikipedia.org/wiki/%C5%A0koda_(podnik)#mediaviewer/File:Skoda_tabl_%D0%A7%D0%A12.jpg</a:t>
            </a:r>
            <a:endParaRPr lang="cs-CZ" dirty="0" smtClean="0"/>
          </a:p>
          <a:p>
            <a:r>
              <a:rPr lang="cs-CZ" dirty="0" smtClean="0">
                <a:hlinkClick r:id="rId4"/>
              </a:rPr>
              <a:t>http://</a:t>
            </a:r>
            <a:r>
              <a:rPr lang="cs-CZ" dirty="0" smtClean="0">
                <a:hlinkClick r:id="rId4"/>
              </a:rPr>
              <a:t>www.</a:t>
            </a:r>
            <a:r>
              <a:rPr lang="cs-CZ" dirty="0" err="1" smtClean="0">
                <a:hlinkClick r:id="rId4"/>
              </a:rPr>
              <a:t>hafbezobav.cz</a:t>
            </a:r>
            <a:r>
              <a:rPr lang="cs-CZ" dirty="0" smtClean="0">
                <a:hlinkClick r:id="rId4"/>
              </a:rPr>
              <a:t>/</a:t>
            </a:r>
            <a:r>
              <a:rPr lang="cs-CZ" dirty="0" err="1" smtClean="0">
                <a:hlinkClick r:id="rId4"/>
              </a:rPr>
              <a:t>clanek</a:t>
            </a:r>
            <a:r>
              <a:rPr lang="cs-CZ" dirty="0" smtClean="0">
                <a:hlinkClick r:id="rId4"/>
              </a:rPr>
              <a:t>-2008112101-Volny-pohyb-psu-</a:t>
            </a:r>
            <a:r>
              <a:rPr lang="cs-CZ" dirty="0" err="1" smtClean="0">
                <a:hlinkClick r:id="rId4"/>
              </a:rPr>
              <a:t>Plzensky</a:t>
            </a:r>
            <a:r>
              <a:rPr lang="cs-CZ" dirty="0" smtClean="0">
                <a:hlinkClick r:id="rId4"/>
              </a:rPr>
              <a:t>-kraj.</a:t>
            </a:r>
            <a:r>
              <a:rPr lang="cs-CZ" dirty="0" err="1" smtClean="0">
                <a:hlinkClick r:id="rId4"/>
              </a:rPr>
              <a:t>html</a:t>
            </a:r>
            <a:endParaRPr lang="cs-CZ" dirty="0" smtClean="0"/>
          </a:p>
          <a:p>
            <a:r>
              <a:rPr lang="cs-CZ" dirty="0" smtClean="0">
                <a:hlinkClick r:id="rId5"/>
              </a:rPr>
              <a:t>http://</a:t>
            </a:r>
            <a:r>
              <a:rPr lang="cs-CZ" dirty="0" smtClean="0">
                <a:hlinkClick r:id="rId5"/>
              </a:rPr>
              <a:t>cs.wikipedia.org/wiki/Dopravn%C3%AD_uzel#mediaviewer/File:Frankfurt_am_Main_Hauptbahnhof_von_oben.jpg</a:t>
            </a:r>
            <a:endParaRPr lang="cs-CZ" dirty="0" smtClean="0"/>
          </a:p>
          <a:p>
            <a:r>
              <a:rPr lang="cs-CZ" dirty="0" smtClean="0">
                <a:hlinkClick r:id="rId6"/>
              </a:rPr>
              <a:t>http://cs.wikipedia.org/wiki/Rab%C3%AD#mediaviewer/File:View_of_the_Rab%C3%AD_Castle_(2).</a:t>
            </a:r>
            <a:r>
              <a:rPr lang="cs-CZ" dirty="0" smtClean="0">
                <a:hlinkClick r:id="rId6"/>
              </a:rPr>
              <a:t>JPG</a:t>
            </a:r>
            <a:endParaRPr lang="cs-CZ" dirty="0" smtClean="0"/>
          </a:p>
          <a:p>
            <a:r>
              <a:rPr lang="cs-CZ" dirty="0" smtClean="0"/>
              <a:t>http</a:t>
            </a:r>
            <a:r>
              <a:rPr lang="cs-CZ" dirty="0" smtClean="0"/>
              <a:t>://www.geology.cz/aplikace/fotoarchiv/fotoarchiv.php?foto=8861</a:t>
            </a:r>
          </a:p>
          <a:p>
            <a:r>
              <a:rPr lang="cs-CZ" dirty="0" smtClean="0">
                <a:hlinkClick r:id="rId7"/>
              </a:rPr>
              <a:t>http</a:t>
            </a:r>
            <a:r>
              <a:rPr lang="cs-CZ" dirty="0" smtClean="0">
                <a:hlinkClick r:id="rId7"/>
              </a:rPr>
              <a:t>://</a:t>
            </a:r>
            <a:r>
              <a:rPr lang="cs-CZ" dirty="0" smtClean="0">
                <a:hlinkClick r:id="rId7"/>
              </a:rPr>
              <a:t>www.feudum.</a:t>
            </a:r>
            <a:r>
              <a:rPr lang="cs-CZ" dirty="0" err="1" smtClean="0">
                <a:hlinkClick r:id="rId7"/>
              </a:rPr>
              <a:t>eu</a:t>
            </a:r>
            <a:r>
              <a:rPr lang="cs-CZ" dirty="0" smtClean="0">
                <a:hlinkClick r:id="rId7"/>
              </a:rPr>
              <a:t>/</a:t>
            </a:r>
            <a:r>
              <a:rPr lang="cs-CZ" dirty="0" err="1" smtClean="0">
                <a:hlinkClick r:id="rId7"/>
              </a:rPr>
              <a:t>view.php</a:t>
            </a:r>
            <a:r>
              <a:rPr lang="cs-CZ" dirty="0" smtClean="0">
                <a:hlinkClick r:id="rId7"/>
              </a:rPr>
              <a:t>?</a:t>
            </a:r>
            <a:r>
              <a:rPr lang="cs-CZ" dirty="0" err="1" smtClean="0">
                <a:hlinkClick r:id="rId7"/>
              </a:rPr>
              <a:t>cisloclanku</a:t>
            </a:r>
            <a:r>
              <a:rPr lang="cs-CZ" dirty="0" smtClean="0">
                <a:hlinkClick r:id="rId7"/>
              </a:rPr>
              <a:t>=243</a:t>
            </a:r>
            <a:endParaRPr lang="cs-CZ" dirty="0" smtClean="0"/>
          </a:p>
          <a:p>
            <a:r>
              <a:rPr lang="cs-CZ" dirty="0" smtClean="0"/>
              <a:t>http://cs.wikipedia.org/wiki/N%C3%A1rodn%C3%AD_park_%C5%A0umava#mediaviewer/File:Ob%C5%99%C3%AD_hrnec_na_Sv%C4%9Btl%C3%A9.jpg</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
        <p:nvSpPr>
          <p:cNvPr id="3" name="TextovéPole 2"/>
          <p:cNvSpPr txBox="1"/>
          <p:nvPr/>
        </p:nvSpPr>
        <p:spPr>
          <a:xfrm>
            <a:off x="500034" y="357166"/>
            <a:ext cx="3438057" cy="461665"/>
          </a:xfrm>
          <a:prstGeom prst="rect">
            <a:avLst/>
          </a:prstGeom>
          <a:noFill/>
        </p:spPr>
        <p:txBody>
          <a:bodyPr wrap="none" rtlCol="0">
            <a:spAutoFit/>
          </a:bodyPr>
          <a:lstStyle/>
          <a:p>
            <a:r>
              <a:rPr lang="cs-CZ" sz="2400" b="1" dirty="0" smtClean="0"/>
              <a:t>Použité odkazy: obrázky</a:t>
            </a:r>
            <a:endParaRPr lang="cs-CZ" sz="2400" b="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Vlastní 11">
      <a:dk1>
        <a:srgbClr val="A3FFC1"/>
      </a:dk1>
      <a:lt1>
        <a:srgbClr val="200041"/>
      </a:lt1>
      <a:dk2>
        <a:srgbClr val="A4A3A8"/>
      </a:dk2>
      <a:lt2>
        <a:srgbClr val="C9C2D1"/>
      </a:lt2>
      <a:accent1>
        <a:srgbClr val="491434"/>
      </a:accent1>
      <a:accent2>
        <a:srgbClr val="9CB084"/>
      </a:accent2>
      <a:accent3>
        <a:srgbClr val="6BB1C9"/>
      </a:accent3>
      <a:accent4>
        <a:srgbClr val="6585CF"/>
      </a:accent4>
      <a:accent5>
        <a:srgbClr val="7E6BC9"/>
      </a:accent5>
      <a:accent6>
        <a:srgbClr val="A379BB"/>
      </a:accent6>
      <a:hlink>
        <a:srgbClr val="000000"/>
      </a:hlink>
      <a:folHlink>
        <a:srgbClr val="000000"/>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196</TotalTime>
  <Words>644</Words>
  <Application>Microsoft Office PowerPoint</Application>
  <PresentationFormat>Předvádění na obrazovce (4:3)</PresentationFormat>
  <Paragraphs>115</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Metro</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Vladka</dc:creator>
  <cp:lastModifiedBy>Vladka</cp:lastModifiedBy>
  <cp:revision>27</cp:revision>
  <dcterms:created xsi:type="dcterms:W3CDTF">2013-01-14T11:33:33Z</dcterms:created>
  <dcterms:modified xsi:type="dcterms:W3CDTF">2014-09-17T11:33:04Z</dcterms:modified>
</cp:coreProperties>
</file>