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34251E-03C7-423C-ACB7-2046F4AEF5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EA816A-CEBB-4145-961A-6D5CFE7CA0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11413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0299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7282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3136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3046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3081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9482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1733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647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7647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4824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2571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5234C0-006C-40DB-870E-8CA1EC25B7CC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91CC0F-52D5-46A7-81EB-F48BC9D702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5423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36510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VY_32_INOVACE_05-30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25034" y="620688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50160349"/>
              </p:ext>
            </p:extLst>
          </p:nvPr>
        </p:nvGraphicFramePr>
        <p:xfrm>
          <a:off x="1518301" y="1916832"/>
          <a:ext cx="6208395" cy="2103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Vedení el. proudu v kapalinách a plynech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3.8.2011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podmínkami vedení elektrického proudu</a:t>
                      </a:r>
                      <a:br>
                        <a:rPr lang="cs-CZ" sz="1400" kern="50" dirty="0" smtClean="0">
                          <a:effectLst/>
                        </a:rPr>
                      </a:br>
                      <a:r>
                        <a:rPr lang="cs-CZ" sz="1400" kern="50" dirty="0" smtClean="0">
                          <a:effectLst/>
                        </a:rPr>
                        <a:t> v kapalinách,</a:t>
                      </a:r>
                      <a:r>
                        <a:rPr lang="cs-CZ" sz="1400" kern="50" baseline="0" dirty="0" smtClean="0">
                          <a:effectLst/>
                        </a:rPr>
                        <a:t> plynech a plazmě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27474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Vedení elektrického proudu v kapalinách a plynech</a:t>
            </a:r>
            <a:endParaRPr lang="cs-CZ" sz="32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48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Elektrický proud a kapaliny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Podmínkou</a:t>
            </a:r>
            <a:r>
              <a:rPr lang="cs-CZ" sz="2000" dirty="0" smtClean="0"/>
              <a:t> </a:t>
            </a:r>
            <a:r>
              <a:rPr lang="cs-CZ" sz="2000" b="1" dirty="0" smtClean="0"/>
              <a:t>vodivosti kapalin a plynů je přítomnost </a:t>
            </a:r>
            <a:r>
              <a:rPr lang="cs-CZ" sz="2000" b="1" dirty="0" smtClean="0">
                <a:solidFill>
                  <a:srgbClr val="FF0000"/>
                </a:solidFill>
              </a:rPr>
              <a:t>iontů.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V kapalinách </a:t>
            </a:r>
            <a:r>
              <a:rPr lang="cs-CZ" sz="2000" b="1" dirty="0" smtClean="0"/>
              <a:t>vznikají ionty nejčastěji rozpouštěním </a:t>
            </a:r>
            <a:r>
              <a:rPr lang="cs-CZ" sz="2000" b="1" dirty="0" smtClean="0">
                <a:solidFill>
                  <a:srgbClr val="FF0000"/>
                </a:solidFill>
              </a:rPr>
              <a:t>solí a kyselin.</a:t>
            </a:r>
          </a:p>
          <a:p>
            <a:endParaRPr lang="cs-CZ" sz="2000" dirty="0" smtClean="0"/>
          </a:p>
          <a:p>
            <a:r>
              <a:rPr lang="cs-CZ" sz="2000" b="1" dirty="0" smtClean="0"/>
              <a:t>K připojení kapalných a plynných látek do elektrického obvodu používáme různě tvarované vodiče, kterým říkáme </a:t>
            </a:r>
            <a:r>
              <a:rPr lang="cs-CZ" sz="2000" b="1" dirty="0" smtClean="0">
                <a:solidFill>
                  <a:srgbClr val="FF0000"/>
                </a:solidFill>
              </a:rPr>
              <a:t>elektrody.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Vhodné kapalině, která má dostatek volných nosičů nábojů, říkáme </a:t>
            </a:r>
            <a:r>
              <a:rPr lang="cs-CZ" sz="2000" b="1" dirty="0" smtClean="0">
                <a:solidFill>
                  <a:srgbClr val="FF0000"/>
                </a:solidFill>
              </a:rPr>
              <a:t>elektrolyt.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155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Proč některé kapaliny proud vedou a jiné </a:t>
            </a:r>
            <a:r>
              <a:rPr lang="cs-CZ" sz="2400" b="1" dirty="0" smtClean="0"/>
              <a:t>ne?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Elektrický proud je vždy proud nějakých nabitých částic.</a:t>
            </a:r>
          </a:p>
          <a:p>
            <a:endParaRPr lang="cs-CZ" sz="2000" dirty="0" smtClean="0"/>
          </a:p>
          <a:p>
            <a:r>
              <a:rPr lang="cs-CZ" sz="2000" b="1" dirty="0" smtClean="0"/>
              <a:t>Když v kapalině jsou </a:t>
            </a:r>
            <a:r>
              <a:rPr lang="cs-CZ" sz="2000" b="1" dirty="0" smtClean="0">
                <a:solidFill>
                  <a:srgbClr val="FF0000"/>
                </a:solidFill>
              </a:rPr>
              <a:t>nabité částice</a:t>
            </a:r>
            <a:r>
              <a:rPr lang="cs-CZ" sz="2000" dirty="0" smtClean="0"/>
              <a:t>, </a:t>
            </a:r>
            <a:r>
              <a:rPr lang="cs-CZ" sz="2000" b="1" dirty="0" smtClean="0"/>
              <a:t>které se mohou </a:t>
            </a:r>
            <a:r>
              <a:rPr lang="cs-CZ" sz="2000" b="1" dirty="0" smtClean="0">
                <a:solidFill>
                  <a:srgbClr val="FF0000"/>
                </a:solidFill>
              </a:rPr>
              <a:t>volně pohybovat</a:t>
            </a:r>
            <a:r>
              <a:rPr lang="cs-CZ" sz="2000" dirty="0" smtClean="0">
                <a:solidFill>
                  <a:srgbClr val="FF0000"/>
                </a:solidFill>
              </a:rPr>
              <a:t>,</a:t>
            </a:r>
            <a:r>
              <a:rPr lang="cs-CZ" sz="2000" dirty="0" smtClean="0"/>
              <a:t> </a:t>
            </a:r>
            <a:br>
              <a:rPr lang="cs-CZ" sz="2000" dirty="0" smtClean="0"/>
            </a:br>
            <a:r>
              <a:rPr lang="cs-CZ" sz="2000" b="1" dirty="0" smtClean="0"/>
              <a:t>je kapalina </a:t>
            </a:r>
            <a:r>
              <a:rPr lang="cs-CZ" sz="2000" b="1" dirty="0" smtClean="0">
                <a:solidFill>
                  <a:srgbClr val="FF0000"/>
                </a:solidFill>
              </a:rPr>
              <a:t>vodivá.</a:t>
            </a:r>
          </a:p>
          <a:p>
            <a:endParaRPr lang="cs-CZ" sz="2000" dirty="0" smtClean="0"/>
          </a:p>
          <a:p>
            <a:r>
              <a:rPr lang="cs-CZ" sz="2000" b="1" dirty="0" smtClean="0"/>
              <a:t>Když tam žádné </a:t>
            </a:r>
            <a:r>
              <a:rPr lang="cs-CZ" sz="2000" b="1" dirty="0" smtClean="0">
                <a:solidFill>
                  <a:srgbClr val="FF0000"/>
                </a:solidFill>
              </a:rPr>
              <a:t>volné nabité částice nejsou</a:t>
            </a:r>
            <a:r>
              <a:rPr lang="cs-CZ" sz="2000" dirty="0" smtClean="0"/>
              <a:t>, </a:t>
            </a:r>
            <a:r>
              <a:rPr lang="cs-CZ" sz="2000" b="1" dirty="0" smtClean="0"/>
              <a:t>kapalina je </a:t>
            </a:r>
            <a:r>
              <a:rPr lang="cs-CZ" sz="2000" b="1" dirty="0" smtClean="0">
                <a:solidFill>
                  <a:srgbClr val="FF0000"/>
                </a:solidFill>
              </a:rPr>
              <a:t>nevodivá.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Olej, líh </a:t>
            </a:r>
            <a:r>
              <a:rPr lang="cs-CZ" sz="2000" b="1" dirty="0" smtClean="0"/>
              <a:t>apod. se skládají jen z molekul, které jsou neutrální. </a:t>
            </a:r>
            <a:br>
              <a:rPr lang="cs-CZ" sz="2000" b="1" dirty="0" smtClean="0"/>
            </a:br>
            <a:r>
              <a:rPr lang="cs-CZ" sz="2000" b="1" dirty="0" smtClean="0"/>
              <a:t>Proto tyto kapaliny proud </a:t>
            </a:r>
            <a:r>
              <a:rPr lang="cs-CZ" sz="2000" b="1" dirty="0" smtClean="0">
                <a:solidFill>
                  <a:srgbClr val="FF0000"/>
                </a:solidFill>
              </a:rPr>
              <a:t>nevedou.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Destilovaná voda </a:t>
            </a:r>
            <a:r>
              <a:rPr lang="cs-CZ" sz="2000" b="1" dirty="0" smtClean="0"/>
              <a:t>obsahuje velmi málo volných nabitých částic, proto </a:t>
            </a:r>
            <a:r>
              <a:rPr lang="cs-CZ" sz="2000" b="1" dirty="0" smtClean="0">
                <a:solidFill>
                  <a:srgbClr val="FF0000"/>
                </a:solidFill>
              </a:rPr>
              <a:t>vede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proud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velmi špatně.</a:t>
            </a:r>
          </a:p>
        </p:txBody>
      </p:sp>
    </p:spTree>
    <p:extLst>
      <p:ext uri="{BB962C8B-B14F-4D97-AF65-F5344CB8AC3E}">
        <p14:creationId xmlns:p14="http://schemas.microsoft.com/office/powerpoint/2010/main" xmlns="" val="2738303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Slaná voda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Slaná </a:t>
            </a:r>
            <a:r>
              <a:rPr lang="cs-CZ" sz="2000" b="1" dirty="0">
                <a:solidFill>
                  <a:srgbClr val="C00000"/>
                </a:solidFill>
              </a:rPr>
              <a:t>voda </a:t>
            </a:r>
            <a:r>
              <a:rPr lang="cs-CZ" sz="2000" b="1" dirty="0"/>
              <a:t>má volných nabitých částic hodně – je nejobyčejnějším </a:t>
            </a:r>
            <a:r>
              <a:rPr lang="cs-CZ" sz="2000" b="1" dirty="0">
                <a:solidFill>
                  <a:srgbClr val="C00000"/>
                </a:solidFill>
              </a:rPr>
              <a:t>elektrolytem</a:t>
            </a:r>
            <a:r>
              <a:rPr lang="cs-CZ" sz="2000" b="1" dirty="0" smtClean="0">
                <a:solidFill>
                  <a:srgbClr val="C00000"/>
                </a:solidFill>
              </a:rPr>
              <a:t>.</a:t>
            </a:r>
          </a:p>
          <a:p>
            <a:endParaRPr lang="cs-CZ" sz="2000" dirty="0" smtClean="0"/>
          </a:p>
          <a:p>
            <a:r>
              <a:rPr lang="cs-CZ" sz="2000" b="1" dirty="0" smtClean="0"/>
              <a:t>Krystal kuchyňské soli </a:t>
            </a:r>
            <a:r>
              <a:rPr lang="cs-CZ" sz="2000" b="1" dirty="0" err="1" smtClean="0"/>
              <a:t>NaCl</a:t>
            </a:r>
            <a:r>
              <a:rPr lang="cs-CZ" sz="2000" b="1" dirty="0" smtClean="0"/>
              <a:t> se skládá z iontů sodíku a chloru. </a:t>
            </a:r>
            <a:r>
              <a:rPr lang="cs-CZ" sz="2000" b="1" dirty="0" smtClean="0">
                <a:solidFill>
                  <a:srgbClr val="C00000"/>
                </a:solidFill>
              </a:rPr>
              <a:t>Iont sodíku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>
                <a:solidFill>
                  <a:srgbClr val="C00000"/>
                </a:solidFill>
              </a:rPr>
              <a:t>je nabitý kladně</a:t>
            </a:r>
            <a:r>
              <a:rPr lang="cs-CZ" sz="2000" dirty="0" smtClean="0">
                <a:solidFill>
                  <a:srgbClr val="C00000"/>
                </a:solidFill>
              </a:rPr>
              <a:t>, </a:t>
            </a:r>
            <a:r>
              <a:rPr lang="cs-CZ" sz="2000" b="1" dirty="0" smtClean="0"/>
              <a:t>protože vznikl, když se od atomu sodíku odtrhl jeden elektron.  Označujeme ho Na</a:t>
            </a:r>
            <a:r>
              <a:rPr lang="cs-CZ" sz="2000" b="1" baseline="30000" dirty="0" smtClean="0"/>
              <a:t>+ </a:t>
            </a:r>
            <a:r>
              <a:rPr lang="cs-CZ" sz="2000" b="1" dirty="0" smtClean="0"/>
              <a:t>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Iont chloru je nabitý záporně</a:t>
            </a:r>
            <a:r>
              <a:rPr lang="cs-CZ" sz="2000" dirty="0" smtClean="0">
                <a:solidFill>
                  <a:srgbClr val="C00000"/>
                </a:solidFill>
              </a:rPr>
              <a:t>,</a:t>
            </a:r>
            <a:r>
              <a:rPr lang="cs-CZ" sz="2000" dirty="0" smtClean="0"/>
              <a:t> </a:t>
            </a:r>
            <a:r>
              <a:rPr lang="cs-CZ" sz="2000" b="1" dirty="0" smtClean="0"/>
              <a:t>protože vznikl, když si atom chloru tento elektron od sodíku „přivlastnil“. Označujeme ho proto Cl</a:t>
            </a:r>
            <a:r>
              <a:rPr lang="cs-CZ" sz="2000" b="1" baseline="30000" dirty="0" smtClean="0"/>
              <a:t>-</a:t>
            </a:r>
            <a:r>
              <a:rPr lang="cs-CZ" sz="2000" b="1" dirty="0" smtClean="0"/>
              <a:t>.</a:t>
            </a:r>
            <a:endParaRPr lang="cs-CZ" sz="2000" b="1" dirty="0"/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Když sůl rozpustíme ve vodě, kladné i záporné ionty se v roztoku volně pohybují.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345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Elektrolýza – </a:t>
            </a:r>
            <a:r>
              <a:rPr lang="cs-CZ" sz="2400" b="1" i="1" dirty="0" smtClean="0"/>
              <a:t>rozklad elektřinou</a:t>
            </a:r>
            <a:endParaRPr lang="cs-CZ" sz="24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Co se stane, když do roztoku kuchyňské soli vložíme dvě elektrody </a:t>
            </a:r>
            <a:b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a přivedeme na ně elektrické napětí?</a:t>
            </a: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dirty="0" smtClean="0"/>
              <a:t>Elektrická síla požene </a:t>
            </a:r>
            <a:r>
              <a:rPr lang="cs-CZ" sz="2000" b="1" dirty="0" smtClean="0">
                <a:solidFill>
                  <a:srgbClr val="C00000"/>
                </a:solidFill>
              </a:rPr>
              <a:t>kladné ionty Na</a:t>
            </a:r>
            <a:r>
              <a:rPr lang="cs-CZ" sz="2000" b="1" baseline="30000" dirty="0" smtClean="0">
                <a:solidFill>
                  <a:srgbClr val="C00000"/>
                </a:solidFill>
              </a:rPr>
              <a:t>+</a:t>
            </a:r>
            <a:r>
              <a:rPr lang="cs-CZ" sz="2000" b="1" dirty="0" smtClean="0">
                <a:solidFill>
                  <a:srgbClr val="C00000"/>
                </a:solidFill>
              </a:rPr>
              <a:t> k záporné elektrodě.</a:t>
            </a:r>
          </a:p>
          <a:p>
            <a:endParaRPr lang="cs-CZ" sz="2000" dirty="0" smtClean="0"/>
          </a:p>
          <a:p>
            <a:r>
              <a:rPr lang="cs-CZ" sz="2000" b="1" dirty="0" smtClean="0"/>
              <a:t>Elektrická síla požene </a:t>
            </a:r>
            <a:r>
              <a:rPr lang="cs-CZ" sz="2000" b="1" dirty="0" smtClean="0">
                <a:solidFill>
                  <a:srgbClr val="C00000"/>
                </a:solidFill>
              </a:rPr>
              <a:t>záporné ionty Cl</a:t>
            </a:r>
            <a:r>
              <a:rPr lang="cs-CZ" sz="2000" b="1" baseline="30000" dirty="0" smtClean="0">
                <a:solidFill>
                  <a:srgbClr val="C00000"/>
                </a:solidFill>
              </a:rPr>
              <a:t>-</a:t>
            </a:r>
            <a:r>
              <a:rPr lang="cs-CZ" sz="2000" b="1" dirty="0" smtClean="0">
                <a:solidFill>
                  <a:srgbClr val="C00000"/>
                </a:solidFill>
              </a:rPr>
              <a:t> ke kladné elektrodě.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Na záporné elektrodě </a:t>
            </a:r>
            <a:r>
              <a:rPr lang="cs-CZ" sz="2000" b="1" dirty="0" smtClean="0"/>
              <a:t>se uvolňuje plynný </a:t>
            </a:r>
            <a:r>
              <a:rPr lang="cs-CZ" sz="2000" b="1" dirty="0" smtClean="0">
                <a:solidFill>
                  <a:srgbClr val="C00000"/>
                </a:solidFill>
              </a:rPr>
              <a:t>vodík.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Na kladné elektrodě </a:t>
            </a:r>
            <a:r>
              <a:rPr lang="cs-CZ" sz="2000" b="1" dirty="0" smtClean="0"/>
              <a:t>se uvolňuje plynný </a:t>
            </a:r>
            <a:r>
              <a:rPr lang="cs-CZ" sz="2000" b="1" dirty="0" smtClean="0">
                <a:solidFill>
                  <a:srgbClr val="C00000"/>
                </a:solidFill>
              </a:rPr>
              <a:t>chlor.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5712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Umím vysvětlit?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bg1">
                    <a:lumMod val="50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b="1" dirty="0" smtClean="0">
                  <a:solidFill>
                    <a:srgbClr val="0070C0"/>
                  </a:solidFill>
                </a:endParaRPr>
              </a:p>
              <a:p>
                <a:r>
                  <a:rPr lang="cs-CZ" sz="2000" b="1" dirty="0" smtClean="0">
                    <a:solidFill>
                      <a:srgbClr val="0070C0"/>
                    </a:solidFill>
                  </a:rPr>
                  <a:t>Popíšeš elektrolýzu v roztoku modré skalice </a:t>
                </a:r>
                <a:r>
                  <a:rPr lang="cs-CZ" sz="2000" b="1" dirty="0" err="1" smtClean="0">
                    <a:solidFill>
                      <a:srgbClr val="0070C0"/>
                    </a:solidFill>
                  </a:rPr>
                  <a:t>CuS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𝐎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𝟒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0070C0"/>
                    </a:solidFill>
                  </a:rPr>
                  <a:t>?</a:t>
                </a:r>
                <a:endParaRPr lang="cs-CZ" sz="2000" b="1" dirty="0">
                  <a:solidFill>
                    <a:srgbClr val="0070C0"/>
                  </a:solidFill>
                </a:endParaRPr>
              </a:p>
              <a:p>
                <a:endParaRPr lang="cs-CZ" sz="2000" dirty="0" smtClean="0"/>
              </a:p>
              <a:p>
                <a:r>
                  <a:rPr lang="cs-CZ" sz="2000" b="1" dirty="0" smtClean="0"/>
                  <a:t>V roztoku skalice modré jsou kladné ionty mědi </a:t>
                </a:r>
                <a:r>
                  <a:rPr lang="cs-CZ" sz="2000" b="1" dirty="0" err="1" smtClean="0"/>
                  <a:t>Cu</a:t>
                </a:r>
                <a:r>
                  <a:rPr lang="cs-CZ" sz="2000" b="1" dirty="0" smtClean="0"/>
                  <a:t> </a:t>
                </a:r>
                <a:r>
                  <a:rPr lang="cs-CZ" sz="2000" b="1" baseline="30000" dirty="0" smtClean="0"/>
                  <a:t>2+</a:t>
                </a:r>
                <a:r>
                  <a:rPr lang="cs-CZ" sz="2000" b="1" dirty="0" smtClean="0"/>
                  <a:t>. Elektrická síla </a:t>
                </a:r>
                <a:br>
                  <a:rPr lang="cs-CZ" sz="2000" b="1" dirty="0" smtClean="0"/>
                </a:br>
                <a:r>
                  <a:rPr lang="cs-CZ" sz="2000" b="1" dirty="0" smtClean="0"/>
                  <a:t>je žene k záporné elektrodě. </a:t>
                </a:r>
              </a:p>
              <a:p>
                <a:r>
                  <a:rPr lang="cs-CZ" sz="2000" b="1" dirty="0" smtClean="0"/>
                  <a:t>Tam iont přijme dva elektrony a stane se z něj atom mědi. </a:t>
                </a:r>
                <a:br>
                  <a:rPr lang="cs-CZ" sz="2000" b="1" dirty="0" smtClean="0"/>
                </a:br>
                <a:r>
                  <a:rPr lang="cs-CZ" sz="2000" b="1" dirty="0" err="1" smtClean="0"/>
                  <a:t>Proto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000" b="1" dirty="0" smtClean="0">
                    <a:solidFill>
                      <a:srgbClr val="C00000"/>
                    </a:solidFill>
                  </a:rPr>
                  <a:t>se záporná elektroda </a:t>
                </a:r>
                <a:r>
                  <a:rPr lang="cs-CZ" sz="2000" b="1" dirty="0" smtClean="0"/>
                  <a:t>za chvíli </a:t>
                </a:r>
                <a:r>
                  <a:rPr lang="cs-CZ" sz="2000" b="1" dirty="0" smtClean="0">
                    <a:solidFill>
                      <a:srgbClr val="C00000"/>
                    </a:solidFill>
                  </a:rPr>
                  <a:t>pokryje vrstvičkou mědi.</a:t>
                </a:r>
              </a:p>
              <a:p>
                <a:endParaRPr lang="cs-CZ" sz="2000" dirty="0" smtClean="0"/>
              </a:p>
              <a:p>
                <a:r>
                  <a:rPr lang="cs-CZ" sz="2000" b="1" dirty="0" smtClean="0"/>
                  <a:t>Naopak na </a:t>
                </a:r>
                <a:r>
                  <a:rPr lang="cs-CZ" sz="2000" b="1" dirty="0" smtClean="0">
                    <a:solidFill>
                      <a:srgbClr val="C00000"/>
                    </a:solidFill>
                  </a:rPr>
                  <a:t>kladné elektrodě</a:t>
                </a:r>
                <a:r>
                  <a:rPr lang="cs-CZ" sz="2000" dirty="0" smtClean="0"/>
                  <a:t>, </a:t>
                </a:r>
                <a:r>
                  <a:rPr lang="cs-CZ" sz="2000" b="1" dirty="0" smtClean="0"/>
                  <a:t>která</a:t>
                </a:r>
                <a:r>
                  <a:rPr lang="cs-CZ" sz="2000" dirty="0" smtClean="0"/>
                  <a:t> </a:t>
                </a:r>
                <a:r>
                  <a:rPr lang="cs-CZ" sz="2000" b="1" dirty="0" smtClean="0">
                    <a:solidFill>
                      <a:srgbClr val="C00000"/>
                    </a:solidFill>
                  </a:rPr>
                  <a:t>je z mědi</a:t>
                </a:r>
                <a:r>
                  <a:rPr lang="cs-CZ" sz="2000" dirty="0" smtClean="0">
                    <a:solidFill>
                      <a:srgbClr val="C00000"/>
                    </a:solidFill>
                  </a:rPr>
                  <a:t>, </a:t>
                </a:r>
                <a:r>
                  <a:rPr lang="cs-CZ" sz="2000" b="1" dirty="0" smtClean="0"/>
                  <a:t>atomy mědi ztrácejí elektrony. Stávají se z nich ionty </a:t>
                </a:r>
                <a:r>
                  <a:rPr lang="cs-CZ" sz="2000" b="1" dirty="0" err="1"/>
                  <a:t>Cu</a:t>
                </a:r>
                <a:r>
                  <a:rPr lang="cs-CZ" sz="2000" b="1" dirty="0"/>
                  <a:t> </a:t>
                </a:r>
                <a:r>
                  <a:rPr lang="cs-CZ" sz="2000" b="1" baseline="30000" dirty="0"/>
                  <a:t>2</a:t>
                </a:r>
                <a:r>
                  <a:rPr lang="cs-CZ" sz="2000" b="1" baseline="30000" dirty="0" smtClean="0"/>
                  <a:t>+</a:t>
                </a:r>
                <a:r>
                  <a:rPr lang="cs-CZ" sz="2000" b="1" dirty="0" smtClean="0"/>
                  <a:t>, které se dostávají do roztoku. </a:t>
                </a:r>
                <a:br>
                  <a:rPr lang="cs-CZ" sz="2000" b="1" dirty="0" smtClean="0"/>
                </a:br>
                <a:endParaRPr lang="cs-CZ" sz="2000" b="1" dirty="0" smtClean="0"/>
              </a:p>
              <a:p>
                <a:r>
                  <a:rPr lang="cs-CZ" sz="2000" b="1" dirty="0" smtClean="0"/>
                  <a:t>Při elektrolýze se atomy mědi stěhují z kladné elektrody na zápornou.</a:t>
                </a:r>
              </a:p>
              <a:p>
                <a:endParaRPr lang="cs-CZ" sz="2000" baseline="300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18"/>
                </a:stretch>
              </a:blipFill>
              <a:ln>
                <a:solidFill>
                  <a:schemeClr val="bg1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35541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Využití elektrolýzy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Pomocí elektrolýzy můžeme pokrýt různé předměty tenkou vrstvičkou kovu </a:t>
            </a:r>
            <a:r>
              <a:rPr lang="cs-CZ" sz="2000" dirty="0" smtClean="0"/>
              <a:t>– </a:t>
            </a:r>
            <a:r>
              <a:rPr lang="cs-CZ" sz="2000" b="1" dirty="0" smtClean="0">
                <a:solidFill>
                  <a:srgbClr val="FF0000"/>
                </a:solidFill>
              </a:rPr>
              <a:t>galvanické pokovování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</a:p>
          <a:p>
            <a:endParaRPr lang="cs-CZ" sz="2000" dirty="0" smtClean="0"/>
          </a:p>
          <a:p>
            <a:r>
              <a:rPr lang="cs-CZ" sz="2000" b="1" dirty="0" smtClean="0"/>
              <a:t>Pokryjeme-li ocel tenkou vrstvičkou </a:t>
            </a:r>
            <a:r>
              <a:rPr lang="cs-CZ" sz="2000" b="1" dirty="0" smtClean="0">
                <a:solidFill>
                  <a:srgbClr val="FF0000"/>
                </a:solidFill>
              </a:rPr>
              <a:t>zinku</a:t>
            </a:r>
            <a:r>
              <a:rPr lang="cs-CZ" sz="2000" dirty="0" smtClean="0">
                <a:solidFill>
                  <a:srgbClr val="FF0000"/>
                </a:solidFill>
              </a:rPr>
              <a:t>, </a:t>
            </a:r>
            <a:r>
              <a:rPr lang="cs-CZ" sz="2000" b="1" dirty="0" smtClean="0">
                <a:solidFill>
                  <a:srgbClr val="FF0000"/>
                </a:solidFill>
              </a:rPr>
              <a:t>ochráníme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ji na dlouhou dobu </a:t>
            </a:r>
            <a:r>
              <a:rPr lang="cs-CZ" sz="2000" b="1" dirty="0" smtClean="0">
                <a:solidFill>
                  <a:srgbClr val="FF0000"/>
                </a:solidFill>
              </a:rPr>
              <a:t>před rezavěním</a:t>
            </a:r>
            <a:r>
              <a:rPr lang="cs-CZ" sz="2000" dirty="0" smtClean="0">
                <a:solidFill>
                  <a:srgbClr val="FF0000"/>
                </a:solidFill>
              </a:rPr>
              <a:t>. </a:t>
            </a:r>
            <a:r>
              <a:rPr lang="cs-CZ" sz="2000" b="1" dirty="0" smtClean="0"/>
              <a:t>Proto se </a:t>
            </a:r>
            <a:r>
              <a:rPr lang="cs-CZ" sz="2000" b="1" dirty="0" err="1" smtClean="0"/>
              <a:t>pozinkovávají</a:t>
            </a:r>
            <a:r>
              <a:rPr lang="cs-CZ" sz="2000" b="1" dirty="0"/>
              <a:t> </a:t>
            </a:r>
            <a:r>
              <a:rPr lang="cs-CZ" sz="2000" b="1" dirty="0" smtClean="0"/>
              <a:t>plechy, dráty, hřebíky apod.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Ve velkém se stejným způsobem vyrábí hliník</a:t>
            </a:r>
            <a:r>
              <a:rPr lang="cs-CZ" sz="2000" dirty="0" smtClean="0">
                <a:solidFill>
                  <a:srgbClr val="FF0000"/>
                </a:solidFill>
              </a:rPr>
              <a:t>. </a:t>
            </a:r>
            <a:r>
              <a:rPr lang="cs-CZ" sz="2000" b="1" dirty="0" smtClean="0"/>
              <a:t>Roztaví se ruda, </a:t>
            </a:r>
            <a:br>
              <a:rPr lang="cs-CZ" sz="2000" b="1" dirty="0" smtClean="0"/>
            </a:br>
            <a:r>
              <a:rPr lang="cs-CZ" sz="2000" b="1" dirty="0" smtClean="0"/>
              <a:t>která obsahuje kladné ionty hliníku, a pak se jí nechává procházet velký elektrický proud.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 </a:t>
            </a:r>
            <a:r>
              <a:rPr lang="cs-CZ" sz="2000" b="1" i="1" dirty="0" smtClean="0">
                <a:solidFill>
                  <a:srgbClr val="FF0000"/>
                </a:solidFill>
              </a:rPr>
              <a:t>Na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i="1" dirty="0" smtClean="0">
                <a:solidFill>
                  <a:srgbClr val="FF0000"/>
                </a:solidFill>
              </a:rPr>
              <a:t>záporné elektrodě se vylučuje roztavený kovový hliník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442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prochází elektrický proud </a:t>
            </a:r>
            <a:r>
              <a:rPr lang="cs-CZ" sz="2400" b="1" dirty="0" smtClean="0"/>
              <a:t>plynem?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Plyny za normální teploty nevedou proud</a:t>
            </a:r>
            <a:r>
              <a:rPr lang="cs-CZ" sz="2000" dirty="0" smtClean="0">
                <a:solidFill>
                  <a:srgbClr val="C00000"/>
                </a:solidFill>
              </a:rPr>
              <a:t>,</a:t>
            </a:r>
            <a:r>
              <a:rPr lang="cs-CZ" sz="2000" dirty="0" smtClean="0"/>
              <a:t> </a:t>
            </a:r>
            <a:r>
              <a:rPr lang="cs-CZ" sz="2000" b="1" dirty="0" smtClean="0"/>
              <a:t>protože se skládají jen</a:t>
            </a:r>
            <a:br>
              <a:rPr lang="cs-CZ" sz="2000" b="1" dirty="0" smtClean="0"/>
            </a:br>
            <a:r>
              <a:rPr lang="cs-CZ" sz="2000" b="1" dirty="0" smtClean="0"/>
              <a:t> z neutrálních atomů a molekul.</a:t>
            </a:r>
          </a:p>
          <a:p>
            <a:endParaRPr lang="cs-CZ" sz="2000" dirty="0" smtClean="0"/>
          </a:p>
          <a:p>
            <a:r>
              <a:rPr lang="cs-CZ" sz="2000" b="1" dirty="0" smtClean="0"/>
              <a:t>V plynech mohou vznikat </a:t>
            </a:r>
            <a:r>
              <a:rPr lang="cs-CZ" sz="2000" b="1" dirty="0" smtClean="0">
                <a:solidFill>
                  <a:srgbClr val="C00000"/>
                </a:solidFill>
              </a:rPr>
              <a:t>ionty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/>
              <a:t>například zahřátím na </a:t>
            </a:r>
            <a:r>
              <a:rPr lang="cs-CZ" sz="2000" b="1" dirty="0" smtClean="0">
                <a:solidFill>
                  <a:srgbClr val="C00000"/>
                </a:solidFill>
              </a:rPr>
              <a:t>vysokou teplotu </a:t>
            </a:r>
            <a:r>
              <a:rPr lang="cs-CZ" sz="2000" b="1" dirty="0" smtClean="0"/>
              <a:t>nebo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silným elektrickým polem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</a:p>
          <a:p>
            <a:endParaRPr lang="cs-CZ" sz="2000" dirty="0" smtClean="0"/>
          </a:p>
          <a:p>
            <a:r>
              <a:rPr lang="cs-CZ" sz="2000" b="1" dirty="0" smtClean="0"/>
              <a:t>Při vyšší teplotě do sebe atomy a molekuly prudce narážejí a </a:t>
            </a:r>
            <a:r>
              <a:rPr lang="cs-CZ" sz="2000" b="1" dirty="0" smtClean="0">
                <a:solidFill>
                  <a:srgbClr val="C00000"/>
                </a:solidFill>
              </a:rPr>
              <a:t>při srážkách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dirty="0" smtClean="0"/>
              <a:t> </a:t>
            </a:r>
            <a:r>
              <a:rPr lang="cs-CZ" sz="2000" b="1" dirty="0" smtClean="0"/>
              <a:t>z nich vznikají </a:t>
            </a:r>
            <a:r>
              <a:rPr lang="cs-CZ" sz="2000" b="1" dirty="0" smtClean="0">
                <a:solidFill>
                  <a:srgbClr val="C00000"/>
                </a:solidFill>
              </a:rPr>
              <a:t>ionty i volné elektrony. </a:t>
            </a:r>
            <a:br>
              <a:rPr lang="cs-CZ" sz="2000" b="1" dirty="0" smtClean="0">
                <a:solidFill>
                  <a:srgbClr val="C00000"/>
                </a:solidFill>
              </a:rPr>
            </a:br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/>
              <a:t>Plyn se vysokou teplotou </a:t>
            </a:r>
            <a:r>
              <a:rPr lang="cs-CZ" sz="2000" b="1" i="1" dirty="0" smtClean="0">
                <a:solidFill>
                  <a:srgbClr val="FF0000"/>
                </a:solidFill>
              </a:rPr>
              <a:t>ionizuje.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6363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Jiskra vzniká tam, kde je hodně silné elektrické pole.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Síla</a:t>
            </a:r>
            <a:r>
              <a:rPr lang="cs-CZ" sz="2000" b="1" dirty="0" smtClean="0"/>
              <a:t> elektrického pole </a:t>
            </a:r>
            <a:r>
              <a:rPr lang="cs-CZ" sz="2000" b="1" dirty="0" smtClean="0">
                <a:solidFill>
                  <a:srgbClr val="C00000"/>
                </a:solidFill>
              </a:rPr>
              <a:t>závisí</a:t>
            </a:r>
            <a:r>
              <a:rPr lang="cs-CZ" sz="2000" dirty="0" smtClean="0"/>
              <a:t> </a:t>
            </a:r>
            <a:r>
              <a:rPr lang="cs-CZ" sz="2000" b="1" dirty="0" smtClean="0"/>
              <a:t>na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napětí</a:t>
            </a:r>
            <a:r>
              <a:rPr lang="cs-CZ" sz="2000" dirty="0" smtClean="0"/>
              <a:t> </a:t>
            </a:r>
            <a:r>
              <a:rPr lang="cs-CZ" sz="2000" b="1" dirty="0" smtClean="0"/>
              <a:t>mezi dvěma elektrodami a také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na jejich </a:t>
            </a:r>
            <a:r>
              <a:rPr lang="cs-CZ" sz="2000" b="1" dirty="0" smtClean="0">
                <a:solidFill>
                  <a:srgbClr val="C00000"/>
                </a:solidFill>
              </a:rPr>
              <a:t>vzdálenosti</a:t>
            </a:r>
            <a:r>
              <a:rPr lang="cs-CZ" sz="2000" dirty="0" smtClean="0">
                <a:solidFill>
                  <a:srgbClr val="C00000"/>
                </a:solidFill>
              </a:rPr>
              <a:t>. </a:t>
            </a:r>
          </a:p>
          <a:p>
            <a:r>
              <a:rPr lang="cs-CZ" sz="2000" b="1" dirty="0" smtClean="0"/>
              <a:t>Při malém napětí vznikne jiskra jen když jsou elektrody hodně blízko </a:t>
            </a:r>
            <a:br>
              <a:rPr lang="cs-CZ" sz="2000" b="1" dirty="0" smtClean="0"/>
            </a:br>
            <a:r>
              <a:rPr lang="cs-CZ" sz="2000" b="1" dirty="0" smtClean="0"/>
              <a:t>u sebe.</a:t>
            </a:r>
          </a:p>
          <a:p>
            <a:endParaRPr lang="cs-CZ" sz="2000" dirty="0" smtClean="0"/>
          </a:p>
          <a:p>
            <a:r>
              <a:rPr lang="cs-CZ" sz="2000" b="1" dirty="0" smtClean="0"/>
              <a:t>Napětí mezi dvěma mraky nebo mezi mrakem a zemí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může být i </a:t>
            </a:r>
            <a:r>
              <a:rPr lang="cs-CZ" sz="2000" b="1" dirty="0" smtClean="0">
                <a:solidFill>
                  <a:srgbClr val="C00000"/>
                </a:solidFill>
              </a:rPr>
              <a:t>desítky milionů voltů</a:t>
            </a:r>
            <a:r>
              <a:rPr lang="cs-CZ" sz="2000" dirty="0" smtClean="0"/>
              <a:t>. </a:t>
            </a:r>
            <a:r>
              <a:rPr lang="cs-CZ" sz="2000" b="1" dirty="0" smtClean="0"/>
              <a:t>Při takovém napětí může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přeskočit jiskra </a:t>
            </a:r>
            <a:r>
              <a:rPr lang="cs-CZ" sz="2000" dirty="0" smtClean="0">
                <a:solidFill>
                  <a:srgbClr val="C00000"/>
                </a:solidFill>
              </a:rPr>
              <a:t>(</a:t>
            </a:r>
            <a:r>
              <a:rPr lang="cs-CZ" sz="2000" b="1" dirty="0" smtClean="0">
                <a:solidFill>
                  <a:srgbClr val="C00000"/>
                </a:solidFill>
              </a:rPr>
              <a:t>blesk</a:t>
            </a:r>
            <a:r>
              <a:rPr lang="cs-CZ" sz="2000" dirty="0" smtClean="0">
                <a:solidFill>
                  <a:srgbClr val="C00000"/>
                </a:solidFill>
              </a:rPr>
              <a:t>) </a:t>
            </a:r>
            <a:r>
              <a:rPr lang="cs-CZ" sz="2000" b="1" dirty="0" smtClean="0"/>
              <a:t>až na </a:t>
            </a:r>
            <a:r>
              <a:rPr lang="cs-CZ" sz="2000" b="1" dirty="0" smtClean="0">
                <a:solidFill>
                  <a:srgbClr val="C00000"/>
                </a:solidFill>
              </a:rPr>
              <a:t>stovky metrů.</a:t>
            </a:r>
          </a:p>
          <a:p>
            <a:endParaRPr lang="cs-CZ" sz="2000" dirty="0"/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Pozor na to, že jednou „elektrodou“ může být i lidské tělo!!!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1028" name="Picture 4" descr="C:\Documents and Settings\Jaroslava\Local Settings\Temporary Internet Files\Content.IE5\9ODUGKQ1\MC9003710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0172" y="260648"/>
            <a:ext cx="2088232" cy="221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Jiskra (blesk)</a:t>
            </a:r>
            <a:endParaRPr lang="cs-CZ" sz="2400" b="1" dirty="0"/>
          </a:p>
        </p:txBody>
      </p:sp>
      <p:pic>
        <p:nvPicPr>
          <p:cNvPr id="1031" name="Picture 7" descr="C:\Documents and Settings\Jaroslava\Local Settings\Temporary Internet Files\Content.IE5\9ODUGKQ1\MC90043252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32432"/>
            <a:ext cx="1312200" cy="1991112"/>
          </a:xfrm>
          <a:prstGeom prst="rect">
            <a:avLst/>
          </a:prstGeom>
          <a:solidFill>
            <a:srgbClr val="FF0000"/>
          </a:solidFill>
        </p:spPr>
      </p:pic>
    </p:spTree>
    <p:extLst>
      <p:ext uri="{BB962C8B-B14F-4D97-AF65-F5344CB8AC3E}">
        <p14:creationId xmlns:p14="http://schemas.microsoft.com/office/powerpoint/2010/main" xmlns="" val="1278357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Plazma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Žhavý plyn, ve kterém je hodně atomů </a:t>
            </a:r>
            <a:r>
              <a:rPr lang="cs-CZ" sz="2000" b="1" dirty="0" smtClean="0">
                <a:solidFill>
                  <a:srgbClr val="C00000"/>
                </a:solidFill>
              </a:rPr>
              <a:t>ionizováno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/>
              <a:t>(</a:t>
            </a:r>
            <a:r>
              <a:rPr lang="cs-CZ" sz="2000" b="1" i="1" dirty="0" smtClean="0"/>
              <a:t>atomy se rozbily </a:t>
            </a:r>
            <a:br>
              <a:rPr lang="cs-CZ" sz="2000" b="1" i="1" dirty="0" smtClean="0"/>
            </a:br>
            <a:r>
              <a:rPr lang="cs-CZ" sz="2000" b="1" i="1" dirty="0" smtClean="0"/>
              <a:t>na elektrony a ionty</a:t>
            </a:r>
            <a:r>
              <a:rPr lang="cs-CZ" sz="2000" b="1" dirty="0" smtClean="0"/>
              <a:t>) se říká </a:t>
            </a:r>
            <a:r>
              <a:rPr lang="cs-CZ" sz="2000" b="1" dirty="0" smtClean="0">
                <a:solidFill>
                  <a:srgbClr val="C00000"/>
                </a:solidFill>
              </a:rPr>
              <a:t>plazma.</a:t>
            </a:r>
          </a:p>
          <a:p>
            <a:r>
              <a:rPr lang="cs-CZ" sz="2000" b="1" dirty="0" smtClean="0"/>
              <a:t>Na Zemi se s plazmou setkáváme jen málokdy, protože tu tak vysoké teploty obvykle nemíváme. </a:t>
            </a:r>
          </a:p>
          <a:p>
            <a:r>
              <a:rPr lang="cs-CZ" sz="2000" b="1" dirty="0" smtClean="0"/>
              <a:t>Ale skoro všechna látka, kterou vidíme ve vesmíru, je plazma.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Hvězdy,</a:t>
            </a:r>
            <a:r>
              <a:rPr lang="cs-CZ" sz="2000" dirty="0" smtClean="0"/>
              <a:t> </a:t>
            </a:r>
            <a:r>
              <a:rPr lang="cs-CZ" sz="2000" b="1" dirty="0" smtClean="0"/>
              <a:t>které svítí na noční obloze, i naše nejbližší hvězda – </a:t>
            </a:r>
            <a:r>
              <a:rPr lang="cs-CZ" sz="2000" b="1" dirty="0" smtClean="0">
                <a:solidFill>
                  <a:srgbClr val="C00000"/>
                </a:solidFill>
              </a:rPr>
              <a:t>Slunce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/>
              <a:t>– jsou totiž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obrovské koule </a:t>
            </a:r>
            <a:r>
              <a:rPr lang="cs-CZ" sz="2000" b="1" dirty="0" smtClean="0"/>
              <a:t>utvořené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z plazmy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sz="2000" b="1" dirty="0" smtClean="0"/>
              <a:t>Díky iontům a elektronům </a:t>
            </a:r>
            <a:r>
              <a:rPr lang="cs-CZ" sz="2000" b="1" dirty="0" smtClean="0">
                <a:solidFill>
                  <a:srgbClr val="C00000"/>
                </a:solidFill>
              </a:rPr>
              <a:t>je plazma velmi dobrým vodičem elektrického proudu</a:t>
            </a:r>
            <a:r>
              <a:rPr lang="cs-CZ" sz="2000" dirty="0" smtClean="0">
                <a:solidFill>
                  <a:srgbClr val="C00000"/>
                </a:solidFill>
              </a:rPr>
              <a:t>. 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Magnetické pole působí proto i na plazmu. 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4191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MACHÁČEK</a:t>
            </a:r>
            <a:r>
              <a:rPr lang="cs-CZ" sz="2000" dirty="0"/>
              <a:t>, Martin. </a:t>
            </a:r>
            <a:r>
              <a:rPr lang="cs-CZ" sz="2000" i="1" dirty="0"/>
              <a:t>Fyzika 8 pro základní školy a víceletá gymnázia.</a:t>
            </a:r>
            <a:br>
              <a:rPr lang="cs-CZ" sz="2000" i="1" dirty="0"/>
            </a:br>
            <a:r>
              <a:rPr lang="cs-CZ" sz="2000" dirty="0"/>
              <a:t>Dotisk 2. vydání. Praha: Prometheus, 2001. ISBN 80-7196-220-1</a:t>
            </a:r>
          </a:p>
          <a:p>
            <a:r>
              <a:rPr lang="cs-CZ" sz="2000" dirty="0"/>
              <a:t>RAUNER, Karel – hlavní autor. </a:t>
            </a:r>
            <a:r>
              <a:rPr lang="cs-CZ" sz="2000" i="1" dirty="0"/>
              <a:t>Fyzika pro 6. ročník základní školy a primu víceletého gymnázia. </a:t>
            </a:r>
            <a:r>
              <a:rPr lang="cs-CZ" sz="2000" dirty="0"/>
              <a:t>1. vydání</a:t>
            </a:r>
            <a:r>
              <a:rPr lang="cs-CZ" sz="2000" i="1" dirty="0"/>
              <a:t>.</a:t>
            </a:r>
            <a:r>
              <a:rPr lang="cs-CZ" sz="2000" dirty="0"/>
              <a:t> Plzeň: Nakladatelství Fraus, 2004. </a:t>
            </a:r>
            <a:br>
              <a:rPr lang="cs-CZ" sz="2000" dirty="0"/>
            </a:br>
            <a:r>
              <a:rPr lang="cs-CZ" sz="2000" dirty="0"/>
              <a:t>ISBN </a:t>
            </a:r>
            <a:r>
              <a:rPr lang="cs-CZ" sz="2000" dirty="0" smtClean="0"/>
              <a:t>80-7238-210-1</a:t>
            </a:r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2011-08-03]. 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37403986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305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Vedení elektrického proudu v kapalinách a plynech</vt:lpstr>
      <vt:lpstr>Elektrický proud a kapaliny</vt:lpstr>
      <vt:lpstr>Proč některé kapaliny proud vedou a jiné ne?</vt:lpstr>
      <vt:lpstr>Slaná voda</vt:lpstr>
      <vt:lpstr>Elektrolýza – rozklad elektřinou</vt:lpstr>
      <vt:lpstr>Umím vysvětlit?</vt:lpstr>
      <vt:lpstr>Využití elektrolýzy</vt:lpstr>
      <vt:lpstr>Jak prochází elektrický proud plynem?</vt:lpstr>
      <vt:lpstr>Jiskra (blesk)</vt:lpstr>
      <vt:lpstr>Plazma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expert</cp:lastModifiedBy>
  <cp:revision>45</cp:revision>
  <dcterms:created xsi:type="dcterms:W3CDTF">2011-08-03T18:54:17Z</dcterms:created>
  <dcterms:modified xsi:type="dcterms:W3CDTF">2012-04-12T14:58:53Z</dcterms:modified>
</cp:coreProperties>
</file>