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64" r:id="rId4"/>
    <p:sldId id="261" r:id="rId5"/>
    <p:sldId id="263" r:id="rId6"/>
    <p:sldId id="265" r:id="rId7"/>
    <p:sldId id="266" r:id="rId8"/>
    <p:sldId id="267" r:id="rId9"/>
    <p:sldId id="268" r:id="rId10"/>
    <p:sldId id="269" r:id="rId11"/>
    <p:sldId id="259" r:id="rId12"/>
    <p:sldId id="260" r:id="rId13"/>
    <p:sldId id="262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E27F359-5804-40FF-BA8A-1B97613398C6}" type="datetimeFigureOut">
              <a:rPr lang="cs-CZ"/>
              <a:pPr>
                <a:defRPr/>
              </a:pPr>
              <a:t>16.4.2012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10423A1-5C52-4C47-8327-70454ECF71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150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CB51CC6-CFED-414C-8D22-5B2B857508DE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3C8E0-5CE1-4C3A-BF1B-ADCB4B35E5EF}" type="datetimeFigureOut">
              <a:rPr lang="cs-CZ"/>
              <a:pPr>
                <a:defRPr/>
              </a:pPr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45577-FC8B-4CF3-B19F-CF24D17AAD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33B3B-604F-4EBD-B01F-F98ABA8257FD}" type="datetimeFigureOut">
              <a:rPr lang="cs-CZ"/>
              <a:pPr>
                <a:defRPr/>
              </a:pPr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E0CE7-C67E-41BE-B707-87371C3E71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F020E-4ABF-4299-B533-17D97CCD2ADF}" type="datetimeFigureOut">
              <a:rPr lang="cs-CZ"/>
              <a:pPr>
                <a:defRPr/>
              </a:pPr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E0AAE-488F-4025-9661-2C4FDF32C3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00701-4C3E-4516-B0BF-9BA4C3A50740}" type="datetimeFigureOut">
              <a:rPr lang="cs-CZ"/>
              <a:pPr>
                <a:defRPr/>
              </a:pPr>
              <a:t>16.4.2012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46AD7-20C4-49CF-A2A7-C9FE876395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01679-7C05-4254-917F-88D2E88E43DA}" type="datetimeFigureOut">
              <a:rPr lang="cs-CZ"/>
              <a:pPr>
                <a:defRPr/>
              </a:pPr>
              <a:t>16.4.2012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BBC64-62E6-4E41-9E97-6E78CF5C7F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1EF52-76EE-41B9-AE65-E9A2E8A0C56A}" type="datetimeFigureOut">
              <a:rPr lang="cs-CZ"/>
              <a:pPr>
                <a:defRPr/>
              </a:pPr>
              <a:t>16.4.2012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BD6C4-5725-4806-8406-5E5C9234B8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26067-7D31-4FC8-83F1-FC0B1EA826C3}" type="datetimeFigureOut">
              <a:rPr lang="cs-CZ"/>
              <a:pPr>
                <a:defRPr/>
              </a:pPr>
              <a:t>16.4.2012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ADA43-2DC4-4F8A-874A-7CABBA82A3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3BF80-95A1-4396-9F12-0CEC436B3292}" type="datetimeFigureOut">
              <a:rPr lang="cs-CZ"/>
              <a:pPr>
                <a:defRPr/>
              </a:pPr>
              <a:t>16.4.2012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717D2-DE87-49B4-80FD-951682F132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0F434-52A2-4549-BBFB-CC90DB5CED8B}" type="datetimeFigureOut">
              <a:rPr lang="cs-CZ"/>
              <a:pPr>
                <a:defRPr/>
              </a:pPr>
              <a:t>16.4.2012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2ECA8-5AAD-48F6-827D-B9DB52BFD2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9443A-7A5E-4F74-9353-64F0000507CA}" type="datetimeFigureOut">
              <a:rPr lang="cs-CZ"/>
              <a:pPr>
                <a:defRPr/>
              </a:pPr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D7415-EA91-4911-858B-A2AFA4C98B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A218A-43E9-47A4-96EF-BF2ADA5475FE}" type="datetimeFigureOut">
              <a:rPr lang="cs-CZ"/>
              <a:pPr>
                <a:defRPr/>
              </a:pPr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CF46D-C583-4E70-B8FF-9A0BDB84D7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A50BAAC-9EAC-49A8-8A13-BECD50646BEA}" type="datetimeFigureOut">
              <a:rPr lang="cs-CZ"/>
              <a:pPr>
                <a:defRPr/>
              </a:pPr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23C1194-40EA-4E25-A3E9-078D2D6EFB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K%C5%99em%C3%ADk" TargetMode="External"/><Relationship Id="rId13" Type="http://schemas.openxmlformats.org/officeDocument/2006/relationships/hyperlink" Target="http://cs.wikipedia.org/wiki/Krystal" TargetMode="External"/><Relationship Id="rId3" Type="http://schemas.openxmlformats.org/officeDocument/2006/relationships/hyperlink" Target="http://cs.wikipedia.org/wiki/Elektrick%C3%A1_vodivost" TargetMode="External"/><Relationship Id="rId7" Type="http://schemas.openxmlformats.org/officeDocument/2006/relationships/hyperlink" Target="http://cs.wikipedia.org/wiki/Chemick%C3%BD_prvek" TargetMode="External"/><Relationship Id="rId12" Type="http://schemas.openxmlformats.org/officeDocument/2006/relationships/hyperlink" Target="http://cs.wikipedia.org/wiki/Arsenid_gallit%C3%BD" TargetMode="External"/><Relationship Id="rId2" Type="http://schemas.openxmlformats.org/officeDocument/2006/relationships/hyperlink" Target="http://cs.wikipedia.org/wiki/Pevn%C3%A1_l%C3%A1tk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v%C4%9Btlo" TargetMode="External"/><Relationship Id="rId11" Type="http://schemas.openxmlformats.org/officeDocument/2006/relationships/hyperlink" Target="http://cs.wikipedia.org/wiki/Chemick%C3%A1_slou%C4%8Denina" TargetMode="External"/><Relationship Id="rId5" Type="http://schemas.openxmlformats.org/officeDocument/2006/relationships/hyperlink" Target="http://cs.wikipedia.org/wiki/Teplo" TargetMode="External"/><Relationship Id="rId10" Type="http://schemas.openxmlformats.org/officeDocument/2006/relationships/hyperlink" Target="http://cs.wikipedia.org/wiki/Selen" TargetMode="External"/><Relationship Id="rId4" Type="http://schemas.openxmlformats.org/officeDocument/2006/relationships/hyperlink" Target="http://cs.wikipedia.org/wiki/Energie" TargetMode="External"/><Relationship Id="rId9" Type="http://schemas.openxmlformats.org/officeDocument/2006/relationships/hyperlink" Target="http://cs.wikipedia.org/wiki/Germanium" TargetMode="External"/><Relationship Id="rId14" Type="http://schemas.openxmlformats.org/officeDocument/2006/relationships/hyperlink" Target="http://cs.wikipedia.org/wiki/Amorfn%C3%AD_l%C3%A1tka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Elektrick%C3%A1_energie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Letadlo" TargetMode="External"/><Relationship Id="rId3" Type="http://schemas.openxmlformats.org/officeDocument/2006/relationships/hyperlink" Target="http://cs.wikipedia.org/wiki/Televizor" TargetMode="External"/><Relationship Id="rId7" Type="http://schemas.openxmlformats.org/officeDocument/2006/relationships/hyperlink" Target="http://cs.wikipedia.org/wiki/Automobil" TargetMode="External"/><Relationship Id="rId2" Type="http://schemas.openxmlformats.org/officeDocument/2006/relationships/hyperlink" Target="http://cs.wikipedia.org/wiki/Um%C4%9Bl%C3%A1_dru%C5%BEic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Po%C4%8D%C3%ADta%C4%8D" TargetMode="External"/><Relationship Id="rId5" Type="http://schemas.openxmlformats.org/officeDocument/2006/relationships/hyperlink" Target="http://cs.wikipedia.org/wiki/Mobiln%C3%AD_telefon" TargetMode="External"/><Relationship Id="rId4" Type="http://schemas.openxmlformats.org/officeDocument/2006/relationships/hyperlink" Target="http://cs.wikipedia.org/wiki/R%C3%A1dio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Integrovan%C3%BD_obvod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1000" y="508476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08100" y="4365625"/>
            <a:ext cx="6400800" cy="455613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VY_32_INOVACE_05-31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196459" y="548680"/>
            <a:ext cx="273966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Elektřina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462088" y="1773238"/>
          <a:ext cx="6208712" cy="21034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IX. r.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Fyzika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Elektřina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b="1" kern="50" dirty="0" smtClean="0">
                          <a:effectLst/>
                        </a:rPr>
                        <a:t>Elektrický proud v polovodičích</a:t>
                      </a:r>
                      <a:endParaRPr lang="cs-CZ" sz="12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Jméno autora: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Jaroslava Vondráčková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Vytvořeno dne: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smtClean="0">
                          <a:effectLst/>
                        </a:rPr>
                        <a:t>27.9.2011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</a:rPr>
                        <a:t>Seznamuje s pojmem „polovodič“, s jeho vlastnostmi vzhledem k vedení proudu a jejich využitím</a:t>
                      </a:r>
                      <a:endParaRPr lang="cs-CZ" sz="1400" kern="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3"/>
          <p:cNvSpPr>
            <a:spLocks noGrp="1"/>
          </p:cNvSpPr>
          <p:nvPr>
            <p:ph type="ctrTitle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3200" b="1" smtClean="0"/>
              <a:t>Elektrický proud v polovodičích</a:t>
            </a: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2400" b="1" smtClean="0"/>
              <a:t>Elektrická vodivost látek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2000" smtClean="0">
                <a:solidFill>
                  <a:srgbClr val="FF0000"/>
                </a:solidFill>
              </a:rPr>
              <a:t>V </a:t>
            </a:r>
            <a:r>
              <a:rPr lang="cs-CZ" sz="2000" b="1" smtClean="0">
                <a:solidFill>
                  <a:srgbClr val="FF0000"/>
                </a:solidFill>
              </a:rPr>
              <a:t>izolantech (nevodičích) </a:t>
            </a:r>
            <a:r>
              <a:rPr lang="cs-CZ" sz="2000" b="1" smtClean="0"/>
              <a:t>jsou všechny elektrony pevně drženy u svých atomů a nemohou se od nich oddálit.</a:t>
            </a:r>
          </a:p>
          <a:p>
            <a:pPr>
              <a:lnSpc>
                <a:spcPct val="90000"/>
              </a:lnSpc>
            </a:pPr>
            <a:r>
              <a:rPr lang="cs-CZ" sz="2000" b="1" smtClean="0"/>
              <a:t>V</a:t>
            </a:r>
            <a:r>
              <a:rPr lang="cs-CZ" sz="2000" smtClean="0"/>
              <a:t> </a:t>
            </a:r>
            <a:r>
              <a:rPr lang="cs-CZ" sz="2000" b="1" smtClean="0">
                <a:solidFill>
                  <a:srgbClr val="FF0000"/>
                </a:solidFill>
              </a:rPr>
              <a:t>kovech</a:t>
            </a:r>
            <a:r>
              <a:rPr lang="cs-CZ" sz="2000" smtClean="0"/>
              <a:t> </a:t>
            </a:r>
            <a:r>
              <a:rPr lang="cs-CZ" sz="2000" b="1" smtClean="0"/>
              <a:t>nejsou některé elektrony drženy vůbec a mohou se volně pohybovat.</a:t>
            </a:r>
          </a:p>
          <a:p>
            <a:pPr>
              <a:lnSpc>
                <a:spcPct val="90000"/>
              </a:lnSpc>
            </a:pPr>
            <a:endParaRPr lang="cs-CZ" sz="2000" b="1" smtClean="0"/>
          </a:p>
          <a:p>
            <a:pPr>
              <a:lnSpc>
                <a:spcPct val="90000"/>
              </a:lnSpc>
            </a:pPr>
            <a:r>
              <a:rPr lang="cs-CZ" sz="2000" b="1" smtClean="0">
                <a:solidFill>
                  <a:srgbClr val="FF0000"/>
                </a:solidFill>
              </a:rPr>
              <a:t>Polovodiče</a:t>
            </a:r>
            <a:r>
              <a:rPr lang="cs-CZ" sz="2000" smtClean="0"/>
              <a:t> </a:t>
            </a:r>
            <a:r>
              <a:rPr lang="cs-CZ" sz="2000" b="1" smtClean="0"/>
              <a:t>jsou něco mezi kovy a nevodiči. Elektrony jsou sice drženy</a:t>
            </a:r>
            <a:br>
              <a:rPr lang="cs-CZ" sz="2000" b="1" smtClean="0"/>
            </a:br>
            <a:r>
              <a:rPr lang="cs-CZ" sz="2000" b="1" smtClean="0"/>
              <a:t> u svých atomů, ale některé z nich ne moc pevně. Stačí málo, aby se odtrhly </a:t>
            </a:r>
            <a:br>
              <a:rPr lang="cs-CZ" sz="2000" b="1" smtClean="0"/>
            </a:br>
            <a:r>
              <a:rPr lang="cs-CZ" sz="2000" b="1" smtClean="0"/>
              <a:t>a mohly se po krystalu volně pohybovat</a:t>
            </a:r>
            <a:r>
              <a:rPr lang="cs-CZ" sz="2000" smtClean="0"/>
              <a:t>. </a:t>
            </a:r>
            <a:r>
              <a:rPr lang="cs-CZ" sz="2000" b="1" smtClean="0"/>
              <a:t>Pak</a:t>
            </a:r>
            <a:r>
              <a:rPr lang="cs-CZ" sz="2000" smtClean="0"/>
              <a:t> </a:t>
            </a:r>
            <a:r>
              <a:rPr lang="cs-CZ" sz="2000" b="1" smtClean="0">
                <a:solidFill>
                  <a:srgbClr val="FF0000"/>
                </a:solidFill>
              </a:rPr>
              <a:t>může polovodič vést elektrický proud.</a:t>
            </a:r>
          </a:p>
          <a:p>
            <a:pPr>
              <a:lnSpc>
                <a:spcPct val="90000"/>
              </a:lnSpc>
            </a:pPr>
            <a:r>
              <a:rPr lang="cs-CZ" sz="2000" b="1" smtClean="0"/>
              <a:t>To se stane, když polovodič </a:t>
            </a:r>
            <a:r>
              <a:rPr lang="cs-CZ" sz="2000" b="1" smtClean="0">
                <a:solidFill>
                  <a:srgbClr val="FF0000"/>
                </a:solidFill>
              </a:rPr>
              <a:t>zahřejeme</a:t>
            </a:r>
            <a:r>
              <a:rPr lang="cs-CZ" sz="2000" b="1" smtClean="0"/>
              <a:t>. Při vyšší teplotě se částice v něm pohybují rychleji. Víc </a:t>
            </a:r>
            <a:r>
              <a:rPr lang="cs-CZ" sz="1600" b="1" smtClean="0">
                <a:latin typeface="Arial" charset="0"/>
              </a:rPr>
              <a:t>elektronů</a:t>
            </a:r>
            <a:r>
              <a:rPr lang="cs-CZ" sz="2000" b="1" smtClean="0"/>
              <a:t> se tím odtrhne od svých atomů. </a:t>
            </a:r>
          </a:p>
          <a:p>
            <a:pPr>
              <a:lnSpc>
                <a:spcPct val="90000"/>
              </a:lnSpc>
            </a:pPr>
            <a:endParaRPr lang="cs-CZ" sz="2000" b="1" smtClean="0"/>
          </a:p>
          <a:p>
            <a:pPr>
              <a:lnSpc>
                <a:spcPct val="90000"/>
              </a:lnSpc>
            </a:pPr>
            <a:r>
              <a:rPr lang="cs-CZ" sz="2000" b="1" smtClean="0">
                <a:solidFill>
                  <a:srgbClr val="FF0000"/>
                </a:solidFill>
              </a:rPr>
              <a:t>To znamená, že čím vyšší je teplota, tím lépe polovodiče vedou proud.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2400" b="1" smtClean="0"/>
              <a:t>Co je polovodič?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 smtClean="0">
                <a:solidFill>
                  <a:srgbClr val="FF0000"/>
                </a:solidFill>
              </a:rPr>
              <a:t>Polovodič</a:t>
            </a:r>
            <a:r>
              <a:rPr lang="cs-CZ" sz="2000" dirty="0" smtClean="0"/>
              <a:t> </a:t>
            </a:r>
            <a:r>
              <a:rPr lang="cs-CZ" sz="2000" b="1" dirty="0"/>
              <a:t>je</a:t>
            </a:r>
            <a:r>
              <a:rPr lang="cs-CZ" sz="2000" dirty="0"/>
              <a:t> </a:t>
            </a:r>
            <a:r>
              <a:rPr lang="cs-CZ" sz="2000" b="1" dirty="0">
                <a:hlinkClick r:id="rId2" action="ppaction://hlinkfile" tooltip="Pevná látka"/>
              </a:rPr>
              <a:t>pevná látka</a:t>
            </a:r>
            <a:r>
              <a:rPr lang="cs-CZ" sz="2000" b="1" dirty="0"/>
              <a:t>, jejíž </a:t>
            </a:r>
            <a:r>
              <a:rPr lang="cs-CZ" sz="2000" b="1" dirty="0">
                <a:hlinkClick r:id="rId3" action="ppaction://hlinkfile" tooltip="Elektrická vodivost"/>
              </a:rPr>
              <a:t>elektrická vodivost</a:t>
            </a:r>
            <a:r>
              <a:rPr lang="cs-CZ" sz="2000" b="1" dirty="0"/>
              <a:t> závisí na vnějších nebo vnitřních podmínkách, a dá se změnou těchto podmínek snadno ovlivnit. </a:t>
            </a:r>
            <a:endParaRPr lang="cs-CZ" sz="2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 smtClean="0"/>
              <a:t>Změna </a:t>
            </a:r>
            <a:r>
              <a:rPr lang="cs-CZ" sz="2000" b="1" dirty="0"/>
              <a:t>vnějších podmínek znamená dodání některého z druhů </a:t>
            </a:r>
            <a:r>
              <a:rPr lang="cs-CZ" sz="2000" b="1" dirty="0">
                <a:hlinkClick r:id="rId4" action="ppaction://hlinkfile" tooltip="Energie"/>
              </a:rPr>
              <a:t>energie</a:t>
            </a:r>
            <a:r>
              <a:rPr lang="cs-CZ" sz="2000" dirty="0"/>
              <a:t> – </a:t>
            </a:r>
            <a:r>
              <a:rPr lang="cs-CZ" sz="2000" b="1" dirty="0"/>
              <a:t>nejčastěji</a:t>
            </a:r>
            <a:r>
              <a:rPr lang="cs-CZ" sz="2000" dirty="0"/>
              <a:t> </a:t>
            </a:r>
            <a:r>
              <a:rPr lang="cs-CZ" sz="2000" b="1" dirty="0">
                <a:hlinkClick r:id="rId5" action="ppaction://hlinkfile" tooltip="Teplo"/>
              </a:rPr>
              <a:t>tepelné</a:t>
            </a:r>
            <a:r>
              <a:rPr lang="cs-CZ" sz="2000" b="1" dirty="0"/>
              <a:t>, elektrické nebo </a:t>
            </a:r>
            <a:r>
              <a:rPr lang="cs-CZ" sz="2000" b="1" dirty="0">
                <a:hlinkClick r:id="rId6" action="ppaction://hlinkfile" tooltip="Světlo"/>
              </a:rPr>
              <a:t>světelné</a:t>
            </a:r>
            <a:r>
              <a:rPr lang="cs-CZ" sz="2000" b="1" dirty="0"/>
              <a:t>, změnu vnitřních podmínek představuje</a:t>
            </a:r>
            <a:r>
              <a:rPr lang="cs-CZ" sz="2000" dirty="0"/>
              <a:t> </a:t>
            </a:r>
            <a:r>
              <a:rPr lang="cs-CZ" sz="2000" b="1" i="1" dirty="0">
                <a:solidFill>
                  <a:schemeClr val="accent2">
                    <a:lumMod val="50000"/>
                  </a:schemeClr>
                </a:solidFill>
              </a:rPr>
              <a:t>příměs</a:t>
            </a:r>
            <a:r>
              <a:rPr lang="cs-CZ" sz="2000" b="1" dirty="0">
                <a:solidFill>
                  <a:srgbClr val="00B050"/>
                </a:solidFill>
              </a:rPr>
              <a:t> </a:t>
            </a:r>
            <a:r>
              <a:rPr lang="cs-CZ" sz="2000" b="1" dirty="0"/>
              <a:t>jiného</a:t>
            </a:r>
            <a:r>
              <a:rPr lang="cs-CZ" sz="2000" dirty="0"/>
              <a:t> </a:t>
            </a:r>
            <a:r>
              <a:rPr lang="cs-CZ" sz="2000" b="1" dirty="0">
                <a:hlinkClick r:id="rId7" action="ppaction://hlinkfile" tooltip="Chemický prvek"/>
              </a:rPr>
              <a:t>prvku</a:t>
            </a:r>
            <a:r>
              <a:rPr lang="cs-CZ" sz="2000" dirty="0"/>
              <a:t> </a:t>
            </a:r>
            <a:r>
              <a:rPr lang="cs-CZ" sz="2000" b="1" dirty="0"/>
              <a:t>v polovodiči.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 smtClean="0"/>
              <a:t>Mezi </a:t>
            </a:r>
            <a:r>
              <a:rPr lang="cs-CZ" sz="2000" b="1" dirty="0"/>
              <a:t>polovodiče patří prvky </a:t>
            </a:r>
            <a:r>
              <a:rPr lang="cs-CZ" sz="2000" b="1" dirty="0">
                <a:hlinkClick r:id="rId8" action="ppaction://hlinkfile" tooltip="Křemík"/>
              </a:rPr>
              <a:t>křemík</a:t>
            </a:r>
            <a:r>
              <a:rPr lang="cs-CZ" sz="2000" b="1" dirty="0"/>
              <a:t>, </a:t>
            </a:r>
            <a:r>
              <a:rPr lang="cs-CZ" sz="2000" b="1" dirty="0">
                <a:hlinkClick r:id="rId9" action="ppaction://hlinkfile" tooltip="Germanium"/>
              </a:rPr>
              <a:t>germanium</a:t>
            </a:r>
            <a:r>
              <a:rPr lang="cs-CZ" sz="2000" b="1" dirty="0"/>
              <a:t>, </a:t>
            </a:r>
            <a:r>
              <a:rPr lang="cs-CZ" sz="2000" b="1" dirty="0">
                <a:hlinkClick r:id="rId10" action="ppaction://hlinkfile" tooltip="Selen"/>
              </a:rPr>
              <a:t>selen</a:t>
            </a:r>
            <a:r>
              <a:rPr lang="cs-CZ" sz="2000" b="1" dirty="0"/>
              <a:t>, </a:t>
            </a:r>
            <a:r>
              <a:rPr lang="cs-CZ" sz="2000" b="1" dirty="0">
                <a:hlinkClick r:id="rId11" action="ppaction://hlinkfile" tooltip="Chemická sloučenina"/>
              </a:rPr>
              <a:t>sloučeniny</a:t>
            </a:r>
            <a:r>
              <a:rPr lang="cs-CZ" sz="2000" b="1" dirty="0"/>
              <a:t> </a:t>
            </a:r>
            <a:r>
              <a:rPr lang="cs-CZ" sz="2000" b="1" dirty="0">
                <a:hlinkClick r:id="rId12" action="ppaction://hlinkfile" tooltip="Arsenid gallitý"/>
              </a:rPr>
              <a:t>arsenid galia</a:t>
            </a:r>
            <a:r>
              <a:rPr lang="cs-CZ" sz="2000" dirty="0"/>
              <a:t> </a:t>
            </a:r>
            <a:r>
              <a:rPr lang="cs-CZ" sz="2000" b="1" dirty="0" err="1" smtClean="0"/>
              <a:t>GaAs</a:t>
            </a:r>
            <a:r>
              <a:rPr lang="cs-CZ" sz="2000" b="1" dirty="0"/>
              <a:t>, sulfid olovnatý </a:t>
            </a:r>
            <a:r>
              <a:rPr lang="cs-CZ" sz="2000" b="1" dirty="0" err="1"/>
              <a:t>PbS</a:t>
            </a:r>
            <a:r>
              <a:rPr lang="cs-CZ" sz="2000" b="1" dirty="0"/>
              <a:t> aj. </a:t>
            </a:r>
            <a:endParaRPr lang="cs-CZ" sz="2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 smtClean="0"/>
              <a:t>Většina </a:t>
            </a:r>
            <a:r>
              <a:rPr lang="cs-CZ" sz="2000" b="1" dirty="0"/>
              <a:t>polovodičů jsou </a:t>
            </a:r>
            <a:r>
              <a:rPr lang="cs-CZ" sz="2000" b="1" dirty="0">
                <a:hlinkClick r:id="rId13" action="ppaction://hlinkfile" tooltip="Krystal"/>
              </a:rPr>
              <a:t>krystalické látky</a:t>
            </a:r>
            <a:r>
              <a:rPr lang="cs-CZ" sz="2000" b="1" dirty="0"/>
              <a:t>, existují však také polovodiče </a:t>
            </a:r>
            <a:r>
              <a:rPr lang="cs-CZ" sz="2000" b="1" dirty="0">
                <a:hlinkClick r:id="rId14" action="ppaction://hlinkfile" tooltip="Amorfní látka"/>
              </a:rPr>
              <a:t>amorfní</a:t>
            </a:r>
            <a:r>
              <a:rPr lang="cs-CZ" sz="2000" dirty="0"/>
              <a:t> </a:t>
            </a:r>
            <a:r>
              <a:rPr lang="cs-CZ" sz="2000" b="1" dirty="0"/>
              <a:t>(některá skla</a:t>
            </a:r>
            <a:r>
              <a:rPr lang="cs-CZ" sz="2000" b="1" dirty="0" smtClean="0"/>
              <a:t>).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2400" b="1" smtClean="0"/>
              <a:t>Čistý polovodič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endParaRPr lang="cs-CZ" sz="2000" smtClean="0"/>
          </a:p>
          <a:p>
            <a:r>
              <a:rPr lang="cs-CZ" sz="2000" b="1" smtClean="0"/>
              <a:t>Nejpoužívanějším polovodičem je </a:t>
            </a:r>
            <a:r>
              <a:rPr lang="cs-CZ" sz="2000" b="1" smtClean="0">
                <a:solidFill>
                  <a:srgbClr val="FF0000"/>
                </a:solidFill>
              </a:rPr>
              <a:t>křemík.</a:t>
            </a:r>
          </a:p>
          <a:p>
            <a:endParaRPr lang="cs-CZ" sz="2000" smtClean="0"/>
          </a:p>
          <a:p>
            <a:r>
              <a:rPr lang="cs-CZ" sz="2000" b="1" smtClean="0"/>
              <a:t>Má</a:t>
            </a:r>
            <a:r>
              <a:rPr lang="cs-CZ" sz="2000" smtClean="0"/>
              <a:t> </a:t>
            </a:r>
            <a:r>
              <a:rPr lang="cs-CZ" sz="2000" b="1" smtClean="0">
                <a:solidFill>
                  <a:srgbClr val="FF0000"/>
                </a:solidFill>
              </a:rPr>
              <a:t>čtyři valenční </a:t>
            </a:r>
            <a:r>
              <a:rPr lang="cs-CZ" sz="2000" b="1" smtClean="0"/>
              <a:t>(to znamená vnější, slabě vázané) </a:t>
            </a:r>
            <a:r>
              <a:rPr lang="cs-CZ" sz="2000" b="1" smtClean="0">
                <a:solidFill>
                  <a:srgbClr val="FF0000"/>
                </a:solidFill>
              </a:rPr>
              <a:t>elektrony.</a:t>
            </a:r>
          </a:p>
          <a:p>
            <a:endParaRPr lang="cs-CZ" sz="2000" smtClean="0"/>
          </a:p>
          <a:p>
            <a:r>
              <a:rPr lang="cs-CZ" sz="2000" b="1" smtClean="0">
                <a:solidFill>
                  <a:srgbClr val="0070C0"/>
                </a:solidFill>
              </a:rPr>
              <a:t>Atom křemíku</a:t>
            </a:r>
            <a:r>
              <a:rPr lang="cs-CZ" sz="2000" smtClean="0">
                <a:solidFill>
                  <a:srgbClr val="0070C0"/>
                </a:solidFill>
              </a:rPr>
              <a:t>:</a:t>
            </a:r>
          </a:p>
          <a:p>
            <a:endParaRPr lang="cs-CZ" sz="2000" smtClean="0"/>
          </a:p>
          <a:p>
            <a:endParaRPr lang="cs-CZ" sz="2000" smtClean="0"/>
          </a:p>
          <a:p>
            <a:endParaRPr lang="cs-CZ" sz="2000" smtClean="0"/>
          </a:p>
          <a:p>
            <a:endParaRPr lang="cs-CZ" sz="2000" smtClean="0"/>
          </a:p>
          <a:p>
            <a:r>
              <a:rPr lang="cs-CZ" sz="2000" b="1" smtClean="0"/>
              <a:t>Atomy křemíku se spolu mohou spojit a utvořit </a:t>
            </a:r>
            <a:r>
              <a:rPr lang="cs-CZ" sz="2000" b="1" smtClean="0">
                <a:solidFill>
                  <a:srgbClr val="FF0000"/>
                </a:solidFill>
              </a:rPr>
              <a:t>krystal</a:t>
            </a:r>
            <a:r>
              <a:rPr lang="cs-CZ" sz="2000" b="1" smtClean="0"/>
              <a:t>.</a:t>
            </a:r>
            <a:r>
              <a:rPr lang="cs-CZ" sz="2000" smtClean="0"/>
              <a:t> </a:t>
            </a:r>
            <a:r>
              <a:rPr lang="cs-CZ" sz="2000" b="1" smtClean="0"/>
              <a:t>Každý valenční elektron přitom slouží jako „ruka“, za kterou se sousední atomy drží.</a:t>
            </a:r>
          </a:p>
        </p:txBody>
      </p:sp>
      <p:cxnSp>
        <p:nvCxnSpPr>
          <p:cNvPr id="32" name="Přímá spojnice 31"/>
          <p:cNvCxnSpPr/>
          <p:nvPr/>
        </p:nvCxnSpPr>
        <p:spPr>
          <a:xfrm>
            <a:off x="5219700" y="4727575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ál 3"/>
          <p:cNvSpPr/>
          <p:nvPr/>
        </p:nvSpPr>
        <p:spPr>
          <a:xfrm flipV="1">
            <a:off x="3732213" y="3995738"/>
            <a:ext cx="558800" cy="504825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SS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3956050" y="3708400"/>
            <a:ext cx="111125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22" name="Ovál 21"/>
          <p:cNvSpPr/>
          <p:nvPr/>
        </p:nvSpPr>
        <p:spPr>
          <a:xfrm>
            <a:off x="3997325" y="4733925"/>
            <a:ext cx="111125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23" name="Ovál 22"/>
          <p:cNvSpPr/>
          <p:nvPr/>
        </p:nvSpPr>
        <p:spPr>
          <a:xfrm>
            <a:off x="4548188" y="4184650"/>
            <a:ext cx="109537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24" name="Ovál 23"/>
          <p:cNvSpPr/>
          <p:nvPr/>
        </p:nvSpPr>
        <p:spPr>
          <a:xfrm>
            <a:off x="3324225" y="4184650"/>
            <a:ext cx="109538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3863975" y="4064000"/>
            <a:ext cx="3429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Si</a:t>
            </a:r>
          </a:p>
        </p:txBody>
      </p:sp>
      <p:sp>
        <p:nvSpPr>
          <p:cNvPr id="18442" name="TextovéPole 25"/>
          <p:cNvSpPr txBox="1">
            <a:spLocks noChangeArrowheads="1"/>
          </p:cNvSpPr>
          <p:nvPr/>
        </p:nvSpPr>
        <p:spPr bwMode="auto">
          <a:xfrm>
            <a:off x="4475163" y="4064000"/>
            <a:ext cx="2555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8443" name="TextovéPole 35"/>
          <p:cNvSpPr txBox="1">
            <a:spLocks noChangeArrowheads="1"/>
          </p:cNvSpPr>
          <p:nvPr/>
        </p:nvSpPr>
        <p:spPr bwMode="auto">
          <a:xfrm>
            <a:off x="3925888" y="4611688"/>
            <a:ext cx="25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8444" name="TextovéPole 36"/>
          <p:cNvSpPr txBox="1">
            <a:spLocks noChangeArrowheads="1"/>
          </p:cNvSpPr>
          <p:nvPr/>
        </p:nvSpPr>
        <p:spPr bwMode="auto">
          <a:xfrm>
            <a:off x="3244850" y="4057650"/>
            <a:ext cx="2555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8445" name="TextovéPole 39"/>
          <p:cNvSpPr txBox="1">
            <a:spLocks noChangeArrowheads="1"/>
          </p:cNvSpPr>
          <p:nvPr/>
        </p:nvSpPr>
        <p:spPr bwMode="auto">
          <a:xfrm>
            <a:off x="3884613" y="3586163"/>
            <a:ext cx="25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2400" b="1" smtClean="0"/>
              <a:t>Zahřátý krystal křemíku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>
          <a:xfrm>
            <a:off x="473075" y="1577975"/>
            <a:ext cx="8229600" cy="4525963"/>
          </a:xfrm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2000" b="1" smtClean="0"/>
              <a:t>Krystal vede proud.</a:t>
            </a:r>
          </a:p>
        </p:txBody>
      </p:sp>
      <p:grpSp>
        <p:nvGrpSpPr>
          <p:cNvPr id="19459" name="Skupina 156"/>
          <p:cNvGrpSpPr>
            <a:grpSpLocks/>
          </p:cNvGrpSpPr>
          <p:nvPr/>
        </p:nvGrpSpPr>
        <p:grpSpPr bwMode="auto">
          <a:xfrm>
            <a:off x="6754813" y="2720975"/>
            <a:ext cx="1138237" cy="614363"/>
            <a:chOff x="6754613" y="2721151"/>
            <a:chExt cx="1138557" cy="614101"/>
          </a:xfrm>
        </p:grpSpPr>
        <p:sp>
          <p:nvSpPr>
            <p:cNvPr id="19593" name="TextovéPole 70"/>
            <p:cNvSpPr txBox="1">
              <a:spLocks noChangeArrowheads="1"/>
            </p:cNvSpPr>
            <p:nvPr/>
          </p:nvSpPr>
          <p:spPr bwMode="auto">
            <a:xfrm>
              <a:off x="7708439" y="2965920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cs-CZ">
                <a:latin typeface="Calibri" pitchFamily="34" charset="0"/>
              </a:endParaRPr>
            </a:p>
          </p:txBody>
        </p:sp>
        <p:sp>
          <p:nvSpPr>
            <p:cNvPr id="155" name="Ovál 154"/>
            <p:cNvSpPr/>
            <p:nvPr/>
          </p:nvSpPr>
          <p:spPr>
            <a:xfrm>
              <a:off x="6819718" y="2849684"/>
              <a:ext cx="111156" cy="12535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dirty="0"/>
                <a:t>-</a:t>
              </a:r>
              <a:endParaRPr lang="cs-CZ" dirty="0"/>
            </a:p>
          </p:txBody>
        </p:sp>
        <p:sp>
          <p:nvSpPr>
            <p:cNvPr id="19595" name="TextovéPole 155"/>
            <p:cNvSpPr txBox="1">
              <a:spLocks noChangeArrowheads="1"/>
            </p:cNvSpPr>
            <p:nvPr/>
          </p:nvSpPr>
          <p:spPr bwMode="auto">
            <a:xfrm>
              <a:off x="6754613" y="2721151"/>
              <a:ext cx="2551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>
                  <a:latin typeface="Calibri" pitchFamily="34" charset="0"/>
                </a:rPr>
                <a:t>-</a:t>
              </a:r>
            </a:p>
          </p:txBody>
        </p:sp>
      </p:grpSp>
      <p:sp>
        <p:nvSpPr>
          <p:cNvPr id="19460" name="TextovéPole 61"/>
          <p:cNvSpPr txBox="1">
            <a:spLocks noChangeArrowheads="1"/>
          </p:cNvSpPr>
          <p:nvPr/>
        </p:nvSpPr>
        <p:spPr bwMode="auto">
          <a:xfrm>
            <a:off x="3422650" y="5765800"/>
            <a:ext cx="255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461" name="TextovéPole 101"/>
          <p:cNvSpPr txBox="1">
            <a:spLocks noChangeArrowheads="1"/>
          </p:cNvSpPr>
          <p:nvPr/>
        </p:nvSpPr>
        <p:spPr bwMode="auto">
          <a:xfrm>
            <a:off x="1936750" y="5757863"/>
            <a:ext cx="255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462" name="TextovéPole 111"/>
          <p:cNvSpPr txBox="1">
            <a:spLocks noChangeArrowheads="1"/>
          </p:cNvSpPr>
          <p:nvPr/>
        </p:nvSpPr>
        <p:spPr bwMode="auto">
          <a:xfrm>
            <a:off x="4870450" y="5795963"/>
            <a:ext cx="254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463" name="TextovéPole 121"/>
          <p:cNvSpPr txBox="1">
            <a:spLocks noChangeArrowheads="1"/>
          </p:cNvSpPr>
          <p:nvPr/>
        </p:nvSpPr>
        <p:spPr bwMode="auto">
          <a:xfrm>
            <a:off x="6302375" y="5781675"/>
            <a:ext cx="2555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5" name="Ovál 4"/>
          <p:cNvSpPr/>
          <p:nvPr/>
        </p:nvSpPr>
        <p:spPr>
          <a:xfrm flipV="1">
            <a:off x="1665288" y="2638425"/>
            <a:ext cx="558800" cy="503238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SS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1889125" y="2349500"/>
            <a:ext cx="109538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1930400" y="3375025"/>
            <a:ext cx="109538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2481263" y="2827338"/>
            <a:ext cx="109537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1255713" y="2827338"/>
            <a:ext cx="111125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469" name="TextovéPole 9"/>
          <p:cNvSpPr txBox="1">
            <a:spLocks noChangeArrowheads="1"/>
          </p:cNvSpPr>
          <p:nvPr/>
        </p:nvSpPr>
        <p:spPr bwMode="auto">
          <a:xfrm>
            <a:off x="1797050" y="2705100"/>
            <a:ext cx="342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Si</a:t>
            </a:r>
          </a:p>
        </p:txBody>
      </p:sp>
      <p:sp>
        <p:nvSpPr>
          <p:cNvPr id="19470" name="TextovéPole 10"/>
          <p:cNvSpPr txBox="1">
            <a:spLocks noChangeArrowheads="1"/>
          </p:cNvSpPr>
          <p:nvPr/>
        </p:nvSpPr>
        <p:spPr bwMode="auto">
          <a:xfrm>
            <a:off x="2408238" y="2705100"/>
            <a:ext cx="2555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471" name="TextovéPole 11"/>
          <p:cNvSpPr txBox="1">
            <a:spLocks noChangeArrowheads="1"/>
          </p:cNvSpPr>
          <p:nvPr/>
        </p:nvSpPr>
        <p:spPr bwMode="auto">
          <a:xfrm>
            <a:off x="1857375" y="3252788"/>
            <a:ext cx="255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472" name="TextovéPole 12"/>
          <p:cNvSpPr txBox="1">
            <a:spLocks noChangeArrowheads="1"/>
          </p:cNvSpPr>
          <p:nvPr/>
        </p:nvSpPr>
        <p:spPr bwMode="auto">
          <a:xfrm>
            <a:off x="1177925" y="2698750"/>
            <a:ext cx="25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-</a:t>
            </a:r>
          </a:p>
        </p:txBody>
      </p:sp>
      <p:sp>
        <p:nvSpPr>
          <p:cNvPr id="15" name="Ovál 14"/>
          <p:cNvSpPr/>
          <p:nvPr/>
        </p:nvSpPr>
        <p:spPr>
          <a:xfrm flipV="1">
            <a:off x="3133725" y="2638425"/>
            <a:ext cx="558800" cy="503238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SS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3357563" y="2349500"/>
            <a:ext cx="109537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398838" y="3375025"/>
            <a:ext cx="111125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3949700" y="2827338"/>
            <a:ext cx="109538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" name="Ovál 18"/>
          <p:cNvSpPr/>
          <p:nvPr/>
        </p:nvSpPr>
        <p:spPr>
          <a:xfrm>
            <a:off x="2725738" y="2827338"/>
            <a:ext cx="109537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478" name="TextovéPole 19"/>
          <p:cNvSpPr txBox="1">
            <a:spLocks noChangeArrowheads="1"/>
          </p:cNvSpPr>
          <p:nvPr/>
        </p:nvSpPr>
        <p:spPr bwMode="auto">
          <a:xfrm>
            <a:off x="3265488" y="2705100"/>
            <a:ext cx="342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Si</a:t>
            </a:r>
          </a:p>
        </p:txBody>
      </p:sp>
      <p:sp>
        <p:nvSpPr>
          <p:cNvPr id="19479" name="TextovéPole 20"/>
          <p:cNvSpPr txBox="1">
            <a:spLocks noChangeArrowheads="1"/>
          </p:cNvSpPr>
          <p:nvPr/>
        </p:nvSpPr>
        <p:spPr bwMode="auto">
          <a:xfrm>
            <a:off x="3876675" y="2705100"/>
            <a:ext cx="2555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480" name="TextovéPole 21"/>
          <p:cNvSpPr txBox="1">
            <a:spLocks noChangeArrowheads="1"/>
          </p:cNvSpPr>
          <p:nvPr/>
        </p:nvSpPr>
        <p:spPr bwMode="auto">
          <a:xfrm>
            <a:off x="3325813" y="3252788"/>
            <a:ext cx="255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481" name="TextovéPole 22"/>
          <p:cNvSpPr txBox="1">
            <a:spLocks noChangeArrowheads="1"/>
          </p:cNvSpPr>
          <p:nvPr/>
        </p:nvSpPr>
        <p:spPr bwMode="auto">
          <a:xfrm>
            <a:off x="2646363" y="2698750"/>
            <a:ext cx="2555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25" name="Ovál 24"/>
          <p:cNvSpPr/>
          <p:nvPr/>
        </p:nvSpPr>
        <p:spPr>
          <a:xfrm flipV="1">
            <a:off x="1708150" y="3894138"/>
            <a:ext cx="558800" cy="503237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SS</a:t>
            </a:r>
            <a:endParaRPr lang="cs-CZ" dirty="0"/>
          </a:p>
        </p:txBody>
      </p:sp>
      <p:sp>
        <p:nvSpPr>
          <p:cNvPr id="26" name="Ovál 25"/>
          <p:cNvSpPr/>
          <p:nvPr/>
        </p:nvSpPr>
        <p:spPr>
          <a:xfrm>
            <a:off x="1931988" y="3605213"/>
            <a:ext cx="111125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27" name="Ovál 26"/>
          <p:cNvSpPr/>
          <p:nvPr/>
        </p:nvSpPr>
        <p:spPr>
          <a:xfrm>
            <a:off x="1973263" y="4630738"/>
            <a:ext cx="111125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28" name="Ovál 27"/>
          <p:cNvSpPr/>
          <p:nvPr/>
        </p:nvSpPr>
        <p:spPr>
          <a:xfrm>
            <a:off x="2524125" y="4083050"/>
            <a:ext cx="109538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29" name="Ovál 28"/>
          <p:cNvSpPr/>
          <p:nvPr/>
        </p:nvSpPr>
        <p:spPr>
          <a:xfrm>
            <a:off x="1300163" y="4083050"/>
            <a:ext cx="109537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487" name="TextovéPole 29"/>
          <p:cNvSpPr txBox="1">
            <a:spLocks noChangeArrowheads="1"/>
          </p:cNvSpPr>
          <p:nvPr/>
        </p:nvSpPr>
        <p:spPr bwMode="auto">
          <a:xfrm>
            <a:off x="1839913" y="3960813"/>
            <a:ext cx="342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Si</a:t>
            </a:r>
          </a:p>
        </p:txBody>
      </p:sp>
      <p:sp>
        <p:nvSpPr>
          <p:cNvPr id="19488" name="TextovéPole 30"/>
          <p:cNvSpPr txBox="1">
            <a:spLocks noChangeArrowheads="1"/>
          </p:cNvSpPr>
          <p:nvPr/>
        </p:nvSpPr>
        <p:spPr bwMode="auto">
          <a:xfrm>
            <a:off x="2451100" y="3960813"/>
            <a:ext cx="255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489" name="TextovéPole 31"/>
          <p:cNvSpPr txBox="1">
            <a:spLocks noChangeArrowheads="1"/>
          </p:cNvSpPr>
          <p:nvPr/>
        </p:nvSpPr>
        <p:spPr bwMode="auto">
          <a:xfrm>
            <a:off x="1901825" y="4508500"/>
            <a:ext cx="25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490" name="TextovéPole 32"/>
          <p:cNvSpPr txBox="1">
            <a:spLocks noChangeArrowheads="1"/>
          </p:cNvSpPr>
          <p:nvPr/>
        </p:nvSpPr>
        <p:spPr bwMode="auto">
          <a:xfrm>
            <a:off x="1220788" y="3954463"/>
            <a:ext cx="255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35" name="Ovál 34"/>
          <p:cNvSpPr/>
          <p:nvPr/>
        </p:nvSpPr>
        <p:spPr>
          <a:xfrm flipV="1">
            <a:off x="3190875" y="3905250"/>
            <a:ext cx="558800" cy="503238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SS</a:t>
            </a:r>
            <a:endParaRPr lang="cs-CZ" dirty="0"/>
          </a:p>
        </p:txBody>
      </p:sp>
      <p:sp>
        <p:nvSpPr>
          <p:cNvPr id="36" name="Ovál 35"/>
          <p:cNvSpPr/>
          <p:nvPr/>
        </p:nvSpPr>
        <p:spPr>
          <a:xfrm>
            <a:off x="3414713" y="3616325"/>
            <a:ext cx="111125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37" name="Ovál 36"/>
          <p:cNvSpPr/>
          <p:nvPr/>
        </p:nvSpPr>
        <p:spPr>
          <a:xfrm>
            <a:off x="3455988" y="4641850"/>
            <a:ext cx="111125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38" name="Ovál 37"/>
          <p:cNvSpPr/>
          <p:nvPr/>
        </p:nvSpPr>
        <p:spPr>
          <a:xfrm>
            <a:off x="4006850" y="4094163"/>
            <a:ext cx="109538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39" name="Ovál 38"/>
          <p:cNvSpPr/>
          <p:nvPr/>
        </p:nvSpPr>
        <p:spPr>
          <a:xfrm>
            <a:off x="2782888" y="4094163"/>
            <a:ext cx="109537" cy="125412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496" name="TextovéPole 39"/>
          <p:cNvSpPr txBox="1">
            <a:spLocks noChangeArrowheads="1"/>
          </p:cNvSpPr>
          <p:nvPr/>
        </p:nvSpPr>
        <p:spPr bwMode="auto">
          <a:xfrm>
            <a:off x="3322638" y="3971925"/>
            <a:ext cx="342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Si</a:t>
            </a:r>
          </a:p>
        </p:txBody>
      </p:sp>
      <p:sp>
        <p:nvSpPr>
          <p:cNvPr id="19497" name="TextovéPole 40"/>
          <p:cNvSpPr txBox="1">
            <a:spLocks noChangeArrowheads="1"/>
          </p:cNvSpPr>
          <p:nvPr/>
        </p:nvSpPr>
        <p:spPr bwMode="auto">
          <a:xfrm>
            <a:off x="3933825" y="3971925"/>
            <a:ext cx="2555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498" name="TextovéPole 41"/>
          <p:cNvSpPr txBox="1">
            <a:spLocks noChangeArrowheads="1"/>
          </p:cNvSpPr>
          <p:nvPr/>
        </p:nvSpPr>
        <p:spPr bwMode="auto">
          <a:xfrm>
            <a:off x="3384550" y="4521200"/>
            <a:ext cx="254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45" name="Ovál 44"/>
          <p:cNvSpPr/>
          <p:nvPr/>
        </p:nvSpPr>
        <p:spPr>
          <a:xfrm flipV="1">
            <a:off x="6092825" y="3903663"/>
            <a:ext cx="558800" cy="503237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SS</a:t>
            </a:r>
            <a:endParaRPr lang="cs-CZ" dirty="0"/>
          </a:p>
        </p:txBody>
      </p:sp>
      <p:sp>
        <p:nvSpPr>
          <p:cNvPr id="46" name="Ovál 45"/>
          <p:cNvSpPr/>
          <p:nvPr/>
        </p:nvSpPr>
        <p:spPr>
          <a:xfrm>
            <a:off x="6316663" y="3614738"/>
            <a:ext cx="111125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47" name="Ovál 46"/>
          <p:cNvSpPr/>
          <p:nvPr/>
        </p:nvSpPr>
        <p:spPr>
          <a:xfrm>
            <a:off x="6357938" y="4640263"/>
            <a:ext cx="111125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48" name="Ovál 47"/>
          <p:cNvSpPr/>
          <p:nvPr/>
        </p:nvSpPr>
        <p:spPr>
          <a:xfrm>
            <a:off x="6908800" y="4092575"/>
            <a:ext cx="109538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49" name="Ovál 48"/>
          <p:cNvSpPr/>
          <p:nvPr/>
        </p:nvSpPr>
        <p:spPr>
          <a:xfrm>
            <a:off x="5684838" y="4092575"/>
            <a:ext cx="109537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504" name="TextovéPole 49"/>
          <p:cNvSpPr txBox="1">
            <a:spLocks noChangeArrowheads="1"/>
          </p:cNvSpPr>
          <p:nvPr/>
        </p:nvSpPr>
        <p:spPr bwMode="auto">
          <a:xfrm>
            <a:off x="6224588" y="3970338"/>
            <a:ext cx="342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Si</a:t>
            </a:r>
          </a:p>
        </p:txBody>
      </p:sp>
      <p:sp>
        <p:nvSpPr>
          <p:cNvPr id="19505" name="TextovéPole 50"/>
          <p:cNvSpPr txBox="1">
            <a:spLocks noChangeArrowheads="1"/>
          </p:cNvSpPr>
          <p:nvPr/>
        </p:nvSpPr>
        <p:spPr bwMode="auto">
          <a:xfrm>
            <a:off x="6835775" y="3970338"/>
            <a:ext cx="255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06" name="TextovéPole 51"/>
          <p:cNvSpPr txBox="1">
            <a:spLocks noChangeArrowheads="1"/>
          </p:cNvSpPr>
          <p:nvPr/>
        </p:nvSpPr>
        <p:spPr bwMode="auto">
          <a:xfrm>
            <a:off x="6286500" y="4518025"/>
            <a:ext cx="25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07" name="TextovéPole 52"/>
          <p:cNvSpPr txBox="1">
            <a:spLocks noChangeArrowheads="1"/>
          </p:cNvSpPr>
          <p:nvPr/>
        </p:nvSpPr>
        <p:spPr bwMode="auto">
          <a:xfrm>
            <a:off x="5605463" y="3963988"/>
            <a:ext cx="255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55" name="Ovál 54"/>
          <p:cNvSpPr/>
          <p:nvPr/>
        </p:nvSpPr>
        <p:spPr>
          <a:xfrm flipV="1">
            <a:off x="3230563" y="5149850"/>
            <a:ext cx="558800" cy="503238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SS</a:t>
            </a:r>
            <a:endParaRPr lang="cs-CZ" dirty="0"/>
          </a:p>
        </p:txBody>
      </p:sp>
      <p:sp>
        <p:nvSpPr>
          <p:cNvPr id="56" name="Ovál 55"/>
          <p:cNvSpPr/>
          <p:nvPr/>
        </p:nvSpPr>
        <p:spPr>
          <a:xfrm>
            <a:off x="3454400" y="4862513"/>
            <a:ext cx="109538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57" name="Ovál 56"/>
          <p:cNvSpPr/>
          <p:nvPr/>
        </p:nvSpPr>
        <p:spPr>
          <a:xfrm>
            <a:off x="3495675" y="5886450"/>
            <a:ext cx="109538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58" name="Ovál 57"/>
          <p:cNvSpPr/>
          <p:nvPr/>
        </p:nvSpPr>
        <p:spPr>
          <a:xfrm>
            <a:off x="4046538" y="5338763"/>
            <a:ext cx="109537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59" name="Ovál 58"/>
          <p:cNvSpPr/>
          <p:nvPr/>
        </p:nvSpPr>
        <p:spPr>
          <a:xfrm>
            <a:off x="2820988" y="5338763"/>
            <a:ext cx="111125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513" name="TextovéPole 59"/>
          <p:cNvSpPr txBox="1">
            <a:spLocks noChangeArrowheads="1"/>
          </p:cNvSpPr>
          <p:nvPr/>
        </p:nvSpPr>
        <p:spPr bwMode="auto">
          <a:xfrm>
            <a:off x="3362325" y="5216525"/>
            <a:ext cx="342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Si</a:t>
            </a:r>
          </a:p>
        </p:txBody>
      </p:sp>
      <p:sp>
        <p:nvSpPr>
          <p:cNvPr id="19514" name="TextovéPole 60"/>
          <p:cNvSpPr txBox="1">
            <a:spLocks noChangeArrowheads="1"/>
          </p:cNvSpPr>
          <p:nvPr/>
        </p:nvSpPr>
        <p:spPr bwMode="auto">
          <a:xfrm>
            <a:off x="3973513" y="5216525"/>
            <a:ext cx="2555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15" name="TextovéPole 62"/>
          <p:cNvSpPr txBox="1">
            <a:spLocks noChangeArrowheads="1"/>
          </p:cNvSpPr>
          <p:nvPr/>
        </p:nvSpPr>
        <p:spPr bwMode="auto">
          <a:xfrm>
            <a:off x="2743200" y="5211763"/>
            <a:ext cx="254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65" name="Ovál 64"/>
          <p:cNvSpPr/>
          <p:nvPr/>
        </p:nvSpPr>
        <p:spPr>
          <a:xfrm flipV="1">
            <a:off x="6045200" y="2660650"/>
            <a:ext cx="558800" cy="503238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SS</a:t>
            </a:r>
            <a:endParaRPr lang="cs-CZ" dirty="0"/>
          </a:p>
        </p:txBody>
      </p:sp>
      <p:sp>
        <p:nvSpPr>
          <p:cNvPr id="66" name="Ovál 65"/>
          <p:cNvSpPr/>
          <p:nvPr/>
        </p:nvSpPr>
        <p:spPr>
          <a:xfrm>
            <a:off x="6269038" y="2371725"/>
            <a:ext cx="109537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67" name="Ovál 66"/>
          <p:cNvSpPr/>
          <p:nvPr/>
        </p:nvSpPr>
        <p:spPr>
          <a:xfrm>
            <a:off x="6310313" y="3397250"/>
            <a:ext cx="109537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69" name="Ovál 68"/>
          <p:cNvSpPr/>
          <p:nvPr/>
        </p:nvSpPr>
        <p:spPr>
          <a:xfrm>
            <a:off x="5635625" y="2849563"/>
            <a:ext cx="111125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520" name="TextovéPole 69"/>
          <p:cNvSpPr txBox="1">
            <a:spLocks noChangeArrowheads="1"/>
          </p:cNvSpPr>
          <p:nvPr/>
        </p:nvSpPr>
        <p:spPr bwMode="auto">
          <a:xfrm>
            <a:off x="6176963" y="2727325"/>
            <a:ext cx="342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Si</a:t>
            </a:r>
          </a:p>
        </p:txBody>
      </p:sp>
      <p:sp>
        <p:nvSpPr>
          <p:cNvPr id="19521" name="TextovéPole 71"/>
          <p:cNvSpPr txBox="1">
            <a:spLocks noChangeArrowheads="1"/>
          </p:cNvSpPr>
          <p:nvPr/>
        </p:nvSpPr>
        <p:spPr bwMode="auto">
          <a:xfrm>
            <a:off x="6237288" y="3275013"/>
            <a:ext cx="255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22" name="TextovéPole 72"/>
          <p:cNvSpPr txBox="1">
            <a:spLocks noChangeArrowheads="1"/>
          </p:cNvSpPr>
          <p:nvPr/>
        </p:nvSpPr>
        <p:spPr bwMode="auto">
          <a:xfrm>
            <a:off x="5557838" y="2720975"/>
            <a:ext cx="25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75" name="Ovál 74"/>
          <p:cNvSpPr/>
          <p:nvPr/>
        </p:nvSpPr>
        <p:spPr>
          <a:xfrm flipV="1">
            <a:off x="4635500" y="3919538"/>
            <a:ext cx="558800" cy="503237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SS</a:t>
            </a:r>
            <a:endParaRPr lang="cs-CZ" dirty="0"/>
          </a:p>
        </p:txBody>
      </p:sp>
      <p:sp>
        <p:nvSpPr>
          <p:cNvPr id="76" name="Ovál 75"/>
          <p:cNvSpPr/>
          <p:nvPr/>
        </p:nvSpPr>
        <p:spPr>
          <a:xfrm>
            <a:off x="4859338" y="3630613"/>
            <a:ext cx="111125" cy="127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77" name="Ovál 76"/>
          <p:cNvSpPr/>
          <p:nvPr/>
        </p:nvSpPr>
        <p:spPr>
          <a:xfrm>
            <a:off x="4900613" y="4656138"/>
            <a:ext cx="111125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78" name="Ovál 77"/>
          <p:cNvSpPr/>
          <p:nvPr/>
        </p:nvSpPr>
        <p:spPr>
          <a:xfrm>
            <a:off x="5451475" y="4108450"/>
            <a:ext cx="109538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79" name="Ovál 78"/>
          <p:cNvSpPr/>
          <p:nvPr/>
        </p:nvSpPr>
        <p:spPr>
          <a:xfrm>
            <a:off x="4227513" y="4108450"/>
            <a:ext cx="109537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528" name="TextovéPole 79"/>
          <p:cNvSpPr txBox="1">
            <a:spLocks noChangeArrowheads="1"/>
          </p:cNvSpPr>
          <p:nvPr/>
        </p:nvSpPr>
        <p:spPr bwMode="auto">
          <a:xfrm>
            <a:off x="4767263" y="3986213"/>
            <a:ext cx="342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Si</a:t>
            </a:r>
          </a:p>
        </p:txBody>
      </p:sp>
      <p:sp>
        <p:nvSpPr>
          <p:cNvPr id="19529" name="TextovéPole 80"/>
          <p:cNvSpPr txBox="1">
            <a:spLocks noChangeArrowheads="1"/>
          </p:cNvSpPr>
          <p:nvPr/>
        </p:nvSpPr>
        <p:spPr bwMode="auto">
          <a:xfrm>
            <a:off x="5378450" y="3986213"/>
            <a:ext cx="255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30" name="TextovéPole 81"/>
          <p:cNvSpPr txBox="1">
            <a:spLocks noChangeArrowheads="1"/>
          </p:cNvSpPr>
          <p:nvPr/>
        </p:nvSpPr>
        <p:spPr bwMode="auto">
          <a:xfrm>
            <a:off x="4829175" y="4533900"/>
            <a:ext cx="25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31" name="TextovéPole 82"/>
          <p:cNvSpPr txBox="1">
            <a:spLocks noChangeArrowheads="1"/>
          </p:cNvSpPr>
          <p:nvPr/>
        </p:nvSpPr>
        <p:spPr bwMode="auto">
          <a:xfrm>
            <a:off x="4148138" y="3979863"/>
            <a:ext cx="255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85" name="Ovál 84"/>
          <p:cNvSpPr/>
          <p:nvPr/>
        </p:nvSpPr>
        <p:spPr>
          <a:xfrm flipV="1">
            <a:off x="4587875" y="2646363"/>
            <a:ext cx="558800" cy="504825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SS</a:t>
            </a:r>
            <a:endParaRPr lang="cs-CZ" dirty="0"/>
          </a:p>
        </p:txBody>
      </p:sp>
      <p:sp>
        <p:nvSpPr>
          <p:cNvPr id="86" name="Ovál 85"/>
          <p:cNvSpPr/>
          <p:nvPr/>
        </p:nvSpPr>
        <p:spPr>
          <a:xfrm>
            <a:off x="4811713" y="2359025"/>
            <a:ext cx="111125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87" name="Ovál 86"/>
          <p:cNvSpPr/>
          <p:nvPr/>
        </p:nvSpPr>
        <p:spPr>
          <a:xfrm>
            <a:off x="4852988" y="3382963"/>
            <a:ext cx="111125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88" name="Ovál 87"/>
          <p:cNvSpPr/>
          <p:nvPr/>
        </p:nvSpPr>
        <p:spPr>
          <a:xfrm>
            <a:off x="5403850" y="2835275"/>
            <a:ext cx="109538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89" name="Ovál 88"/>
          <p:cNvSpPr/>
          <p:nvPr/>
        </p:nvSpPr>
        <p:spPr>
          <a:xfrm>
            <a:off x="4179888" y="2835275"/>
            <a:ext cx="109537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537" name="TextovéPole 89"/>
          <p:cNvSpPr txBox="1">
            <a:spLocks noChangeArrowheads="1"/>
          </p:cNvSpPr>
          <p:nvPr/>
        </p:nvSpPr>
        <p:spPr bwMode="auto">
          <a:xfrm>
            <a:off x="4719638" y="2714625"/>
            <a:ext cx="3429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Si</a:t>
            </a:r>
          </a:p>
        </p:txBody>
      </p:sp>
      <p:sp>
        <p:nvSpPr>
          <p:cNvPr id="19538" name="TextovéPole 90"/>
          <p:cNvSpPr txBox="1">
            <a:spLocks noChangeArrowheads="1"/>
          </p:cNvSpPr>
          <p:nvPr/>
        </p:nvSpPr>
        <p:spPr bwMode="auto">
          <a:xfrm>
            <a:off x="5330825" y="2714625"/>
            <a:ext cx="255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39" name="TextovéPole 91"/>
          <p:cNvSpPr txBox="1">
            <a:spLocks noChangeArrowheads="1"/>
          </p:cNvSpPr>
          <p:nvPr/>
        </p:nvSpPr>
        <p:spPr bwMode="auto">
          <a:xfrm>
            <a:off x="4779963" y="3262313"/>
            <a:ext cx="2555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40" name="TextovéPole 92"/>
          <p:cNvSpPr txBox="1">
            <a:spLocks noChangeArrowheads="1"/>
          </p:cNvSpPr>
          <p:nvPr/>
        </p:nvSpPr>
        <p:spPr bwMode="auto">
          <a:xfrm>
            <a:off x="4100513" y="2708275"/>
            <a:ext cx="2555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95" name="Ovál 94"/>
          <p:cNvSpPr/>
          <p:nvPr/>
        </p:nvSpPr>
        <p:spPr>
          <a:xfrm flipV="1">
            <a:off x="1744663" y="5143500"/>
            <a:ext cx="558800" cy="503238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SS</a:t>
            </a:r>
            <a:endParaRPr lang="cs-CZ" dirty="0"/>
          </a:p>
        </p:txBody>
      </p:sp>
      <p:sp>
        <p:nvSpPr>
          <p:cNvPr id="96" name="Ovál 95"/>
          <p:cNvSpPr/>
          <p:nvPr/>
        </p:nvSpPr>
        <p:spPr>
          <a:xfrm>
            <a:off x="1968500" y="4854575"/>
            <a:ext cx="109538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97" name="Ovál 96"/>
          <p:cNvSpPr/>
          <p:nvPr/>
        </p:nvSpPr>
        <p:spPr>
          <a:xfrm>
            <a:off x="2009775" y="5880100"/>
            <a:ext cx="109538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98" name="Ovál 97"/>
          <p:cNvSpPr/>
          <p:nvPr/>
        </p:nvSpPr>
        <p:spPr>
          <a:xfrm>
            <a:off x="2560638" y="5332413"/>
            <a:ext cx="109537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99" name="Ovál 98"/>
          <p:cNvSpPr/>
          <p:nvPr/>
        </p:nvSpPr>
        <p:spPr>
          <a:xfrm>
            <a:off x="1335088" y="5332413"/>
            <a:ext cx="111125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546" name="TextovéPole 99"/>
          <p:cNvSpPr txBox="1">
            <a:spLocks noChangeArrowheads="1"/>
          </p:cNvSpPr>
          <p:nvPr/>
        </p:nvSpPr>
        <p:spPr bwMode="auto">
          <a:xfrm>
            <a:off x="1876425" y="5210175"/>
            <a:ext cx="342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Si</a:t>
            </a:r>
          </a:p>
        </p:txBody>
      </p:sp>
      <p:sp>
        <p:nvSpPr>
          <p:cNvPr id="19547" name="TextovéPole 100"/>
          <p:cNvSpPr txBox="1">
            <a:spLocks noChangeArrowheads="1"/>
          </p:cNvSpPr>
          <p:nvPr/>
        </p:nvSpPr>
        <p:spPr bwMode="auto">
          <a:xfrm>
            <a:off x="2487613" y="5210175"/>
            <a:ext cx="2555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48" name="TextovéPole 102"/>
          <p:cNvSpPr txBox="1">
            <a:spLocks noChangeArrowheads="1"/>
          </p:cNvSpPr>
          <p:nvPr/>
        </p:nvSpPr>
        <p:spPr bwMode="auto">
          <a:xfrm>
            <a:off x="1257300" y="5203825"/>
            <a:ext cx="25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05" name="Ovál 104"/>
          <p:cNvSpPr/>
          <p:nvPr/>
        </p:nvSpPr>
        <p:spPr>
          <a:xfrm flipV="1">
            <a:off x="4676775" y="5180013"/>
            <a:ext cx="558800" cy="504825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SS</a:t>
            </a:r>
            <a:endParaRPr lang="cs-CZ" dirty="0"/>
          </a:p>
        </p:txBody>
      </p:sp>
      <p:sp>
        <p:nvSpPr>
          <p:cNvPr id="106" name="Ovál 105"/>
          <p:cNvSpPr/>
          <p:nvPr/>
        </p:nvSpPr>
        <p:spPr>
          <a:xfrm>
            <a:off x="4900613" y="4892675"/>
            <a:ext cx="111125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07" name="Ovál 106"/>
          <p:cNvSpPr/>
          <p:nvPr/>
        </p:nvSpPr>
        <p:spPr>
          <a:xfrm>
            <a:off x="4941888" y="5916613"/>
            <a:ext cx="111125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08" name="Ovál 107"/>
          <p:cNvSpPr/>
          <p:nvPr/>
        </p:nvSpPr>
        <p:spPr>
          <a:xfrm>
            <a:off x="5492750" y="5368925"/>
            <a:ext cx="109538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09" name="Ovál 108"/>
          <p:cNvSpPr/>
          <p:nvPr/>
        </p:nvSpPr>
        <p:spPr>
          <a:xfrm>
            <a:off x="4268788" y="5368925"/>
            <a:ext cx="109537" cy="127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554" name="TextovéPole 109"/>
          <p:cNvSpPr txBox="1">
            <a:spLocks noChangeArrowheads="1"/>
          </p:cNvSpPr>
          <p:nvPr/>
        </p:nvSpPr>
        <p:spPr bwMode="auto">
          <a:xfrm>
            <a:off x="4808538" y="5248275"/>
            <a:ext cx="3429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Si</a:t>
            </a:r>
          </a:p>
        </p:txBody>
      </p:sp>
      <p:sp>
        <p:nvSpPr>
          <p:cNvPr id="19555" name="TextovéPole 110"/>
          <p:cNvSpPr txBox="1">
            <a:spLocks noChangeArrowheads="1"/>
          </p:cNvSpPr>
          <p:nvPr/>
        </p:nvSpPr>
        <p:spPr bwMode="auto">
          <a:xfrm>
            <a:off x="5419725" y="5248275"/>
            <a:ext cx="255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56" name="TextovéPole 112"/>
          <p:cNvSpPr txBox="1">
            <a:spLocks noChangeArrowheads="1"/>
          </p:cNvSpPr>
          <p:nvPr/>
        </p:nvSpPr>
        <p:spPr bwMode="auto">
          <a:xfrm>
            <a:off x="4189413" y="5241925"/>
            <a:ext cx="2555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15" name="Ovál 114"/>
          <p:cNvSpPr/>
          <p:nvPr/>
        </p:nvSpPr>
        <p:spPr>
          <a:xfrm flipV="1">
            <a:off x="6110288" y="5165725"/>
            <a:ext cx="558800" cy="504825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SS</a:t>
            </a:r>
            <a:endParaRPr lang="cs-CZ" dirty="0"/>
          </a:p>
        </p:txBody>
      </p:sp>
      <p:sp>
        <p:nvSpPr>
          <p:cNvPr id="116" name="Ovál 115"/>
          <p:cNvSpPr/>
          <p:nvPr/>
        </p:nvSpPr>
        <p:spPr>
          <a:xfrm>
            <a:off x="6334125" y="4878388"/>
            <a:ext cx="109538" cy="125412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17" name="Ovál 116"/>
          <p:cNvSpPr/>
          <p:nvPr/>
        </p:nvSpPr>
        <p:spPr>
          <a:xfrm>
            <a:off x="6375400" y="5903913"/>
            <a:ext cx="109538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18" name="Ovál 117"/>
          <p:cNvSpPr/>
          <p:nvPr/>
        </p:nvSpPr>
        <p:spPr>
          <a:xfrm>
            <a:off x="6926263" y="5356225"/>
            <a:ext cx="109537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19" name="Ovál 118"/>
          <p:cNvSpPr/>
          <p:nvPr/>
        </p:nvSpPr>
        <p:spPr>
          <a:xfrm>
            <a:off x="5702300" y="5356225"/>
            <a:ext cx="109538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562" name="TextovéPole 119"/>
          <p:cNvSpPr txBox="1">
            <a:spLocks noChangeArrowheads="1"/>
          </p:cNvSpPr>
          <p:nvPr/>
        </p:nvSpPr>
        <p:spPr bwMode="auto">
          <a:xfrm>
            <a:off x="6242050" y="5233988"/>
            <a:ext cx="342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Si</a:t>
            </a:r>
          </a:p>
        </p:txBody>
      </p:sp>
      <p:sp>
        <p:nvSpPr>
          <p:cNvPr id="19563" name="TextovéPole 120"/>
          <p:cNvSpPr txBox="1">
            <a:spLocks noChangeArrowheads="1"/>
          </p:cNvSpPr>
          <p:nvPr/>
        </p:nvSpPr>
        <p:spPr bwMode="auto">
          <a:xfrm>
            <a:off x="6853238" y="5233988"/>
            <a:ext cx="255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64" name="TextovéPole 122"/>
          <p:cNvSpPr txBox="1">
            <a:spLocks noChangeArrowheads="1"/>
          </p:cNvSpPr>
          <p:nvPr/>
        </p:nvSpPr>
        <p:spPr bwMode="auto">
          <a:xfrm>
            <a:off x="5622925" y="5227638"/>
            <a:ext cx="25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65" name="TextovéPole 123"/>
          <p:cNvSpPr txBox="1">
            <a:spLocks noChangeArrowheads="1"/>
          </p:cNvSpPr>
          <p:nvPr/>
        </p:nvSpPr>
        <p:spPr bwMode="auto">
          <a:xfrm>
            <a:off x="1822450" y="2228850"/>
            <a:ext cx="255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66" name="TextovéPole 124"/>
          <p:cNvSpPr txBox="1">
            <a:spLocks noChangeArrowheads="1"/>
          </p:cNvSpPr>
          <p:nvPr/>
        </p:nvSpPr>
        <p:spPr bwMode="auto">
          <a:xfrm>
            <a:off x="3295650" y="2225675"/>
            <a:ext cx="2555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67" name="TextovéPole 125"/>
          <p:cNvSpPr txBox="1">
            <a:spLocks noChangeArrowheads="1"/>
          </p:cNvSpPr>
          <p:nvPr/>
        </p:nvSpPr>
        <p:spPr bwMode="auto">
          <a:xfrm>
            <a:off x="4741863" y="2201863"/>
            <a:ext cx="255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68" name="TextovéPole 126"/>
          <p:cNvSpPr txBox="1">
            <a:spLocks noChangeArrowheads="1"/>
          </p:cNvSpPr>
          <p:nvPr/>
        </p:nvSpPr>
        <p:spPr bwMode="auto">
          <a:xfrm>
            <a:off x="6208713" y="2238375"/>
            <a:ext cx="2555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69" name="TextovéPole 127"/>
          <p:cNvSpPr txBox="1">
            <a:spLocks noChangeArrowheads="1"/>
          </p:cNvSpPr>
          <p:nvPr/>
        </p:nvSpPr>
        <p:spPr bwMode="auto">
          <a:xfrm>
            <a:off x="6235700" y="3471863"/>
            <a:ext cx="25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70" name="TextovéPole 128"/>
          <p:cNvSpPr txBox="1">
            <a:spLocks noChangeArrowheads="1"/>
          </p:cNvSpPr>
          <p:nvPr/>
        </p:nvSpPr>
        <p:spPr bwMode="auto">
          <a:xfrm>
            <a:off x="3340100" y="3495675"/>
            <a:ext cx="255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71" name="TextovéPole 129"/>
          <p:cNvSpPr txBox="1">
            <a:spLocks noChangeArrowheads="1"/>
          </p:cNvSpPr>
          <p:nvPr/>
        </p:nvSpPr>
        <p:spPr bwMode="auto">
          <a:xfrm>
            <a:off x="1858963" y="3471863"/>
            <a:ext cx="255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72" name="TextovéPole 130"/>
          <p:cNvSpPr txBox="1">
            <a:spLocks noChangeArrowheads="1"/>
          </p:cNvSpPr>
          <p:nvPr/>
        </p:nvSpPr>
        <p:spPr bwMode="auto">
          <a:xfrm>
            <a:off x="1903413" y="4729163"/>
            <a:ext cx="255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73" name="TextovéPole 131"/>
          <p:cNvSpPr txBox="1">
            <a:spLocks noChangeArrowheads="1"/>
          </p:cNvSpPr>
          <p:nvPr/>
        </p:nvSpPr>
        <p:spPr bwMode="auto">
          <a:xfrm>
            <a:off x="4835525" y="4756150"/>
            <a:ext cx="2555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74" name="TextovéPole 158"/>
          <p:cNvSpPr txBox="1">
            <a:spLocks noChangeArrowheads="1"/>
          </p:cNvSpPr>
          <p:nvPr/>
        </p:nvSpPr>
        <p:spPr bwMode="auto">
          <a:xfrm>
            <a:off x="5737225" y="3090863"/>
            <a:ext cx="255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60" name="Ovál 159"/>
          <p:cNvSpPr/>
          <p:nvPr/>
        </p:nvSpPr>
        <p:spPr>
          <a:xfrm>
            <a:off x="5803900" y="3232150"/>
            <a:ext cx="109538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576" name="TextovéPole 160"/>
          <p:cNvSpPr txBox="1">
            <a:spLocks noChangeArrowheads="1"/>
          </p:cNvSpPr>
          <p:nvPr/>
        </p:nvSpPr>
        <p:spPr bwMode="auto">
          <a:xfrm>
            <a:off x="5721350" y="3082925"/>
            <a:ext cx="254000" cy="369888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77" name="TextovéPole 162"/>
          <p:cNvSpPr txBox="1">
            <a:spLocks noChangeArrowheads="1"/>
          </p:cNvSpPr>
          <p:nvPr/>
        </p:nvSpPr>
        <p:spPr bwMode="auto">
          <a:xfrm>
            <a:off x="5200650" y="4695825"/>
            <a:ext cx="2555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64" name="Ovál 163"/>
          <p:cNvSpPr/>
          <p:nvPr/>
        </p:nvSpPr>
        <p:spPr>
          <a:xfrm>
            <a:off x="5265738" y="4837113"/>
            <a:ext cx="111125" cy="125412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579" name="TextovéPole 164"/>
          <p:cNvSpPr txBox="1">
            <a:spLocks noChangeArrowheads="1"/>
          </p:cNvSpPr>
          <p:nvPr/>
        </p:nvSpPr>
        <p:spPr bwMode="auto">
          <a:xfrm>
            <a:off x="5192713" y="4705350"/>
            <a:ext cx="255587" cy="368300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80" name="TextovéPole 166"/>
          <p:cNvSpPr txBox="1">
            <a:spLocks noChangeArrowheads="1"/>
          </p:cNvSpPr>
          <p:nvPr/>
        </p:nvSpPr>
        <p:spPr bwMode="auto">
          <a:xfrm>
            <a:off x="2803525" y="3503613"/>
            <a:ext cx="255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68" name="Ovál 167"/>
          <p:cNvSpPr/>
          <p:nvPr/>
        </p:nvSpPr>
        <p:spPr>
          <a:xfrm>
            <a:off x="2868613" y="3644900"/>
            <a:ext cx="109537" cy="1254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-</a:t>
            </a:r>
            <a:endParaRPr lang="cs-CZ" dirty="0"/>
          </a:p>
        </p:txBody>
      </p:sp>
      <p:sp>
        <p:nvSpPr>
          <p:cNvPr id="19582" name="TextovéPole 168"/>
          <p:cNvSpPr txBox="1">
            <a:spLocks noChangeArrowheads="1"/>
          </p:cNvSpPr>
          <p:nvPr/>
        </p:nvSpPr>
        <p:spPr bwMode="auto">
          <a:xfrm>
            <a:off x="2795588" y="3513138"/>
            <a:ext cx="255587" cy="368300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83" name="TextovéPole 174"/>
          <p:cNvSpPr txBox="1">
            <a:spLocks noChangeArrowheads="1"/>
          </p:cNvSpPr>
          <p:nvPr/>
        </p:nvSpPr>
        <p:spPr bwMode="auto">
          <a:xfrm>
            <a:off x="1936750" y="5754688"/>
            <a:ext cx="255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84" name="TextovéPole 175"/>
          <p:cNvSpPr txBox="1">
            <a:spLocks noChangeArrowheads="1"/>
          </p:cNvSpPr>
          <p:nvPr/>
        </p:nvSpPr>
        <p:spPr bwMode="auto">
          <a:xfrm>
            <a:off x="3409950" y="5754688"/>
            <a:ext cx="255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85" name="TextovéPole 176"/>
          <p:cNvSpPr txBox="1">
            <a:spLocks noChangeArrowheads="1"/>
          </p:cNvSpPr>
          <p:nvPr/>
        </p:nvSpPr>
        <p:spPr bwMode="auto">
          <a:xfrm>
            <a:off x="4883150" y="5776913"/>
            <a:ext cx="255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86" name="TextovéPole 177"/>
          <p:cNvSpPr txBox="1">
            <a:spLocks noChangeArrowheads="1"/>
          </p:cNvSpPr>
          <p:nvPr/>
        </p:nvSpPr>
        <p:spPr bwMode="auto">
          <a:xfrm>
            <a:off x="6292850" y="5776913"/>
            <a:ext cx="2555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87" name="TextovéPole 179"/>
          <p:cNvSpPr txBox="1">
            <a:spLocks noChangeArrowheads="1"/>
          </p:cNvSpPr>
          <p:nvPr/>
        </p:nvSpPr>
        <p:spPr bwMode="auto">
          <a:xfrm>
            <a:off x="7391400" y="5622925"/>
            <a:ext cx="336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</a:t>
            </a:r>
          </a:p>
        </p:txBody>
      </p:sp>
      <p:sp>
        <p:nvSpPr>
          <p:cNvPr id="19588" name="TextovéPole 180"/>
          <p:cNvSpPr txBox="1">
            <a:spLocks noChangeArrowheads="1"/>
          </p:cNvSpPr>
          <p:nvPr/>
        </p:nvSpPr>
        <p:spPr bwMode="auto">
          <a:xfrm>
            <a:off x="7419975" y="5154613"/>
            <a:ext cx="336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FF0000"/>
                </a:solidFill>
                <a:latin typeface="Calibri" pitchFamily="34" charset="0"/>
              </a:rPr>
              <a:t>O</a:t>
            </a:r>
          </a:p>
        </p:txBody>
      </p:sp>
      <p:sp>
        <p:nvSpPr>
          <p:cNvPr id="19589" name="TextovéPole 182"/>
          <p:cNvSpPr txBox="1">
            <a:spLocks noChangeArrowheads="1"/>
          </p:cNvSpPr>
          <p:nvPr/>
        </p:nvSpPr>
        <p:spPr bwMode="auto">
          <a:xfrm>
            <a:off x="7431088" y="5608638"/>
            <a:ext cx="255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-</a:t>
            </a:r>
          </a:p>
        </p:txBody>
      </p:sp>
      <p:sp>
        <p:nvSpPr>
          <p:cNvPr id="19590" name="TextovéPole 183"/>
          <p:cNvSpPr txBox="1">
            <a:spLocks noChangeArrowheads="1"/>
          </p:cNvSpPr>
          <p:nvPr/>
        </p:nvSpPr>
        <p:spPr bwMode="auto">
          <a:xfrm>
            <a:off x="7727950" y="5637213"/>
            <a:ext cx="968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elektron</a:t>
            </a:r>
          </a:p>
        </p:txBody>
      </p:sp>
      <p:sp>
        <p:nvSpPr>
          <p:cNvPr id="19591" name="TextovéPole 184"/>
          <p:cNvSpPr txBox="1">
            <a:spLocks noChangeArrowheads="1"/>
          </p:cNvSpPr>
          <p:nvPr/>
        </p:nvSpPr>
        <p:spPr bwMode="auto">
          <a:xfrm>
            <a:off x="7727950" y="5140325"/>
            <a:ext cx="5445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díra</a:t>
            </a:r>
          </a:p>
        </p:txBody>
      </p:sp>
      <p:sp>
        <p:nvSpPr>
          <p:cNvPr id="19592" name="TextovéPole 185"/>
          <p:cNvSpPr txBox="1">
            <a:spLocks noChangeArrowheads="1"/>
          </p:cNvSpPr>
          <p:nvPr/>
        </p:nvSpPr>
        <p:spPr bwMode="auto">
          <a:xfrm>
            <a:off x="7431088" y="5338763"/>
            <a:ext cx="1857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2400" b="1" smtClean="0"/>
              <a:t>„Nečisté“ polovodiče - </a:t>
            </a:r>
            <a:r>
              <a:rPr lang="cs-CZ" sz="2400" b="1" i="1" smtClean="0">
                <a:solidFill>
                  <a:srgbClr val="00B0F0"/>
                </a:solidFill>
              </a:rPr>
              <a:t>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endParaRPr lang="cs-CZ" sz="2000" smtClean="0"/>
          </a:p>
          <a:p>
            <a:r>
              <a:rPr lang="cs-CZ" sz="2000" b="1" smtClean="0"/>
              <a:t>Když chceme, aby polovodič vedl proud, i když </a:t>
            </a:r>
            <a:r>
              <a:rPr lang="cs-CZ" sz="2000" b="1" i="1" smtClean="0">
                <a:solidFill>
                  <a:srgbClr val="FF0000"/>
                </a:solidFill>
              </a:rPr>
              <a:t>teplota není vysoká, </a:t>
            </a:r>
            <a:r>
              <a:rPr lang="cs-CZ" sz="2000" b="1" smtClean="0"/>
              <a:t>musíme mu </a:t>
            </a:r>
            <a:r>
              <a:rPr lang="cs-CZ" sz="2000" b="1" i="1" smtClean="0">
                <a:solidFill>
                  <a:srgbClr val="FF0000"/>
                </a:solidFill>
              </a:rPr>
              <a:t>volné elektrony dodat</a:t>
            </a:r>
            <a:r>
              <a:rPr lang="cs-CZ" sz="200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2000" b="1" smtClean="0"/>
              <a:t>Volné elektrony můžeme dodat do krystalu křemíku například tak, </a:t>
            </a:r>
            <a:br>
              <a:rPr lang="cs-CZ" sz="2000" b="1" smtClean="0"/>
            </a:br>
            <a:r>
              <a:rPr lang="cs-CZ" sz="2000" b="1" smtClean="0"/>
              <a:t>že k němu přidáme velmi malé množství </a:t>
            </a:r>
            <a:r>
              <a:rPr lang="cs-CZ" sz="2000" b="1" smtClean="0">
                <a:solidFill>
                  <a:srgbClr val="00B050"/>
                </a:solidFill>
              </a:rPr>
              <a:t>arsenu.</a:t>
            </a:r>
          </a:p>
          <a:p>
            <a:r>
              <a:rPr lang="cs-CZ" sz="2000" b="1" smtClean="0"/>
              <a:t>Arsen má </a:t>
            </a:r>
            <a:r>
              <a:rPr lang="cs-CZ" sz="2000" b="1" smtClean="0">
                <a:solidFill>
                  <a:srgbClr val="FF0000"/>
                </a:solidFill>
              </a:rPr>
              <a:t>5 valenčních elektronů</a:t>
            </a:r>
            <a:r>
              <a:rPr lang="cs-CZ" sz="2000" smtClean="0"/>
              <a:t>.  </a:t>
            </a:r>
            <a:r>
              <a:rPr lang="cs-CZ" sz="2000" b="1" smtClean="0"/>
              <a:t>Jedno místo v krystalu křemíku obsadíme atomem </a:t>
            </a:r>
            <a:r>
              <a:rPr lang="cs-CZ" sz="2000" b="1" smtClean="0">
                <a:solidFill>
                  <a:srgbClr val="00B050"/>
                </a:solidFill>
              </a:rPr>
              <a:t>arsenu.  </a:t>
            </a:r>
            <a:r>
              <a:rPr lang="cs-CZ" sz="2000" b="1" smtClean="0">
                <a:solidFill>
                  <a:srgbClr val="FF0000"/>
                </a:solidFill>
              </a:rPr>
              <a:t>Jeden</a:t>
            </a:r>
            <a:r>
              <a:rPr lang="cs-CZ" sz="2000" smtClean="0"/>
              <a:t> </a:t>
            </a:r>
            <a:r>
              <a:rPr lang="cs-CZ" sz="2000" b="1" smtClean="0"/>
              <a:t>valenční</a:t>
            </a:r>
            <a:r>
              <a:rPr lang="cs-CZ" sz="2000" smtClean="0"/>
              <a:t> </a:t>
            </a:r>
            <a:r>
              <a:rPr lang="cs-CZ" sz="2000" b="1" smtClean="0">
                <a:solidFill>
                  <a:srgbClr val="FF0000"/>
                </a:solidFill>
              </a:rPr>
              <a:t>elektron</a:t>
            </a:r>
            <a:r>
              <a:rPr lang="cs-CZ" sz="2000" smtClean="0"/>
              <a:t> </a:t>
            </a:r>
            <a:r>
              <a:rPr lang="cs-CZ" sz="2000" b="1" smtClean="0"/>
              <a:t>tam</a:t>
            </a:r>
            <a:r>
              <a:rPr lang="cs-CZ" sz="2000" smtClean="0"/>
              <a:t> </a:t>
            </a:r>
            <a:r>
              <a:rPr lang="cs-CZ" sz="2000" b="1" smtClean="0">
                <a:solidFill>
                  <a:srgbClr val="FF0000"/>
                </a:solidFill>
              </a:rPr>
              <a:t>přebývá</a:t>
            </a:r>
            <a:r>
              <a:rPr lang="cs-CZ" sz="2000" smtClean="0"/>
              <a:t> </a:t>
            </a:r>
            <a:r>
              <a:rPr lang="cs-CZ" sz="2000" b="1" smtClean="0"/>
              <a:t>a volně se může </a:t>
            </a:r>
            <a:r>
              <a:rPr lang="cs-CZ" sz="2000" b="1" smtClean="0">
                <a:solidFill>
                  <a:srgbClr val="FF0000"/>
                </a:solidFill>
              </a:rPr>
              <a:t>pohybovat</a:t>
            </a:r>
            <a:r>
              <a:rPr lang="cs-CZ" sz="2000" b="1" smtClean="0"/>
              <a:t> po celém krystalu</a:t>
            </a:r>
            <a:r>
              <a:rPr lang="cs-CZ" sz="2000" smtClean="0"/>
              <a:t>. </a:t>
            </a:r>
            <a:r>
              <a:rPr lang="cs-CZ" sz="2000" b="1" smtClean="0">
                <a:solidFill>
                  <a:srgbClr val="0070C0"/>
                </a:solidFill>
              </a:rPr>
              <a:t>Krystal pak vede proud</a:t>
            </a:r>
            <a:r>
              <a:rPr lang="cs-CZ" sz="2000" smtClean="0">
                <a:solidFill>
                  <a:srgbClr val="0070C0"/>
                </a:solidFill>
              </a:rPr>
              <a:t>.</a:t>
            </a:r>
          </a:p>
          <a:p>
            <a:r>
              <a:rPr lang="cs-CZ" sz="2000" b="1" smtClean="0">
                <a:solidFill>
                  <a:srgbClr val="FF0000"/>
                </a:solidFill>
              </a:rPr>
              <a:t>V křemíku </a:t>
            </a:r>
            <a:r>
              <a:rPr lang="cs-CZ" sz="2000" b="1" smtClean="0"/>
              <a:t>znečištěném</a:t>
            </a:r>
            <a:r>
              <a:rPr lang="cs-CZ" sz="2000" smtClean="0"/>
              <a:t> </a:t>
            </a:r>
            <a:r>
              <a:rPr lang="cs-CZ" sz="2000" b="1" smtClean="0">
                <a:solidFill>
                  <a:srgbClr val="00B050"/>
                </a:solidFill>
              </a:rPr>
              <a:t>arsenem</a:t>
            </a:r>
            <a:r>
              <a:rPr lang="cs-CZ" sz="2000" b="1" smtClean="0">
                <a:solidFill>
                  <a:srgbClr val="FF0000"/>
                </a:solidFill>
              </a:rPr>
              <a:t> </a:t>
            </a:r>
            <a:r>
              <a:rPr lang="cs-CZ" sz="2000" b="1" smtClean="0"/>
              <a:t>je elektrický proud přenášen volnými </a:t>
            </a:r>
            <a:r>
              <a:rPr lang="cs-CZ" sz="2000" b="1" smtClean="0">
                <a:solidFill>
                  <a:srgbClr val="FF0000"/>
                </a:solidFill>
              </a:rPr>
              <a:t>elektrony.</a:t>
            </a:r>
          </a:p>
          <a:p>
            <a:r>
              <a:rPr lang="cs-CZ" sz="2000" b="1" smtClean="0"/>
              <a:t>Takové látce říkáme </a:t>
            </a:r>
            <a:r>
              <a:rPr lang="cs-CZ" sz="2000" b="1" smtClean="0">
                <a:solidFill>
                  <a:srgbClr val="FF0000"/>
                </a:solidFill>
              </a:rPr>
              <a:t>polovodič typu </a:t>
            </a:r>
            <a:r>
              <a:rPr lang="cs-CZ" sz="2000" b="1" i="1" smtClean="0">
                <a:solidFill>
                  <a:srgbClr val="0070C0"/>
                </a:solidFill>
              </a:rPr>
              <a:t>N</a:t>
            </a:r>
            <a:r>
              <a:rPr lang="cs-CZ" sz="2000" b="1" smtClean="0"/>
              <a:t> (elektrony mají záporný - negativní elektrický náboj).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b="1" dirty="0" smtClean="0"/>
              <a:t>„Nečisté“ polovodiče - </a:t>
            </a:r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endParaRPr lang="cs-CZ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 smtClean="0"/>
              <a:t>Do krystalu křemíku přidáme </a:t>
            </a:r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malé množství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boru.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 smtClean="0"/>
              <a:t>Bor má jen </a:t>
            </a:r>
            <a:r>
              <a:rPr lang="cs-CZ" sz="2000" b="1" dirty="0" smtClean="0">
                <a:solidFill>
                  <a:srgbClr val="FF0000"/>
                </a:solidFill>
              </a:rPr>
              <a:t>tři valenční elektrony</a:t>
            </a:r>
            <a:r>
              <a:rPr lang="cs-CZ" sz="2000" dirty="0" smtClean="0">
                <a:solidFill>
                  <a:srgbClr val="FF0000"/>
                </a:solidFill>
              </a:rPr>
              <a:t>. </a:t>
            </a:r>
            <a:r>
              <a:rPr lang="cs-CZ" sz="2000" b="1" dirty="0" smtClean="0"/>
              <a:t>Ve vazbě se sousedními atomy bude </a:t>
            </a:r>
            <a:r>
              <a:rPr lang="cs-CZ" sz="2000" b="1" dirty="0" smtClean="0">
                <a:solidFill>
                  <a:srgbClr val="FF0000"/>
                </a:solidFill>
              </a:rPr>
              <a:t>jeden elektron scházet</a:t>
            </a:r>
            <a:r>
              <a:rPr lang="cs-CZ" sz="2000" dirty="0" smtClean="0"/>
              <a:t>. </a:t>
            </a:r>
            <a:r>
              <a:rPr lang="cs-CZ" sz="2000" b="1" dirty="0" smtClean="0"/>
              <a:t>V této vazbě je 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díra.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 smtClean="0"/>
              <a:t>Do díry může „skočit“ elektron ze sousední vazby. Tuto díru zaplní, </a:t>
            </a:r>
            <a:br>
              <a:rPr lang="cs-CZ" sz="2000" b="1" dirty="0" smtClean="0"/>
            </a:br>
            <a:r>
              <a:rPr lang="cs-CZ" sz="2000" b="1" dirty="0" smtClean="0"/>
              <a:t>ale nechá po sobě díru jinde. </a:t>
            </a:r>
            <a:r>
              <a:rPr lang="cs-CZ" sz="2000" b="1" dirty="0" smtClean="0">
                <a:solidFill>
                  <a:srgbClr val="FF0000"/>
                </a:solidFill>
              </a:rPr>
              <a:t>Díra se stěhuje po celém krystalu.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 smtClean="0">
                <a:solidFill>
                  <a:srgbClr val="FF0000"/>
                </a:solidFill>
              </a:rPr>
              <a:t>V křemíku </a:t>
            </a:r>
            <a:r>
              <a:rPr lang="cs-CZ" sz="2000" b="1" dirty="0" smtClean="0"/>
              <a:t>znečištěném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borem</a:t>
            </a:r>
            <a:r>
              <a:rPr lang="cs-CZ" sz="2000" dirty="0" smtClean="0"/>
              <a:t> </a:t>
            </a:r>
            <a:r>
              <a:rPr lang="cs-CZ" sz="2000" b="1" dirty="0" smtClean="0"/>
              <a:t>je elektrický proud přenášen 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děrami.</a:t>
            </a:r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Díry mají jakoby kladný (pozitivní) elektrický náboj. </a:t>
            </a:r>
            <a:r>
              <a:rPr lang="cs-CZ" sz="2000" b="1" dirty="0" smtClean="0"/>
              <a:t>Takové látce se říká </a:t>
            </a:r>
            <a:r>
              <a:rPr lang="cs-CZ" sz="2000" b="1" dirty="0" smtClean="0">
                <a:solidFill>
                  <a:srgbClr val="FF0000"/>
                </a:solidFill>
              </a:rPr>
              <a:t>polovodič typu </a:t>
            </a:r>
            <a:r>
              <a:rPr lang="cs-CZ" sz="2000" b="1" i="1" dirty="0" smtClean="0">
                <a:solidFill>
                  <a:schemeClr val="accent2">
                    <a:lumMod val="50000"/>
                  </a:schemeClr>
                </a:solidFill>
              </a:rPr>
              <a:t>P.</a:t>
            </a:r>
            <a:endParaRPr lang="cs-CZ" sz="20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2400" b="1" smtClean="0"/>
              <a:t>Polovodičová dioda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12700">
            <a:solidFill>
              <a:srgbClr val="FFFF00"/>
            </a:solidFill>
          </a:ln>
        </p:spPr>
        <p:txBody>
          <a:bodyPr/>
          <a:lstStyle/>
          <a:p>
            <a:r>
              <a:rPr lang="cs-CZ" sz="2000" b="1" smtClean="0">
                <a:solidFill>
                  <a:srgbClr val="FF0000"/>
                </a:solidFill>
              </a:rPr>
              <a:t>Přechod P – N </a:t>
            </a:r>
            <a:r>
              <a:rPr lang="cs-CZ" sz="2000" b="1" smtClean="0"/>
              <a:t>vznikne v místě, kde se tyto dva různé typy polovodičů stýkají.</a:t>
            </a:r>
            <a:r>
              <a:rPr lang="cs-CZ" sz="2000" smtClean="0">
                <a:solidFill>
                  <a:srgbClr val="FF0000"/>
                </a:solidFill>
              </a:rPr>
              <a:t> </a:t>
            </a:r>
            <a:r>
              <a:rPr lang="cs-CZ" sz="2000" b="1" smtClean="0">
                <a:solidFill>
                  <a:srgbClr val="FF0000"/>
                </a:solidFill>
              </a:rPr>
              <a:t>Propouští elektrický proud jen jedním směrem.  </a:t>
            </a:r>
          </a:p>
          <a:p>
            <a:r>
              <a:rPr lang="cs-CZ" sz="2000" b="1" smtClean="0"/>
              <a:t>Toho se využívá v nejdůležitějších polovodičových součástkách – </a:t>
            </a:r>
            <a:br>
              <a:rPr lang="cs-CZ" sz="2000" b="1" smtClean="0"/>
            </a:br>
            <a:r>
              <a:rPr lang="cs-CZ" sz="2000" b="1" smtClean="0">
                <a:solidFill>
                  <a:srgbClr val="FF0000"/>
                </a:solidFill>
              </a:rPr>
              <a:t>v diodách a tranzistorech.</a:t>
            </a:r>
          </a:p>
          <a:p>
            <a:endParaRPr lang="cs-CZ" sz="2000" smtClean="0">
              <a:solidFill>
                <a:srgbClr val="FF0000"/>
              </a:solidFill>
            </a:endParaRPr>
          </a:p>
          <a:p>
            <a:endParaRPr lang="cs-CZ" sz="2000" b="1" smtClean="0"/>
          </a:p>
        </p:txBody>
      </p:sp>
      <p:sp>
        <p:nvSpPr>
          <p:cNvPr id="4" name="Obdélník 3"/>
          <p:cNvSpPr/>
          <p:nvPr/>
        </p:nvSpPr>
        <p:spPr>
          <a:xfrm>
            <a:off x="1350963" y="4268788"/>
            <a:ext cx="431800" cy="6477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PP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808163" y="4268788"/>
            <a:ext cx="431800" cy="6477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557" name="TextovéPole 5"/>
          <p:cNvSpPr txBox="1">
            <a:spLocks noChangeArrowheads="1"/>
          </p:cNvSpPr>
          <p:nvPr/>
        </p:nvSpPr>
        <p:spPr bwMode="auto">
          <a:xfrm>
            <a:off x="1376363" y="4873625"/>
            <a:ext cx="3079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P</a:t>
            </a:r>
          </a:p>
        </p:txBody>
      </p:sp>
      <p:sp>
        <p:nvSpPr>
          <p:cNvPr id="23558" name="TextovéPole 6"/>
          <p:cNvSpPr txBox="1">
            <a:spLocks noChangeArrowheads="1"/>
          </p:cNvSpPr>
          <p:nvPr/>
        </p:nvSpPr>
        <p:spPr bwMode="auto">
          <a:xfrm>
            <a:off x="1830388" y="4873625"/>
            <a:ext cx="333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N</a:t>
            </a:r>
          </a:p>
        </p:txBody>
      </p:sp>
      <p:cxnSp>
        <p:nvCxnSpPr>
          <p:cNvPr id="9" name="Přímá spojnice 8"/>
          <p:cNvCxnSpPr>
            <a:stCxn id="4" idx="1"/>
          </p:cNvCxnSpPr>
          <p:nvPr/>
        </p:nvCxnSpPr>
        <p:spPr>
          <a:xfrm flipH="1">
            <a:off x="1063625" y="4592638"/>
            <a:ext cx="28733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1063625" y="3836988"/>
            <a:ext cx="0" cy="7556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1063625" y="3836988"/>
            <a:ext cx="3492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1423988" y="3692525"/>
            <a:ext cx="0" cy="28892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1495425" y="3621088"/>
            <a:ext cx="0" cy="431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1495425" y="3836988"/>
            <a:ext cx="31273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ál 24"/>
          <p:cNvSpPr/>
          <p:nvPr/>
        </p:nvSpPr>
        <p:spPr>
          <a:xfrm>
            <a:off x="1785938" y="3709988"/>
            <a:ext cx="288925" cy="287337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27" name="Přímá spojnice 26"/>
          <p:cNvCxnSpPr>
            <a:stCxn id="25" idx="3"/>
            <a:endCxn id="25" idx="7"/>
          </p:cNvCxnSpPr>
          <p:nvPr/>
        </p:nvCxnSpPr>
        <p:spPr>
          <a:xfrm flipV="1">
            <a:off x="1828800" y="3751263"/>
            <a:ext cx="203200" cy="2047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>
            <a:stCxn id="25" idx="1"/>
            <a:endCxn id="25" idx="5"/>
          </p:cNvCxnSpPr>
          <p:nvPr/>
        </p:nvCxnSpPr>
        <p:spPr>
          <a:xfrm>
            <a:off x="1828800" y="3751263"/>
            <a:ext cx="203200" cy="2047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>
            <a:stCxn id="25" idx="6"/>
          </p:cNvCxnSpPr>
          <p:nvPr/>
        </p:nvCxnSpPr>
        <p:spPr>
          <a:xfrm>
            <a:off x="2074863" y="3854450"/>
            <a:ext cx="5000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2574925" y="3854450"/>
            <a:ext cx="0" cy="7381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>
            <a:stCxn id="5" idx="3"/>
          </p:cNvCxnSpPr>
          <p:nvPr/>
        </p:nvCxnSpPr>
        <p:spPr>
          <a:xfrm>
            <a:off x="2239963" y="4592638"/>
            <a:ext cx="3349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bdélník 47"/>
          <p:cNvSpPr/>
          <p:nvPr/>
        </p:nvSpPr>
        <p:spPr>
          <a:xfrm>
            <a:off x="5842000" y="4291013"/>
            <a:ext cx="431800" cy="6477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PP</a:t>
            </a:r>
            <a:endParaRPr lang="cs-CZ" dirty="0"/>
          </a:p>
        </p:txBody>
      </p:sp>
      <p:sp>
        <p:nvSpPr>
          <p:cNvPr id="49" name="Obdélník 48"/>
          <p:cNvSpPr/>
          <p:nvPr/>
        </p:nvSpPr>
        <p:spPr>
          <a:xfrm>
            <a:off x="6299200" y="4291013"/>
            <a:ext cx="431800" cy="6477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573" name="TextovéPole 49"/>
          <p:cNvSpPr txBox="1">
            <a:spLocks noChangeArrowheads="1"/>
          </p:cNvSpPr>
          <p:nvPr/>
        </p:nvSpPr>
        <p:spPr bwMode="auto">
          <a:xfrm>
            <a:off x="5937250" y="3929063"/>
            <a:ext cx="3365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N</a:t>
            </a:r>
          </a:p>
        </p:txBody>
      </p:sp>
      <p:sp>
        <p:nvSpPr>
          <p:cNvPr id="23574" name="TextovéPole 50"/>
          <p:cNvSpPr txBox="1">
            <a:spLocks noChangeArrowheads="1"/>
          </p:cNvSpPr>
          <p:nvPr/>
        </p:nvSpPr>
        <p:spPr bwMode="auto">
          <a:xfrm>
            <a:off x="6361113" y="3968750"/>
            <a:ext cx="3079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P</a:t>
            </a:r>
          </a:p>
        </p:txBody>
      </p:sp>
      <p:cxnSp>
        <p:nvCxnSpPr>
          <p:cNvPr id="52" name="Přímá spojnice 51"/>
          <p:cNvCxnSpPr>
            <a:stCxn id="48" idx="1"/>
          </p:cNvCxnSpPr>
          <p:nvPr/>
        </p:nvCxnSpPr>
        <p:spPr>
          <a:xfrm flipH="1">
            <a:off x="5553075" y="4614863"/>
            <a:ext cx="28892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5553075" y="3859213"/>
            <a:ext cx="0" cy="7556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553075" y="3859213"/>
            <a:ext cx="35083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5913438" y="3714750"/>
            <a:ext cx="0" cy="28892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5986463" y="3643313"/>
            <a:ext cx="0" cy="431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5986463" y="3859213"/>
            <a:ext cx="3127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ál 57"/>
          <p:cNvSpPr/>
          <p:nvPr/>
        </p:nvSpPr>
        <p:spPr>
          <a:xfrm>
            <a:off x="6276975" y="3732213"/>
            <a:ext cx="288925" cy="287337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59" name="Přímá spojnice 58"/>
          <p:cNvCxnSpPr>
            <a:stCxn id="58" idx="3"/>
            <a:endCxn id="58" idx="7"/>
          </p:cNvCxnSpPr>
          <p:nvPr/>
        </p:nvCxnSpPr>
        <p:spPr>
          <a:xfrm flipV="1">
            <a:off x="6319838" y="3773488"/>
            <a:ext cx="203200" cy="2047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>
            <a:stCxn id="58" idx="1"/>
            <a:endCxn id="58" idx="5"/>
          </p:cNvCxnSpPr>
          <p:nvPr/>
        </p:nvCxnSpPr>
        <p:spPr>
          <a:xfrm>
            <a:off x="6319838" y="3773488"/>
            <a:ext cx="203200" cy="2047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>
            <a:stCxn id="58" idx="6"/>
          </p:cNvCxnSpPr>
          <p:nvPr/>
        </p:nvCxnSpPr>
        <p:spPr>
          <a:xfrm>
            <a:off x="6565900" y="3876675"/>
            <a:ext cx="5000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7065963" y="3876675"/>
            <a:ext cx="0" cy="7381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>
            <a:stCxn id="49" idx="3"/>
          </p:cNvCxnSpPr>
          <p:nvPr/>
        </p:nvCxnSpPr>
        <p:spPr>
          <a:xfrm>
            <a:off x="6731000" y="4614863"/>
            <a:ext cx="33496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 flipV="1">
            <a:off x="2084388" y="3821113"/>
            <a:ext cx="323850" cy="952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2011363" y="3532188"/>
            <a:ext cx="187325" cy="20002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1555750" y="3643313"/>
            <a:ext cx="225425" cy="1778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 flipH="1" flipV="1">
            <a:off x="2066925" y="3949700"/>
            <a:ext cx="254000" cy="1524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 flipH="1" flipV="1">
            <a:off x="1808163" y="3509963"/>
            <a:ext cx="74612" cy="2159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nice 95"/>
          <p:cNvCxnSpPr/>
          <p:nvPr/>
        </p:nvCxnSpPr>
        <p:spPr>
          <a:xfrm flipV="1">
            <a:off x="1706563" y="3981450"/>
            <a:ext cx="138112" cy="19526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 flipV="1">
            <a:off x="1566863" y="3906838"/>
            <a:ext cx="255587" cy="9683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nice 97"/>
          <p:cNvCxnSpPr>
            <a:endCxn id="25" idx="4"/>
          </p:cNvCxnSpPr>
          <p:nvPr/>
        </p:nvCxnSpPr>
        <p:spPr>
          <a:xfrm flipH="1" flipV="1">
            <a:off x="1930400" y="3997325"/>
            <a:ext cx="104775" cy="2174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ovéPole 106"/>
          <p:cNvSpPr txBox="1">
            <a:spLocks noChangeArrowheads="1"/>
          </p:cNvSpPr>
          <p:nvPr/>
        </p:nvSpPr>
        <p:spPr bwMode="auto">
          <a:xfrm>
            <a:off x="677863" y="5619750"/>
            <a:ext cx="30432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Zapojení v propustném směru</a:t>
            </a:r>
          </a:p>
        </p:txBody>
      </p:sp>
      <p:sp>
        <p:nvSpPr>
          <p:cNvPr id="108" name="TextovéPole 107"/>
          <p:cNvSpPr txBox="1">
            <a:spLocks noChangeArrowheads="1"/>
          </p:cNvSpPr>
          <p:nvPr/>
        </p:nvSpPr>
        <p:spPr bwMode="auto">
          <a:xfrm>
            <a:off x="5219700" y="5661025"/>
            <a:ext cx="2806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alibri" pitchFamily="34" charset="0"/>
              </a:rPr>
              <a:t>Zapojení v závěrném směru</a:t>
            </a:r>
          </a:p>
        </p:txBody>
      </p:sp>
      <p:sp>
        <p:nvSpPr>
          <p:cNvPr id="111" name="Vývojový diagram: spojnice 110"/>
          <p:cNvSpPr/>
          <p:nvPr/>
        </p:nvSpPr>
        <p:spPr>
          <a:xfrm>
            <a:off x="5937250" y="4435475"/>
            <a:ext cx="144463" cy="157163"/>
          </a:xfrm>
          <a:prstGeom prst="flowChartConnector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2" name="Vývojový diagram: spojnice 111"/>
          <p:cNvSpPr/>
          <p:nvPr/>
        </p:nvSpPr>
        <p:spPr>
          <a:xfrm>
            <a:off x="6057900" y="4716463"/>
            <a:ext cx="144463" cy="157162"/>
          </a:xfrm>
          <a:prstGeom prst="flowChartConnector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3" name="Vývojový diagram: spojnice 112"/>
          <p:cNvSpPr/>
          <p:nvPr/>
        </p:nvSpPr>
        <p:spPr>
          <a:xfrm>
            <a:off x="6523038" y="4721225"/>
            <a:ext cx="144462" cy="157163"/>
          </a:xfrm>
          <a:prstGeom prst="flowChartConnector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4" name="Vývojový diagram: spojnice 113"/>
          <p:cNvSpPr/>
          <p:nvPr/>
        </p:nvSpPr>
        <p:spPr>
          <a:xfrm>
            <a:off x="6421438" y="4457700"/>
            <a:ext cx="144462" cy="157163"/>
          </a:xfrm>
          <a:prstGeom prst="flowChartConnector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5" name="Vývojový diagram: spojnice 114"/>
          <p:cNvSpPr/>
          <p:nvPr/>
        </p:nvSpPr>
        <p:spPr>
          <a:xfrm>
            <a:off x="5516563" y="4730750"/>
            <a:ext cx="144462" cy="158750"/>
          </a:xfrm>
          <a:prstGeom prst="flowChartConnector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6" name="Vývojový diagram: spojnice 115"/>
          <p:cNvSpPr/>
          <p:nvPr/>
        </p:nvSpPr>
        <p:spPr>
          <a:xfrm>
            <a:off x="5378450" y="3941763"/>
            <a:ext cx="142875" cy="157162"/>
          </a:xfrm>
          <a:prstGeom prst="flowChartConnector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7" name="Vývojový diagram: spojnice 116"/>
          <p:cNvSpPr/>
          <p:nvPr/>
        </p:nvSpPr>
        <p:spPr>
          <a:xfrm>
            <a:off x="7170738" y="4248150"/>
            <a:ext cx="142875" cy="158750"/>
          </a:xfrm>
          <a:prstGeom prst="flowChartConnector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8" name="Vývojový diagram: spojnice 117"/>
          <p:cNvSpPr/>
          <p:nvPr/>
        </p:nvSpPr>
        <p:spPr>
          <a:xfrm>
            <a:off x="1050925" y="4618038"/>
            <a:ext cx="144463" cy="157162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9" name="Vývojový diagram: spojnice 118"/>
          <p:cNvSpPr/>
          <p:nvPr/>
        </p:nvSpPr>
        <p:spPr>
          <a:xfrm>
            <a:off x="1738313" y="4383088"/>
            <a:ext cx="144462" cy="157162"/>
          </a:xfrm>
          <a:prstGeom prst="flowChartConnector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0" name="Vývojový diagram: spojnice 119"/>
          <p:cNvSpPr/>
          <p:nvPr/>
        </p:nvSpPr>
        <p:spPr>
          <a:xfrm>
            <a:off x="2627313" y="3821113"/>
            <a:ext cx="144462" cy="157162"/>
          </a:xfrm>
          <a:prstGeom prst="flowChartConnector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1" name="Vývojový diagram: spojnice 120"/>
          <p:cNvSpPr/>
          <p:nvPr/>
        </p:nvSpPr>
        <p:spPr>
          <a:xfrm>
            <a:off x="2019300" y="4529138"/>
            <a:ext cx="144463" cy="157162"/>
          </a:xfrm>
          <a:prstGeom prst="flowChartConnector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2" name="Vývojový diagram: spojnice 121"/>
          <p:cNvSpPr/>
          <p:nvPr/>
        </p:nvSpPr>
        <p:spPr>
          <a:xfrm>
            <a:off x="1428750" y="4540250"/>
            <a:ext cx="144463" cy="157163"/>
          </a:xfrm>
          <a:prstGeom prst="flowChartConnector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3" name="Vývojový diagram: spojnice 122"/>
          <p:cNvSpPr/>
          <p:nvPr/>
        </p:nvSpPr>
        <p:spPr>
          <a:xfrm>
            <a:off x="1573213" y="4697413"/>
            <a:ext cx="142875" cy="157162"/>
          </a:xfrm>
          <a:prstGeom prst="flowChartConnector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4" name="Vývojový diagram: spojnice 123"/>
          <p:cNvSpPr/>
          <p:nvPr/>
        </p:nvSpPr>
        <p:spPr>
          <a:xfrm>
            <a:off x="827088" y="3941763"/>
            <a:ext cx="144462" cy="157162"/>
          </a:xfrm>
          <a:prstGeom prst="flowChartConnector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126" name="Přímá spojnice se šipkou 125"/>
          <p:cNvCxnSpPr/>
          <p:nvPr/>
        </p:nvCxnSpPr>
        <p:spPr>
          <a:xfrm>
            <a:off x="1576388" y="4606925"/>
            <a:ext cx="2159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Přímá spojnice se šipkou 127"/>
          <p:cNvCxnSpPr/>
          <p:nvPr/>
        </p:nvCxnSpPr>
        <p:spPr>
          <a:xfrm flipV="1">
            <a:off x="1700213" y="4781550"/>
            <a:ext cx="282575" cy="11113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Přímá spojnice se šipkou 128"/>
          <p:cNvCxnSpPr/>
          <p:nvPr/>
        </p:nvCxnSpPr>
        <p:spPr>
          <a:xfrm flipH="1" flipV="1">
            <a:off x="1503363" y="4460875"/>
            <a:ext cx="246062" cy="11113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Přímá spojnice se šipkou 129"/>
          <p:cNvCxnSpPr/>
          <p:nvPr/>
        </p:nvCxnSpPr>
        <p:spPr>
          <a:xfrm flipH="1">
            <a:off x="1830388" y="4683125"/>
            <a:ext cx="2540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Přímá spojnice se šipkou 130"/>
          <p:cNvCxnSpPr>
            <a:stCxn id="120" idx="4"/>
          </p:cNvCxnSpPr>
          <p:nvPr/>
        </p:nvCxnSpPr>
        <p:spPr>
          <a:xfrm>
            <a:off x="2700338" y="3978275"/>
            <a:ext cx="0" cy="23653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Přímá spojnice se šipkou 131"/>
          <p:cNvCxnSpPr/>
          <p:nvPr/>
        </p:nvCxnSpPr>
        <p:spPr>
          <a:xfrm flipH="1">
            <a:off x="835025" y="4697413"/>
            <a:ext cx="2159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Přímá spojnice se šipkou 132"/>
          <p:cNvCxnSpPr/>
          <p:nvPr/>
        </p:nvCxnSpPr>
        <p:spPr>
          <a:xfrm flipV="1">
            <a:off x="909638" y="3757613"/>
            <a:ext cx="0" cy="19208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Přímá spojnice se šipkou 145"/>
          <p:cNvCxnSpPr/>
          <p:nvPr/>
        </p:nvCxnSpPr>
        <p:spPr>
          <a:xfrm flipH="1">
            <a:off x="5661025" y="4506913"/>
            <a:ext cx="287338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Přímá spojnice se šipkou 146"/>
          <p:cNvCxnSpPr/>
          <p:nvPr/>
        </p:nvCxnSpPr>
        <p:spPr>
          <a:xfrm flipH="1">
            <a:off x="5895975" y="4800600"/>
            <a:ext cx="185738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Přímá spojnice se šipkou 147"/>
          <p:cNvCxnSpPr/>
          <p:nvPr/>
        </p:nvCxnSpPr>
        <p:spPr>
          <a:xfrm flipV="1">
            <a:off x="6580188" y="4506913"/>
            <a:ext cx="319087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Přímá spojnice se šipkou 148"/>
          <p:cNvCxnSpPr/>
          <p:nvPr/>
        </p:nvCxnSpPr>
        <p:spPr>
          <a:xfrm flipV="1">
            <a:off x="5449888" y="3717925"/>
            <a:ext cx="0" cy="238125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Přímá spojnice se šipkou 161"/>
          <p:cNvCxnSpPr/>
          <p:nvPr/>
        </p:nvCxnSpPr>
        <p:spPr>
          <a:xfrm>
            <a:off x="7242175" y="4394200"/>
            <a:ext cx="0" cy="27305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Přímá spojnice se šipkou 162"/>
          <p:cNvCxnSpPr/>
          <p:nvPr/>
        </p:nvCxnSpPr>
        <p:spPr>
          <a:xfrm flipV="1">
            <a:off x="6684963" y="4800600"/>
            <a:ext cx="200025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Přímá spojnice se šipkou 166"/>
          <p:cNvCxnSpPr/>
          <p:nvPr/>
        </p:nvCxnSpPr>
        <p:spPr>
          <a:xfrm flipH="1">
            <a:off x="5378450" y="4802188"/>
            <a:ext cx="1524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288" y="1628775"/>
            <a:ext cx="8229600" cy="45259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i="1" dirty="0">
                <a:solidFill>
                  <a:schemeClr val="accent6">
                    <a:lumMod val="50000"/>
                  </a:schemeClr>
                </a:solidFill>
              </a:rPr>
              <a:t>Na takto „postiženém“ místě,</a:t>
            </a:r>
            <a:r>
              <a:rPr lang="cs-CZ" sz="2000" b="1" i="1" dirty="0"/>
              <a:t> </a:t>
            </a:r>
            <a:r>
              <a:rPr lang="cs-CZ" sz="2000" b="1" dirty="0"/>
              <a:t>kde vyskočil valenční elektron z vazby, </a:t>
            </a:r>
            <a:r>
              <a:rPr lang="cs-CZ" sz="2000" b="1" i="1" dirty="0">
                <a:solidFill>
                  <a:schemeClr val="accent6">
                    <a:lumMod val="50000"/>
                  </a:schemeClr>
                </a:solidFill>
              </a:rPr>
              <a:t>vznikl nedostatek záporného náboje </a:t>
            </a: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(přebytek kladného náboje), </a:t>
            </a:r>
            <a:r>
              <a:rPr lang="cs-CZ" sz="2000" b="1" dirty="0" smtClean="0">
                <a:solidFill>
                  <a:srgbClr val="FF0000"/>
                </a:solidFill>
              </a:rPr>
              <a:t>díra</a:t>
            </a:r>
            <a:r>
              <a:rPr lang="cs-CZ" sz="2000" b="1" dirty="0">
                <a:solidFill>
                  <a:srgbClr val="FF0000"/>
                </a:solidFill>
              </a:rPr>
              <a:t>.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>
                <a:solidFill>
                  <a:srgbClr val="FF0000"/>
                </a:solidFill>
              </a:rPr>
              <a:t>Díra </a:t>
            </a:r>
            <a:r>
              <a:rPr lang="cs-CZ" sz="2000" b="1" dirty="0">
                <a:solidFill>
                  <a:srgbClr val="FF0000"/>
                </a:solidFill>
              </a:rPr>
              <a:t>a elektron vznikají současně.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 smtClean="0"/>
              <a:t>Při </a:t>
            </a:r>
            <a:r>
              <a:rPr lang="cs-CZ" sz="2000" b="1" dirty="0"/>
              <a:t>nepřetržitém dodávání </a:t>
            </a:r>
            <a:r>
              <a:rPr lang="cs-CZ" sz="2000" b="1" dirty="0">
                <a:hlinkClick r:id="rId2" action="ppaction://hlinkfile" tooltip="Elektrická energie"/>
              </a:rPr>
              <a:t>energie</a:t>
            </a:r>
            <a:r>
              <a:rPr lang="cs-CZ" sz="2000" b="1" dirty="0"/>
              <a:t> se bude uvolňovat stále více volných elektronů a vznikat více děr</a:t>
            </a:r>
            <a:r>
              <a:rPr lang="cs-CZ" sz="2000" b="1" dirty="0" smtClean="0"/>
              <a:t>.</a:t>
            </a:r>
            <a:br>
              <a:rPr lang="cs-CZ" sz="2000" b="1" dirty="0" smtClean="0"/>
            </a:br>
            <a:r>
              <a:rPr lang="cs-CZ" sz="2000" b="1" i="1" dirty="0" smtClean="0"/>
              <a:t>Krystalem </a:t>
            </a:r>
            <a:r>
              <a:rPr lang="cs-CZ" sz="2000" b="1" i="1" dirty="0"/>
              <a:t>neuspořádaně se pohybující volné elektrony jsou přitahovány dírami. </a:t>
            </a:r>
            <a:r>
              <a:rPr lang="cs-CZ" sz="2000" b="1" i="1" dirty="0" smtClean="0"/>
              <a:t/>
            </a:r>
            <a:br>
              <a:rPr lang="cs-CZ" sz="2000" b="1" i="1" dirty="0" smtClean="0"/>
            </a:br>
            <a:r>
              <a:rPr lang="cs-CZ" sz="2000" b="1" dirty="0" smtClean="0"/>
              <a:t>Když </a:t>
            </a:r>
            <a:r>
              <a:rPr lang="cs-CZ" sz="2000" b="1" dirty="0"/>
              <a:t>se setká volný elektron s dírou, zaniknou a utvoří tak opět pevnou vazbu. </a:t>
            </a:r>
            <a:endParaRPr lang="cs-CZ" sz="2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b="1" dirty="0" smtClean="0">
              <a:solidFill>
                <a:srgbClr val="00B0F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 smtClean="0">
                <a:solidFill>
                  <a:srgbClr val="00B0F0"/>
                </a:solidFill>
              </a:rPr>
              <a:t>Jelikož elektrony přeskakují z díry do díry, jeví se nám toto přeskakování elektrony zároveň i jako pohyb děr.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3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2400" b="1" smtClean="0"/>
              <a:t>Výhody integrovaných obvodů</a:t>
            </a:r>
          </a:p>
        </p:txBody>
      </p:sp>
      <p:sp>
        <p:nvSpPr>
          <p:cNvPr id="25602" name="Zástupný symbol pro obsah 4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endParaRPr lang="cs-CZ" sz="2200" b="1" smtClean="0"/>
          </a:p>
          <a:p>
            <a:r>
              <a:rPr lang="cs-CZ" sz="2200" b="1" i="1" smtClean="0"/>
              <a:t>Mezi hlavní výhody integrovaných obvodů patří zejména</a:t>
            </a:r>
            <a:r>
              <a:rPr lang="cs-CZ" sz="2200" b="1" smtClean="0"/>
              <a:t>:</a:t>
            </a:r>
          </a:p>
          <a:p>
            <a:endParaRPr lang="cs-CZ" sz="2200" smtClean="0"/>
          </a:p>
          <a:p>
            <a:r>
              <a:rPr lang="cs-CZ" sz="2200" b="1" smtClean="0"/>
              <a:t>miniaturizace</a:t>
            </a:r>
          </a:p>
          <a:p>
            <a:r>
              <a:rPr lang="cs-CZ" sz="2200" b="1" smtClean="0"/>
              <a:t>stále se zvyšující výkon</a:t>
            </a:r>
          </a:p>
          <a:p>
            <a:r>
              <a:rPr lang="cs-CZ" sz="2200" b="1" smtClean="0"/>
              <a:t>nižší energetické nároky na provoz</a:t>
            </a:r>
          </a:p>
          <a:p>
            <a:r>
              <a:rPr lang="cs-CZ" sz="2200" b="1" smtClean="0"/>
              <a:t>spolehlivost </a:t>
            </a:r>
          </a:p>
          <a:p>
            <a:r>
              <a:rPr lang="cs-CZ" sz="2200" b="1" smtClean="0"/>
              <a:t>hromadná sériová výroba snižuje cenu</a:t>
            </a:r>
          </a:p>
          <a:p>
            <a:endParaRPr lang="cs-CZ" sz="2200" b="1" smtClean="0"/>
          </a:p>
          <a:p>
            <a:r>
              <a:rPr lang="cs-CZ" sz="2200" b="1" i="1" smtClean="0"/>
              <a:t>Veškeré tyto výhody se zvětšují s vzrůstající miniaturizací a zvyšováním komplexnosti obvodů.</a:t>
            </a:r>
          </a:p>
          <a:p>
            <a:endParaRPr lang="cs-CZ" b="1" i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2400" b="1" smtClean="0"/>
              <a:t>Užití integrovaných obvodů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 smtClean="0"/>
              <a:t>Integrované </a:t>
            </a:r>
            <a:r>
              <a:rPr lang="cs-CZ" sz="2000" b="1" dirty="0"/>
              <a:t>obvody se využívají ve veškeré spotřební elektronice, ale i různých vědeckých zařízeních, např. na </a:t>
            </a:r>
            <a:r>
              <a:rPr lang="cs-CZ" sz="2000" b="1" dirty="0">
                <a:hlinkClick r:id="rId2" action="ppaction://hlinkfile" tooltip="Umělá družice"/>
              </a:rPr>
              <a:t>umělých družicích</a:t>
            </a:r>
            <a:r>
              <a:rPr lang="cs-CZ" sz="2000" b="1" dirty="0"/>
              <a:t>. 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endParaRPr lang="cs-CZ" sz="2000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i="1" dirty="0" smtClean="0"/>
              <a:t>Některá </a:t>
            </a:r>
            <a:r>
              <a:rPr lang="cs-CZ" sz="2000" b="1" i="1" dirty="0"/>
              <a:t>zařízení obsahující integrované obvody: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b="1" dirty="0" smtClean="0">
              <a:hlinkClick r:id="rId3" action="ppaction://hlinkfile" tooltip="Televizor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 smtClean="0">
                <a:hlinkClick r:id="rId3" action="ppaction://hlinkfile" tooltip="Televizor"/>
              </a:rPr>
              <a:t>televize</a:t>
            </a:r>
            <a:r>
              <a:rPr lang="cs-CZ" sz="2000" b="1" dirty="0"/>
              <a:t>,</a:t>
            </a:r>
            <a:r>
              <a:rPr lang="cs-CZ" sz="2000" dirty="0"/>
              <a:t> </a:t>
            </a:r>
            <a:r>
              <a:rPr lang="cs-CZ" sz="2000" b="1" dirty="0"/>
              <a:t>videa, satelitní přijímače, dálková ovládání,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>
                <a:hlinkClick r:id="rId4" action="ppaction://hlinkfile" tooltip="Rádio"/>
              </a:rPr>
              <a:t>rádia</a:t>
            </a:r>
            <a:r>
              <a:rPr lang="cs-CZ" sz="2000" b="1" dirty="0"/>
              <a:t>,</a:t>
            </a:r>
            <a:r>
              <a:rPr lang="cs-CZ" sz="2000" dirty="0"/>
              <a:t> </a:t>
            </a:r>
            <a:r>
              <a:rPr lang="cs-CZ" sz="2000" b="1" dirty="0"/>
              <a:t>CD či MP3i MP4 přehrávače,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/>
              <a:t>digitální hodinky, kalkulačky,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>
                <a:hlinkClick r:id="rId5" action="ppaction://hlinkfile" tooltip="Mobilní telefon"/>
              </a:rPr>
              <a:t>mobilní telefony</a:t>
            </a:r>
            <a:r>
              <a:rPr lang="cs-CZ" sz="2000" b="1" dirty="0"/>
              <a:t>, vysílačky, GPS přijímače,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/>
              <a:t>fotoaparáty, digitální fotoaparáty,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dirty="0">
                <a:hlinkClick r:id="rId6" action="ppaction://hlinkfile" tooltip="Počítač"/>
              </a:rPr>
              <a:t>počítače</a:t>
            </a:r>
            <a:r>
              <a:rPr lang="cs-CZ" sz="2000" b="1" dirty="0"/>
              <a:t>, tiskárny, monitory,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>
                <a:hlinkClick r:id="rId7" action="ppaction://hlinkfile" tooltip="Automobil"/>
              </a:rPr>
              <a:t>automobily</a:t>
            </a:r>
            <a:r>
              <a:rPr lang="cs-CZ" sz="2000" b="1" dirty="0"/>
              <a:t>, </a:t>
            </a:r>
            <a:r>
              <a:rPr lang="cs-CZ" sz="2000" b="1" dirty="0">
                <a:hlinkClick r:id="rId8" action="ppaction://hlinkfile" tooltip="Letadlo"/>
              </a:rPr>
              <a:t>letadla</a:t>
            </a:r>
            <a:r>
              <a:rPr lang="cs-CZ" sz="2000" b="1" dirty="0"/>
              <a:t> a další dopravní prostředky,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000" b="1" u="sng" dirty="0">
                <a:solidFill>
                  <a:schemeClr val="tx2"/>
                </a:solidFill>
              </a:rPr>
              <a:t>lékařské, vědecké a měřicí přístroje.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2400" b="1" smtClean="0"/>
              <a:t>Použitá literatura</a:t>
            </a:r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r>
              <a:rPr lang="cs-CZ" sz="2000" smtClean="0"/>
              <a:t>MACHÁČEK, Martin. </a:t>
            </a:r>
            <a:r>
              <a:rPr lang="cs-CZ" sz="2000" i="1" smtClean="0"/>
              <a:t>Fyzika 9 pro základní školy a víceletá gymnázia.</a:t>
            </a:r>
            <a:r>
              <a:rPr lang="cs-CZ" sz="2000" smtClean="0"/>
              <a:t> </a:t>
            </a:r>
            <a:br>
              <a:rPr lang="cs-CZ" sz="2000" smtClean="0"/>
            </a:br>
            <a:r>
              <a:rPr lang="cs-CZ" sz="2000" smtClean="0"/>
              <a:t>2. vydání. Prha: Prometheus, 1996. ISBN 80-7196-191-4</a:t>
            </a:r>
            <a:endParaRPr lang="cs-CZ" sz="2000" i="1" smtClean="0"/>
          </a:p>
        </p:txBody>
      </p:sp>
      <p:sp>
        <p:nvSpPr>
          <p:cNvPr id="27651" name="Obdélník 3"/>
          <p:cNvSpPr>
            <a:spLocks noChangeArrowheads="1"/>
          </p:cNvSpPr>
          <p:nvPr/>
        </p:nvSpPr>
        <p:spPr bwMode="auto">
          <a:xfrm>
            <a:off x="755650" y="2828925"/>
            <a:ext cx="75422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Integrovaný obvod. In: </a:t>
            </a:r>
            <a:r>
              <a:rPr lang="cs-CZ" i="1">
                <a:latin typeface="Calibri" pitchFamily="34" charset="0"/>
              </a:rPr>
              <a:t>Wikipedia</a:t>
            </a:r>
            <a:r>
              <a:rPr lang="cs-CZ">
                <a:latin typeface="Calibri" pitchFamily="34" charset="0"/>
              </a:rPr>
              <a:t>: </a:t>
            </a:r>
            <a:r>
              <a:rPr lang="cs-CZ" i="1">
                <a:latin typeface="Calibri" pitchFamily="34" charset="0"/>
              </a:rPr>
              <a:t>the free encyclopedia</a:t>
            </a:r>
            <a:r>
              <a:rPr lang="cs-CZ">
                <a:latin typeface="Calibri" pitchFamily="34" charset="0"/>
              </a:rPr>
              <a:t> [online]. San Francisco (CA): Wikimedia Foundation, 2001- [cit. 2011-09-27]. Dostupné z: </a:t>
            </a:r>
            <a:r>
              <a:rPr lang="cs-CZ">
                <a:latin typeface="Calibri" pitchFamily="34" charset="0"/>
                <a:hlinkClick r:id="rId2"/>
              </a:rPr>
              <a:t>http://cs.wikipedia.org/wiki/Integrovan%C3%BD_obvod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733</Words>
  <Application>Microsoft Office PowerPoint</Application>
  <PresentationFormat>Předvádění na obrazovce (4:3)</PresentationFormat>
  <Paragraphs>252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Calibri</vt:lpstr>
      <vt:lpstr>Arial</vt:lpstr>
      <vt:lpstr>Times New Roman</vt:lpstr>
      <vt:lpstr>Motiv systému Office</vt:lpstr>
      <vt:lpstr>Snímek 1</vt:lpstr>
      <vt:lpstr>Elektrický proud v polovodičích</vt:lpstr>
      <vt:lpstr>Elektrická vodivost látek</vt:lpstr>
      <vt:lpstr>Co je polovodič?</vt:lpstr>
      <vt:lpstr>Čistý polovodič</vt:lpstr>
      <vt:lpstr>Zahřátý krystal křemíku</vt:lpstr>
      <vt:lpstr>„Nečisté“ polovodiče - N</vt:lpstr>
      <vt:lpstr>„Nečisté“ polovodiče - P</vt:lpstr>
      <vt:lpstr>Polovodičová dioda</vt:lpstr>
      <vt:lpstr>Snímek 10</vt:lpstr>
      <vt:lpstr>Výhody integrovaných obvodů</vt:lpstr>
      <vt:lpstr>Užití integrovaných obvodů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Vondráčková</dc:creator>
  <cp:lastModifiedBy>SlamovaLi</cp:lastModifiedBy>
  <cp:revision>74</cp:revision>
  <dcterms:created xsi:type="dcterms:W3CDTF">2011-09-27T20:56:56Z</dcterms:created>
  <dcterms:modified xsi:type="dcterms:W3CDTF">2012-04-16T08:29:59Z</dcterms:modified>
</cp:coreProperties>
</file>