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7" r:id="rId2"/>
    <p:sldId id="258" r:id="rId3"/>
    <p:sldId id="260" r:id="rId4"/>
    <p:sldId id="262" r:id="rId5"/>
    <p:sldId id="263" r:id="rId6"/>
    <p:sldId id="264" r:id="rId7"/>
    <p:sldId id="267" r:id="rId8"/>
    <p:sldId id="266" r:id="rId9"/>
    <p:sldId id="268" r:id="rId10"/>
    <p:sldId id="265" r:id="rId11"/>
    <p:sldId id="269" r:id="rId12"/>
    <p:sldId id="270" r:id="rId13"/>
    <p:sldId id="259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DAFAFE"/>
    <a:srgbClr val="FF99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ED2331-061A-4972-9397-83B9EFED6DED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E9C198-3CC4-449C-8617-14A23929A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840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E9C198-3CC4-449C-8617-14A23929AA7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065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17244780-FBF5-4BC5-823F-8B97589FEC5F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55105CD2-DF7A-44F9-B771-CB6E3116952D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ylovasluzba.cz/dbpic/20_dub_1-400" TargetMode="External"/><Relationship Id="rId2" Type="http://schemas.openxmlformats.org/officeDocument/2006/relationships/hyperlink" Target="http://www.obec-luzna.cz/img/pages/srnec_obecny_0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otany.cz/foto2/larixoccidherb1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bec-luzna.cz/img/pages/srnec_obecny_0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79512" y="548680"/>
            <a:ext cx="5040560" cy="1440160"/>
          </a:xfrm>
          <a:noFill/>
          <a:ln>
            <a:solidFill>
              <a:schemeClr val="tx2"/>
            </a:solidFill>
          </a:ln>
          <a:effectLst>
            <a:softEdge rad="127000"/>
          </a:effectLst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průběhu roku</a:t>
            </a:r>
            <a:endParaRPr lang="cs-CZ" sz="36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26798" y="3068960"/>
            <a:ext cx="9144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VY_32_INOVACE_13_B_14_Les v průběhu roku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1033" name="Picture 9" descr="C:\Users\pc\AppData\Local\Microsoft\Windows\Temporary Internet Files\Content.IE5\GJ8014QZ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5108"/>
            <a:ext cx="3109372" cy="248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31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4110269"/>
              </p:ext>
            </p:extLst>
          </p:nvPr>
        </p:nvGraphicFramePr>
        <p:xfrm>
          <a:off x="1115616" y="1844824"/>
          <a:ext cx="7056784" cy="4194387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2286699"/>
                <a:gridCol w="2139172"/>
                <a:gridCol w="1106468"/>
                <a:gridCol w="1524445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7.4.2012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12.4.2012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II.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B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Prvouka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Člověk a příroda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Téma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Les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v průběhu roku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význam lesa pro člověka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i přírodu, podzim v lese, les v zimě, opadavé stromy, jehličnaté stromy, zvířata a příchod zimy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235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87094" cy="924475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čem je pro nás les tak významný?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5369" y="1549961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nás zbavuje přebytečného kyslíku.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60639" y="3972181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rychle rozkládá odpadky.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1452" y="217640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Nabízí prostor pro odpočinek.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7000" y="3369297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Poskytuje nám dřevo.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1452" y="2784727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lese rostou houby a lesní plody.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60639" y="5199713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Vyrábí zásoby kyslíku.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60638" y="4582785"/>
            <a:ext cx="6231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Rostou v něm citrusové plody, bohaté na vitamíny.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756906" y="5733256"/>
            <a:ext cx="4193547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dirty="0" smtClean="0"/>
              <a:t>Vyberte správná tvrzení.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1053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2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4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6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0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52491" y="2276872"/>
            <a:ext cx="7125112" cy="3893144"/>
          </a:xfrm>
        </p:spPr>
        <p:txBody>
          <a:bodyPr/>
          <a:lstStyle/>
          <a:p>
            <a:r>
              <a:rPr lang="cs-CZ" sz="2400" dirty="0" smtClean="0"/>
              <a:t>Les tvoří bohaté přírodní společenství</a:t>
            </a:r>
          </a:p>
          <a:p>
            <a:r>
              <a:rPr lang="cs-CZ" sz="2400" dirty="0" smtClean="0"/>
              <a:t>Nabízí domov velkému množství zvířat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i rostlin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UIFOX6ZY\MP900430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087" y="2636912"/>
            <a:ext cx="1680374" cy="2291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UIFOX6ZY\MP9001807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62570"/>
            <a:ext cx="2476872" cy="162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GJ8014QZ\MP9004072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147" y="233263"/>
            <a:ext cx="172903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644" y="4712099"/>
            <a:ext cx="3077779" cy="1887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427" y="233263"/>
            <a:ext cx="3479289" cy="2202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38" y="492812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66" y="233263"/>
            <a:ext cx="2258710" cy="2572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88492"/>
            <a:ext cx="3593026" cy="2384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pc\AppData\Local\Microsoft\Windows\Temporary Internet Files\Content.IE5\UIFOX6ZY\MP900403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88492"/>
            <a:ext cx="1907431" cy="238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PJ90FPQN\MP9004117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89040"/>
            <a:ext cx="2050889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861741" y="1378807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S příchodem podzimních měsíců můžeme v přírodě pozorovat přípravy na zimu</a:t>
            </a:r>
            <a:endParaRPr lang="cs-CZ" sz="20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r>
              <a:rPr lang="cs-CZ" dirty="0" smtClean="0"/>
              <a:t>Listí stromů mění zbarvení a opadá</a:t>
            </a:r>
          </a:p>
          <a:p>
            <a:pPr marL="0" indent="0">
              <a:buFont typeface="Wingdings 2" charset="2"/>
              <a:buNone/>
            </a:pPr>
            <a:r>
              <a:rPr lang="cs-CZ" dirty="0" smtClean="0"/>
              <a:t>		=</a:t>
            </a:r>
            <a:r>
              <a:rPr lang="en-US" dirty="0" smtClean="0"/>
              <a:t>&gt; </a:t>
            </a:r>
            <a:r>
              <a:rPr lang="cs-CZ" dirty="0" smtClean="0"/>
              <a:t> </a:t>
            </a:r>
            <a:r>
              <a:rPr lang="cs-CZ" b="1" i="1" dirty="0" smtClean="0"/>
              <a:t>znáte některé </a:t>
            </a:r>
            <a:r>
              <a:rPr lang="cs-CZ" b="1" i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opadavé stromy?</a:t>
            </a:r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183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88492"/>
            <a:ext cx="3593026" cy="2384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pc\AppData\Local\Microsoft\Windows\Temporary Internet Files\Content.IE5\UIFOX6ZY\MP900403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88492"/>
            <a:ext cx="1907431" cy="238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PJ90FPQN\MP9004117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89040"/>
            <a:ext cx="2050889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09003" y="1375459"/>
            <a:ext cx="1008112" cy="52322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00"/>
                </a:solidFill>
              </a:rPr>
              <a:t>Dub</a:t>
            </a:r>
            <a:endParaRPr lang="cs-CZ" sz="2800" dirty="0">
              <a:solidFill>
                <a:srgbClr val="FF99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2098932"/>
            <a:ext cx="1224136" cy="52322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00"/>
                </a:solidFill>
              </a:rPr>
              <a:t>Smrk</a:t>
            </a:r>
            <a:endParaRPr lang="cs-CZ" sz="2800" dirty="0">
              <a:solidFill>
                <a:srgbClr val="FF99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2098932"/>
            <a:ext cx="1152128" cy="523220"/>
          </a:xfrm>
          <a:prstGeom prst="rect">
            <a:avLst/>
          </a:prstGeom>
          <a:solidFill>
            <a:srgbClr val="FF99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Jedle</a:t>
            </a:r>
            <a:endParaRPr lang="cs-CZ" sz="2800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2169" y="1375459"/>
            <a:ext cx="1728192" cy="523220"/>
          </a:xfrm>
          <a:prstGeom prst="rect">
            <a:avLst/>
          </a:prstGeom>
          <a:solidFill>
            <a:srgbClr val="FF99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Borovice</a:t>
            </a:r>
            <a:endParaRPr lang="cs-CZ" sz="2800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1335" y="2098932"/>
            <a:ext cx="864096" cy="523220"/>
          </a:xfrm>
          <a:prstGeom prst="rect">
            <a:avLst/>
          </a:prstGeom>
          <a:solidFill>
            <a:srgbClr val="FF99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Buk</a:t>
            </a:r>
            <a:endParaRPr lang="cs-CZ" sz="2800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1375459"/>
            <a:ext cx="1445216" cy="52322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00"/>
                </a:solidFill>
              </a:rPr>
              <a:t>Modřín</a:t>
            </a:r>
            <a:endParaRPr lang="cs-CZ" sz="2800" dirty="0">
              <a:solidFill>
                <a:srgbClr val="FF9900"/>
              </a:solidFill>
            </a:endParaRPr>
          </a:p>
        </p:txBody>
      </p:sp>
      <p:sp>
        <p:nvSpPr>
          <p:cNvPr id="24" name="Veselý obličej 23"/>
          <p:cNvSpPr/>
          <p:nvPr/>
        </p:nvSpPr>
        <p:spPr>
          <a:xfrm>
            <a:off x="31157" y="503440"/>
            <a:ext cx="1512169" cy="1430327"/>
          </a:xfrm>
          <a:prstGeom prst="smileyFac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43080" y="589520"/>
            <a:ext cx="288032" cy="882249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43080" y="1614506"/>
            <a:ext cx="288032" cy="28803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761011" y="3148415"/>
            <a:ext cx="79613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000" dirty="0"/>
              <a:t>Modřín je jediný jehličnatý strom,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který </a:t>
            </a:r>
            <a:r>
              <a:rPr lang="cs-CZ" sz="2000" dirty="0"/>
              <a:t>své jehličí </a:t>
            </a:r>
            <a:r>
              <a:rPr lang="cs-CZ" sz="2000" dirty="0" smtClean="0"/>
              <a:t>ztrácí úplně.</a:t>
            </a:r>
            <a:endParaRPr lang="cs-CZ" sz="2000" dirty="0"/>
          </a:p>
          <a:p>
            <a:endParaRPr lang="cs-CZ" dirty="0"/>
          </a:p>
        </p:txBody>
      </p:sp>
      <p:sp>
        <p:nvSpPr>
          <p:cNvPr id="41" name="Zástupný symbol pro obsah 2"/>
          <p:cNvSpPr>
            <a:spLocks noGrp="1"/>
          </p:cNvSpPr>
          <p:nvPr>
            <p:ph idx="1"/>
          </p:nvPr>
        </p:nvSpPr>
        <p:spPr>
          <a:xfrm>
            <a:off x="861741" y="1329490"/>
            <a:ext cx="7125112" cy="4051437"/>
          </a:xfrm>
        </p:spPr>
        <p:txBody>
          <a:bodyPr/>
          <a:lstStyle/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Listí stromů mění zbarvení a opadá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=</a:t>
            </a:r>
            <a:r>
              <a:rPr lang="en-US" dirty="0" smtClean="0"/>
              <a:t>&gt; </a:t>
            </a:r>
            <a:r>
              <a:rPr lang="cs-CZ" dirty="0" smtClean="0"/>
              <a:t> </a:t>
            </a:r>
            <a:r>
              <a:rPr lang="cs-CZ" b="1" i="1" dirty="0" smtClean="0"/>
              <a:t>znáte některé </a:t>
            </a:r>
            <a:r>
              <a:rPr lang="cs-CZ" b="1" i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opadavé stromy?</a:t>
            </a:r>
            <a:endParaRPr lang="cs-CZ" b="1" i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22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" presetClass="exit" presetSubtype="0" fill="hold" grpId="3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1" presetClass="exit" presetSubtype="0" fill="hold" grpId="4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" presetClass="exit" presetSubtype="0" fill="hold" grpId="5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1" presetClass="exit" presetSubtype="0" fill="hold" grpId="3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xit" presetSubtype="0" fill="hold" grpId="3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750"/>
                            </p:stCondLst>
                            <p:childTnLst>
                              <p:par>
                                <p:cTn id="130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2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2000"/>
                            </p:stCondLst>
                            <p:childTnLst>
                              <p:par>
                                <p:cTn id="169" presetID="1" presetClass="exit" presetSubtype="0" fill="hold" grpId="4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xit" presetSubtype="0" fill="hold" grpId="4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2750"/>
                            </p:stCondLst>
                            <p:childTnLst>
                              <p:par>
                                <p:cTn id="174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6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6" presetID="26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2000"/>
                            </p:stCondLst>
                            <p:childTnLst>
                              <p:par>
                                <p:cTn id="213" presetID="1" presetClass="exit" presetSubtype="0" fill="hold" grpId="5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" presetClass="exit" presetSubtype="0" fill="hold" grpId="5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2750"/>
                            </p:stCondLst>
                            <p:childTnLst>
                              <p:par>
                                <p:cTn id="21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3" grpId="0" animBg="1"/>
      <p:bldP spid="24" grpId="0" animBg="1"/>
      <p:bldP spid="24" grpId="1" animBg="1"/>
      <p:bldP spid="24" grpId="2" animBg="1"/>
      <p:bldP spid="24" grpId="3" animBg="1"/>
      <p:bldP spid="24" grpId="4" animBg="1"/>
      <p:bldP spid="24" grpId="5" animBg="1"/>
      <p:bldP spid="26" grpId="0" animBg="1"/>
      <p:bldP spid="26" grpId="1" animBg="1"/>
      <p:bldP spid="26" grpId="2" animBg="1"/>
      <p:bldP spid="26" grpId="3" animBg="1"/>
      <p:bldP spid="26" grpId="4" animBg="1"/>
      <p:bldP spid="26" grpId="5" animBg="1"/>
      <p:bldP spid="27" grpId="0" animBg="1"/>
      <p:bldP spid="27" grpId="1" animBg="1"/>
      <p:bldP spid="27" grpId="2" animBg="1"/>
      <p:bldP spid="27" grpId="3" animBg="1"/>
      <p:bldP spid="27" grpId="4" animBg="1"/>
      <p:bldP spid="27" grpId="5" animBg="1"/>
      <p:bldP spid="28" grpId="0"/>
      <p:bldP spid="4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61011" y="3148415"/>
            <a:ext cx="79613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000" dirty="0"/>
              <a:t>Modřín je jediný jehličnatý strom,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který </a:t>
            </a:r>
            <a:r>
              <a:rPr lang="cs-CZ" sz="2000" dirty="0"/>
              <a:t>své jehličí </a:t>
            </a:r>
            <a:r>
              <a:rPr lang="cs-CZ" sz="2000" dirty="0" smtClean="0"/>
              <a:t>ztrácí úplně.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40668"/>
            <a:ext cx="3290689" cy="2470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169" y="4050460"/>
            <a:ext cx="2057400" cy="253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10" y="4382793"/>
            <a:ext cx="2962473" cy="1996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09003" y="1375459"/>
            <a:ext cx="1008112" cy="52322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00"/>
                </a:solidFill>
              </a:rPr>
              <a:t>Dub</a:t>
            </a:r>
            <a:endParaRPr lang="cs-CZ" sz="2800" dirty="0">
              <a:solidFill>
                <a:srgbClr val="FF99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1375459"/>
            <a:ext cx="1445216" cy="52322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00"/>
                </a:solidFill>
              </a:rPr>
              <a:t>Modřín</a:t>
            </a:r>
            <a:endParaRPr lang="cs-CZ" sz="2800" dirty="0">
              <a:solidFill>
                <a:srgbClr val="FF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1335" y="2098932"/>
            <a:ext cx="864096" cy="523220"/>
          </a:xfrm>
          <a:prstGeom prst="rect">
            <a:avLst/>
          </a:prstGeom>
          <a:solidFill>
            <a:srgbClr val="FF99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Buk</a:t>
            </a:r>
            <a:endParaRPr lang="cs-CZ" sz="2800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11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5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75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88889E-6 2.59259E-6 L -0.19079 0.41875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49" y="20926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L -0.04757 0.38727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8" y="19352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6296E-6 L 0.13386 0.2608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1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7125112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Můžeme sbírat </a:t>
            </a:r>
            <a:r>
              <a:rPr lang="cs-CZ" sz="20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kaštany, žaludy nebo bukvice</a:t>
            </a:r>
            <a:endParaRPr lang="cs-CZ" sz="2000" dirty="0">
              <a:solidFill>
                <a:schemeClr val="bg1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 	=&gt;</a:t>
            </a:r>
            <a:r>
              <a:rPr lang="cs-CZ" sz="2000" i="1" dirty="0" smtClean="0"/>
              <a:t>víte, z </a:t>
            </a:r>
            <a:r>
              <a:rPr lang="cs-CZ" sz="2000" b="1" i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kterých stromů</a:t>
            </a:r>
            <a:r>
              <a:rPr lang="cs-CZ" sz="2000" i="1" dirty="0" smtClean="0"/>
              <a:t> opadají?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211960" y="2600698"/>
            <a:ext cx="1152128" cy="648072"/>
          </a:xfrm>
          <a:prstGeom prst="ellipse">
            <a:avLst/>
          </a:prstGeom>
          <a:solidFill>
            <a:schemeClr val="bg1">
              <a:lumMod val="90000"/>
              <a:lumOff val="10000"/>
            </a:schemeClr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9900"/>
                </a:solidFill>
              </a:rPr>
              <a:t>lípa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508104" y="2600698"/>
            <a:ext cx="1152128" cy="648072"/>
          </a:xfrm>
          <a:prstGeom prst="ellipse">
            <a:avLst/>
          </a:prstGeom>
          <a:solidFill>
            <a:schemeClr val="bg1">
              <a:lumMod val="90000"/>
              <a:lumOff val="10000"/>
            </a:schemeClr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9900"/>
                </a:solidFill>
              </a:rPr>
              <a:t>buk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948264" y="2600698"/>
            <a:ext cx="1728192" cy="648072"/>
          </a:xfrm>
          <a:prstGeom prst="ellipse">
            <a:avLst/>
          </a:prstGeom>
          <a:solidFill>
            <a:schemeClr val="bg1">
              <a:lumMod val="90000"/>
              <a:lumOff val="10000"/>
            </a:schemeClr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9900"/>
                </a:solidFill>
              </a:rPr>
              <a:t>Jírovec</a:t>
            </a:r>
          </a:p>
          <a:p>
            <a:pPr algn="ctr"/>
            <a:r>
              <a:rPr lang="cs-CZ" b="1" dirty="0" smtClean="0">
                <a:solidFill>
                  <a:srgbClr val="FF9900"/>
                </a:solidFill>
              </a:rPr>
              <a:t>maďal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11560" y="2600698"/>
            <a:ext cx="1728192" cy="648072"/>
          </a:xfrm>
          <a:prstGeom prst="ellipse">
            <a:avLst/>
          </a:prstGeom>
          <a:solidFill>
            <a:schemeClr val="bg1">
              <a:lumMod val="90000"/>
              <a:lumOff val="10000"/>
            </a:schemeClr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9900"/>
                </a:solidFill>
              </a:rPr>
              <a:t>modřín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771800" y="2600698"/>
            <a:ext cx="1152128" cy="648072"/>
          </a:xfrm>
          <a:prstGeom prst="ellipse">
            <a:avLst/>
          </a:prstGeom>
          <a:solidFill>
            <a:schemeClr val="bg1">
              <a:lumMod val="90000"/>
              <a:lumOff val="10000"/>
            </a:schemeClr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9900"/>
                </a:solidFill>
              </a:rPr>
              <a:t>dub</a:t>
            </a:r>
            <a:endParaRPr lang="cs-CZ" b="1" dirty="0">
              <a:solidFill>
                <a:srgbClr val="FF99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003" y="4934139"/>
            <a:ext cx="1058125" cy="105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515" y="4941168"/>
            <a:ext cx="1209285" cy="105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5463202"/>
            <a:ext cx="1182405" cy="1072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075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75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75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75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11111E-6 L -0.34653 0.30463 " pathEditMode="relative" rAng="0" ptsTypes="AA">
                                      <p:cBhvr>
                                        <p:cTn id="5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111E-6 L -0.13386 0.23102 " pathEditMode="relative" rAng="0" ptsTypes="AA">
                                      <p:cBhvr>
                                        <p:cTn id="5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111E-6 L 0.11041 0.23102 " pathEditMode="relative" rAng="0" ptsTypes="AA">
                                      <p:cBhvr>
                                        <p:cTn id="6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21" y="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uiExpand="1" build="p"/>
      <p:bldP spid="5" grpId="0" animBg="1"/>
      <p:bldP spid="20" grpId="0" animBg="1"/>
      <p:bldP spid="20" grpId="1" animBg="1"/>
      <p:bldP spid="21" grpId="0" animBg="1"/>
      <p:bldP spid="21" grpId="1" animBg="1"/>
      <p:bldP spid="22" grpId="0" animBg="1"/>
      <p:bldP spid="23" grpId="0" animBg="1"/>
      <p:bldP spid="23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1740" y="260648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323528" y="1340768"/>
            <a:ext cx="8640960" cy="5256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endParaRPr lang="cs-CZ" sz="2000" dirty="0" smtClean="0"/>
          </a:p>
          <a:p>
            <a:pPr lvl="1"/>
            <a:r>
              <a:rPr lang="cs-CZ" sz="2000" dirty="0" smtClean="0"/>
              <a:t>Na mrazivou zimu se chystají i živočichové:</a:t>
            </a:r>
            <a:endParaRPr lang="cs-CZ" sz="2000" dirty="0" smtClean="0">
              <a:solidFill>
                <a:schemeClr val="bg1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		</a:t>
            </a:r>
            <a:r>
              <a:rPr lang="cs-CZ" sz="20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odlétají do teplých krajin</a:t>
            </a:r>
            <a:endParaRPr lang="cs-CZ" sz="2000" dirty="0">
              <a:solidFill>
                <a:schemeClr val="bg1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		</a:t>
            </a:r>
            <a:r>
              <a:rPr lang="cs-CZ" sz="20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připravují si tukovou zásobu na zimní spánek</a:t>
            </a:r>
            <a:endParaRPr lang="cs-CZ" sz="2000" dirty="0" smtClean="0"/>
          </a:p>
          <a:p>
            <a:pPr marL="0" indent="0">
              <a:buFont typeface="Wingdings 2" charset="2"/>
              <a:buNone/>
            </a:pPr>
            <a:r>
              <a:rPr lang="cs-CZ" sz="2000" dirty="0" smtClean="0"/>
              <a:t>		</a:t>
            </a:r>
            <a:r>
              <a:rPr lang="cs-CZ" sz="20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v zimě se zdržují poblíž krmítek (ptačích budek)</a:t>
            </a:r>
            <a:endParaRPr lang="cs-CZ" sz="2000" dirty="0" smtClean="0"/>
          </a:p>
          <a:p>
            <a:pPr marL="0" indent="0">
              <a:buFont typeface="Wingdings 2" charset="2"/>
              <a:buNone/>
            </a:pPr>
            <a:r>
              <a:rPr lang="cs-CZ" sz="2000" dirty="0" smtClean="0"/>
              <a:t>		</a:t>
            </a:r>
            <a:r>
              <a:rPr lang="cs-CZ" sz="20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dělají si vlastní zásoby potravy</a:t>
            </a:r>
          </a:p>
          <a:p>
            <a:pPr marL="0" indent="0">
              <a:buFont typeface="Wingdings 2" charset="2"/>
              <a:buNone/>
            </a:pPr>
            <a:endParaRPr lang="cs-CZ" sz="2000" dirty="0" smtClean="0"/>
          </a:p>
          <a:p>
            <a:pPr marL="0" indent="0">
              <a:buFont typeface="Wingdings 2" charset="2"/>
              <a:buNone/>
            </a:pPr>
            <a:endParaRPr lang="cs-CZ" sz="2000" dirty="0" smtClean="0"/>
          </a:p>
          <a:p>
            <a:pPr marL="0" indent="0">
              <a:buFont typeface="Wingdings 2" charset="2"/>
              <a:buNone/>
            </a:pPr>
            <a:endParaRPr lang="cs-CZ" sz="2000" dirty="0" smtClean="0"/>
          </a:p>
          <a:p>
            <a:pPr marL="0" indent="0">
              <a:buFont typeface="Wingdings 2" charset="2"/>
              <a:buNone/>
            </a:pPr>
            <a:endParaRPr lang="cs-CZ" sz="2000" dirty="0" smtClean="0"/>
          </a:p>
          <a:p>
            <a:pPr marL="0" indent="0">
              <a:buFont typeface="Wingdings 2" charset="2"/>
              <a:buNone/>
            </a:pPr>
            <a:endParaRPr lang="cs-CZ" sz="2000" dirty="0" smtClean="0"/>
          </a:p>
          <a:p>
            <a:pPr marL="0" indent="0">
              <a:buFont typeface="Wingdings 2" charset="2"/>
              <a:buNone/>
            </a:pPr>
            <a:endParaRPr lang="cs-CZ" sz="2000" dirty="0" smtClean="0"/>
          </a:p>
          <a:p>
            <a:pPr marL="0" indent="0">
              <a:buFont typeface="Wingdings 2" charset="2"/>
              <a:buNone/>
            </a:pPr>
            <a:endParaRPr lang="cs-CZ" dirty="0" smtClean="0"/>
          </a:p>
          <a:p>
            <a:pPr marL="0" indent="0">
              <a:buFont typeface="Wingdings 2" charset="2"/>
              <a:buNone/>
            </a:pPr>
            <a:endParaRPr lang="cs-CZ" dirty="0"/>
          </a:p>
        </p:txBody>
      </p:sp>
      <p:pic>
        <p:nvPicPr>
          <p:cNvPr id="6146" name="Picture 2" descr="C:\Users\pc\AppData\Local\Microsoft\Windows\Temporary Internet Files\Content.IE5\GJ8014QZ\MP9004064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951" y="3590822"/>
            <a:ext cx="2249421" cy="1499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84" y="5234217"/>
            <a:ext cx="2069023" cy="1402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275" y="5229740"/>
            <a:ext cx="2226674" cy="1391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90822"/>
            <a:ext cx="2232248" cy="1499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76" y="5204282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8028384" y="5183233"/>
            <a:ext cx="504056" cy="468052"/>
          </a:xfrm>
          <a:prstGeom prst="ellipse">
            <a:avLst/>
          </a:prstGeom>
          <a:solidFill>
            <a:srgbClr val="FF9900"/>
          </a:solidFill>
          <a:ln>
            <a:solidFill>
              <a:schemeClr val="bg1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a</a:t>
            </a:r>
            <a:endParaRPr lang="cs-CZ" sz="1600" b="1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212923" y="5178206"/>
            <a:ext cx="504056" cy="468052"/>
          </a:xfrm>
          <a:prstGeom prst="ellipse">
            <a:avLst/>
          </a:prstGeom>
          <a:solidFill>
            <a:srgbClr val="FF9900"/>
          </a:solidFill>
          <a:ln>
            <a:solidFill>
              <a:schemeClr val="bg1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>
                    <a:lumMod val="90000"/>
                    <a:lumOff val="10000"/>
                  </a:schemeClr>
                </a:solidFill>
              </a:rPr>
              <a:t>b</a:t>
            </a:r>
            <a:endParaRPr lang="cs-CZ" sz="1600" b="1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7704" y="3590822"/>
            <a:ext cx="504056" cy="468052"/>
          </a:xfrm>
          <a:prstGeom prst="ellipse">
            <a:avLst/>
          </a:prstGeom>
          <a:solidFill>
            <a:srgbClr val="FF9900"/>
          </a:solidFill>
          <a:ln>
            <a:solidFill>
              <a:schemeClr val="bg1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c</a:t>
            </a:r>
            <a:endParaRPr lang="cs-CZ" sz="1600" b="1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157772" y="5205915"/>
            <a:ext cx="504056" cy="468052"/>
          </a:xfrm>
          <a:prstGeom prst="ellipse">
            <a:avLst/>
          </a:prstGeom>
          <a:solidFill>
            <a:srgbClr val="FF9900"/>
          </a:solidFill>
          <a:ln>
            <a:solidFill>
              <a:schemeClr val="bg1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>
                    <a:lumMod val="90000"/>
                    <a:lumOff val="10000"/>
                  </a:schemeClr>
                </a:solidFill>
              </a:rPr>
              <a:t>c</a:t>
            </a:r>
            <a:endParaRPr lang="cs-CZ" sz="1600" b="1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306507" y="3537676"/>
            <a:ext cx="504056" cy="468052"/>
          </a:xfrm>
          <a:prstGeom prst="ellipse">
            <a:avLst/>
          </a:prstGeom>
          <a:solidFill>
            <a:srgbClr val="FF9900"/>
          </a:solidFill>
          <a:ln>
            <a:solidFill>
              <a:schemeClr val="bg1">
                <a:lumMod val="90000"/>
                <a:lumOff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>
                    <a:lumMod val="90000"/>
                    <a:lumOff val="10000"/>
                  </a:schemeClr>
                </a:solidFill>
              </a:rPr>
              <a:t>d</a:t>
            </a:r>
            <a:endParaRPr lang="cs-CZ" sz="1600" b="1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58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50"/>
                            </p:stCondLst>
                            <p:childTnLst>
                              <p:par>
                                <p:cTn id="20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10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750"/>
                            </p:stCondLst>
                            <p:childTnLst>
                              <p:par>
                                <p:cTn id="28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75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75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75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470"/>
                            </p:stCondLst>
                            <p:childTnLst>
                              <p:par>
                                <p:cTn id="6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75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0" dur="75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75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92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2" dur="75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75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75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10"/>
                            </p:stCondLst>
                            <p:childTnLst>
                              <p:par>
                                <p:cTn id="10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1" dur="75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2" dur="75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B1F0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3" dur="75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620"/>
                            </p:stCondLst>
                            <p:childTnLst>
                              <p:par>
                                <p:cTn id="14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pc\AppData\Local\Microsoft\Windows\Temporary Internet Files\Content.IE5\UIFOX6ZY\MP9004391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986"/>
            <a:ext cx="9144000" cy="6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12262" y="171260"/>
            <a:ext cx="3816424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v zimě</a:t>
            </a:r>
            <a:endParaRPr lang="cs-CZ" sz="40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895" y="398449"/>
            <a:ext cx="792088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na nás les působí, jako by spal:</a:t>
            </a:r>
          </a:p>
          <a:p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70C0"/>
                </a:solidFill>
              </a:rPr>
              <a:t>l</a:t>
            </a:r>
            <a:r>
              <a:rPr lang="cs-CZ" sz="2400" dirty="0" smtClean="0">
                <a:solidFill>
                  <a:srgbClr val="0070C0"/>
                </a:solidFill>
              </a:rPr>
              <a:t>istnaté stromy mají holé větve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jehličnany jsou většinou zapadlé sněhem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70C0"/>
                </a:solidFill>
              </a:rPr>
              <a:t>ř</a:t>
            </a:r>
            <a:r>
              <a:rPr lang="cs-CZ" sz="2400" dirty="0" smtClean="0">
                <a:solidFill>
                  <a:srgbClr val="0070C0"/>
                </a:solidFill>
              </a:rPr>
              <a:t>ada živočichů je ukryta ve svých </a:t>
            </a:r>
            <a:r>
              <a:rPr lang="cs-CZ" sz="2400" dirty="0" smtClean="0">
                <a:solidFill>
                  <a:srgbClr val="0070C0"/>
                </a:solidFill>
              </a:rPr>
              <a:t>skrýších</a:t>
            </a:r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>
              <a:solidFill>
                <a:srgbClr val="0070C0"/>
              </a:solidFill>
            </a:endParaRP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>
              <a:solidFill>
                <a:srgbClr val="0070C0"/>
              </a:solidFill>
            </a:endParaRP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B0F0"/>
                </a:solidFill>
              </a:rPr>
              <a:t>Přesto jsou i živočichové, které můžeme ve volné přírodě pozorovat. </a:t>
            </a:r>
            <a:endParaRPr lang="cs-CZ" sz="2400" b="1" dirty="0">
              <a:solidFill>
                <a:srgbClr val="00B0F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32153"/>
            <a:ext cx="2664296" cy="2095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23896"/>
            <a:ext cx="3051129" cy="2121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66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pc\AppData\Local\Microsoft\Windows\Temporary Internet Files\Content.IE5\UIFOX6ZY\MP9004391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986"/>
            <a:ext cx="9144000" cy="6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0" y="487911"/>
            <a:ext cx="4572000" cy="924475"/>
          </a:xfrm>
          <a:prstGeom prst="rect">
            <a:avLst/>
          </a:prstGeom>
          <a:solidFill>
            <a:srgbClr val="DAFAFE"/>
          </a:solidFill>
          <a:effectLst>
            <a:softEdge rad="317500"/>
          </a:effectLst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Poznáte stopy ve sněhu?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140547"/>
            <a:ext cx="65436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623939" y="5689823"/>
            <a:ext cx="1296144" cy="134243"/>
          </a:xfrm>
          <a:prstGeom prst="rect">
            <a:avLst/>
          </a:prstGeom>
          <a:solidFill>
            <a:srgbClr val="DAFAF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16016" y="5445224"/>
            <a:ext cx="1296144" cy="134243"/>
          </a:xfrm>
          <a:prstGeom prst="rect">
            <a:avLst/>
          </a:prstGeom>
          <a:solidFill>
            <a:srgbClr val="DAFAF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872" y="19270"/>
            <a:ext cx="6919714" cy="2929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7164288" y="1268760"/>
            <a:ext cx="1296144" cy="134243"/>
          </a:xfrm>
          <a:prstGeom prst="rect">
            <a:avLst/>
          </a:prstGeom>
          <a:solidFill>
            <a:srgbClr val="DAFAF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16016" y="446964"/>
            <a:ext cx="1296144" cy="134243"/>
          </a:xfrm>
          <a:prstGeom prst="rect">
            <a:avLst/>
          </a:prstGeom>
          <a:solidFill>
            <a:srgbClr val="DAFAF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85735" y="2496454"/>
            <a:ext cx="5571469" cy="2755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316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9711E-6 L -0.27691 -4.9711E-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54" y="0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84971E-6 L 0.41337 -0.0018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0" y="-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21387E-6 L -0.35781 -0.0027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99" y="-139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  <p:bldP spid="18" grpId="0" animBg="1"/>
      <p:bldP spid="18" grpId="1" animBg="1"/>
      <p:bldP spid="19" grpId="0" animBg="1"/>
      <p:bldP spid="19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>
                <a:solidFill>
                  <a:schemeClr val="bg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 v lese</a:t>
            </a:r>
            <a:endParaRPr lang="cs-CZ" sz="3600" b="1" dirty="0">
              <a:solidFill>
                <a:schemeClr val="bg1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pc\AppData\Local\Microsoft\Windows\Temporary Internet Files\Content.IE5\UIFOX6ZY\MP9004391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986"/>
            <a:ext cx="9144000" cy="69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93" y="403128"/>
            <a:ext cx="403764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3214"/>
            <a:ext cx="4117519" cy="3084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7884" y="3789040"/>
            <a:ext cx="4808232" cy="2921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476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7026452"/>
              </p:ext>
            </p:extLst>
          </p:nvPr>
        </p:nvGraphicFramePr>
        <p:xfrm>
          <a:off x="35202" y="3217724"/>
          <a:ext cx="9108798" cy="362240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108798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-otevřená galerie Microsoft.com </a:t>
                      </a:r>
                      <a:endParaRPr lang="cs-CZ" sz="1800" baseline="0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http://v11.lscache3.c.bigcache.googleapis.com/static.panoramio.com/photos/original/9103125.jpg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http://www.ecards.cz/isrc/e/0/e06d42acfd46f2aecbd21319427d9a87_2074_A.jpg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http://www.havlis.cz/img/427_3.jpeg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http://t0.gstatic.com/images?q=tbn:ANd9GcSOm_WOx03LhsFGy8_57WKzzsu_N7i4tGBVSWb5kHCpDu0B-l52cpbs8xbR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3"/>
                        </a:rPr>
                        <a:t>http://www.pylovasluzba.cz/dbpic/20_dub_1-400</a:t>
                      </a:r>
                      <a:r>
                        <a:rPr lang="cs-CZ" sz="18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4"/>
                        </a:rPr>
                        <a:t>http://botany.cz/foto2/larixoccidherb1.jpg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baseline="0" dirty="0" smtClean="0">
                        <a:hlinkClick r:id="rId2"/>
                      </a:endParaRP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6784995"/>
              </p:ext>
            </p:extLst>
          </p:nvPr>
        </p:nvGraphicFramePr>
        <p:xfrm>
          <a:off x="467544" y="83127"/>
          <a:ext cx="8208912" cy="29260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208912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</a:t>
                      </a:r>
                      <a:r>
                        <a:rPr lang="cs-CZ" sz="1800" baseline="0" dirty="0" smtClean="0"/>
                        <a:t>Prezentace, která je prvním ze dvou dílů je </a:t>
                      </a:r>
                      <a:r>
                        <a:rPr lang="cs-CZ" sz="1800" baseline="0" dirty="0" smtClean="0"/>
                        <a:t>určená pro 2. </a:t>
                      </a:r>
                      <a:r>
                        <a:rPr lang="cs-CZ" sz="1800" baseline="0" dirty="0" smtClean="0"/>
                        <a:t>třídu.  Přibližuje žákům les a lesní společenství v průběhu ročních období.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Samotný úvod prezentace představuje les jako užitečné místo pro člověka, a zároveň domov pro rostliny i živočichy. V několika aktivitách si žáci vyzkoušejí a zopakují základní vědomosti – hledají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správný význam lesa, určují opadavé stromy a jejich plody a ke zvířatům přiřazují odpovídající přípravu na zimní měsíce. V posledním bloku mohou odhadovat stopy zvířat ve sněhu. Prezentace obsahuje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animace.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748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815908"/>
              </p:ext>
            </p:extLst>
          </p:nvPr>
        </p:nvGraphicFramePr>
        <p:xfrm>
          <a:off x="107504" y="134945"/>
          <a:ext cx="8928992" cy="663992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928992"/>
              </a:tblGrid>
              <a:tr h="5134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243888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http://upload.wikimedia.org/wikipedia/commons/thumb/2/2d/Aerial_View_of_Autumn_Forest_Colors.jpg/220pxAerial_View_of_Autumn_Forest_Color.jpg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http://politickles.com/blog/wp-content/uploads/2010/10/acorn.jpg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http://wiki.rvp.cz/@api/deki/files/879/=685px-Fagus_sylvatica7_ies.jpg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http://www.qvest.de/wpcontent/uploads/2009/11/qvest_neu_39_kastanie.jpg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http://upload.wikimedia.org/wikipedia/commons/thumb/9/92/Amsel_10012010.jpg/220px-Amsel_10012010.jpg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http://www.priroda.cz/clanky/foto/jelen.jpg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http://www.biolib.cz/IMG/GAL/76931.jpg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http://www.garten.cz/images_forum/gallery/1332/2252-lesy-v-zime-6.jpg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http://www.garten.cz/images_forum/gallery/1332/2252-lesy-v-zime-5.jpg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http://www.regionplzen.cz/inc/pic_crop_ilustracni.asp?jmeno=/data/fotogalerie/20119.jpg&amp;sirka=460&amp;vyska=280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http://lh5.ggpht.com/__KWkzWGeRs/TT9GIoZHbQI/AAAAAAAAAHs/1ho5oaxmpDI/ZAJIC_.jpg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http://ms-snezne.wbs.cz/zver/srnec1.jpg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http://www.ms-smilovicereka.ic.cz/obr/article_toulky/srnci_stopa_srna.jpg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http://1.bp.blogspot.com/_lgBf1VCDEQw/S1HlJh2vTUI/AAAAAAAAHI0/ul6MJWZxBrk/s400/srna_zaj%C3%ADc-zima.jpg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hlinkClick r:id="rId2"/>
                        </a:rPr>
                        <a:t>http://blog.sme.sk/blog/4550/251419/B_06.jpg</a:t>
                      </a:r>
                      <a:endParaRPr lang="cs-CZ" sz="1800" baseline="0" dirty="0" smtClean="0">
                        <a:hlinkClick r:id="rId2"/>
                      </a:endParaRP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808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Vlastní 2">
      <a:dk1>
        <a:srgbClr val="631601"/>
      </a:dk1>
      <a:lt1>
        <a:srgbClr val="FFFFFF"/>
      </a:lt1>
      <a:dk2>
        <a:srgbClr val="92D050"/>
      </a:dk2>
      <a:lt2>
        <a:srgbClr val="FFFFFF"/>
      </a:lt2>
      <a:accent1>
        <a:srgbClr val="00B050"/>
      </a:accent1>
      <a:accent2>
        <a:srgbClr val="00B050"/>
      </a:accent2>
      <a:accent3>
        <a:srgbClr val="00B050"/>
      </a:accent3>
      <a:accent4>
        <a:srgbClr val="00B050"/>
      </a:accent4>
      <a:accent5>
        <a:srgbClr val="00B050"/>
      </a:accent5>
      <a:accent6>
        <a:srgbClr val="00B050"/>
      </a:accent6>
      <a:hlink>
        <a:srgbClr val="00B050"/>
      </a:hlink>
      <a:folHlink>
        <a:srgbClr val="00B050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424</TotalTime>
  <Words>501</Words>
  <Application>Microsoft Office PowerPoint</Application>
  <PresentationFormat>Předvádění na obrazovce (4:3)</PresentationFormat>
  <Paragraphs>152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Autumn</vt:lpstr>
      <vt:lpstr>Les v průběhu roku</vt:lpstr>
      <vt:lpstr>Prezentace aplikace PowerPoint</vt:lpstr>
      <vt:lpstr>V čem je pro nás les tak významný?</vt:lpstr>
      <vt:lpstr>Prezentace aplikace PowerPoint</vt:lpstr>
      <vt:lpstr>Podzim v lese</vt:lpstr>
      <vt:lpstr>Podzim v lese</vt:lpstr>
      <vt:lpstr>Podzim v lese</vt:lpstr>
      <vt:lpstr>Podzim v lese</vt:lpstr>
      <vt:lpstr>Podzim v lese</vt:lpstr>
      <vt:lpstr>Podzim v lese</vt:lpstr>
      <vt:lpstr>Podzim v lese</vt:lpstr>
      <vt:lpstr>Podzim v lese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</dc:title>
  <dc:creator>pc</dc:creator>
  <cp:lastModifiedBy>pc</cp:lastModifiedBy>
  <cp:revision>41</cp:revision>
  <dcterms:created xsi:type="dcterms:W3CDTF">2012-04-11T08:46:04Z</dcterms:created>
  <dcterms:modified xsi:type="dcterms:W3CDTF">2012-04-12T13:20:12Z</dcterms:modified>
</cp:coreProperties>
</file>