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91C8-8A83-47CF-AF89-D37283E45268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2F014-0861-474F-97A3-0953319B37A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21959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91C8-8A83-47CF-AF89-D37283E45268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2F014-0861-474F-97A3-0953319B37A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908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91C8-8A83-47CF-AF89-D37283E45268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2F014-0861-474F-97A3-0953319B37A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30132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91C8-8A83-47CF-AF89-D37283E45268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2F014-0861-474F-97A3-0953319B37A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0235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91C8-8A83-47CF-AF89-D37283E45268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2F014-0861-474F-97A3-0953319B37A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06383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91C8-8A83-47CF-AF89-D37283E45268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2F014-0861-474F-97A3-0953319B37A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14816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91C8-8A83-47CF-AF89-D37283E45268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2F014-0861-474F-97A3-0953319B37A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22543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91C8-8A83-47CF-AF89-D37283E45268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2F014-0861-474F-97A3-0953319B37A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4871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91C8-8A83-47CF-AF89-D37283E45268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2F014-0861-474F-97A3-0953319B37A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47700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91C8-8A83-47CF-AF89-D37283E45268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2F014-0861-474F-97A3-0953319B37A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7538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91C8-8A83-47CF-AF89-D37283E45268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2F014-0861-474F-97A3-0953319B37A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910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E91C8-8A83-47CF-AF89-D37283E45268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02F014-0861-474F-97A3-0953319B37A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18098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1644" y="508518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289312" y="4365104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VY_32_INOVACE_05-36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139313" y="548680"/>
            <a:ext cx="273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Elektřina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42515177"/>
              </p:ext>
            </p:extLst>
          </p:nvPr>
        </p:nvGraphicFramePr>
        <p:xfrm>
          <a:off x="1478293" y="1988840"/>
          <a:ext cx="6208395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IX. r.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oblast: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obor: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Fyzika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Tematický okruh: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Elektřina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b="1" kern="50" dirty="0" smtClean="0">
                          <a:effectLst/>
                        </a:rPr>
                        <a:t>Výroba elektrické energie</a:t>
                      </a:r>
                      <a:endParaRPr lang="cs-CZ" sz="1200" b="1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Jméno autora: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Jaroslava Vondráčková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Vytvořeno dne: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smtClean="0">
                          <a:effectLst/>
                        </a:rPr>
                        <a:t>12.9.2011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Seznamuje s principem a vlastnostmi</a:t>
                      </a:r>
                      <a:r>
                        <a:rPr lang="cs-CZ" sz="1400" kern="50" baseline="0" dirty="0" smtClean="0">
                          <a:effectLst/>
                        </a:rPr>
                        <a:t> běžně užívaných typů elektráren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88631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3200" b="1" dirty="0" smtClean="0"/>
              <a:t>Výroba elektrické energie</a:t>
            </a:r>
            <a:endParaRPr lang="cs-CZ" sz="3200" b="1" dirty="0"/>
          </a:p>
        </p:txBody>
      </p:sp>
      <p:pic>
        <p:nvPicPr>
          <p:cNvPr id="2050" name="Picture 2" descr="C:\Documents and Settings\Jaroslava\Local Settings\Temporary Internet Files\Content.IE5\VEZ8FN2M\MC900104962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617085"/>
            <a:ext cx="1820570" cy="1819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Jaroslava\Local Settings\Temporary Internet Files\Content.IE5\AT71JFT1\MC9001049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87789" y="4725144"/>
            <a:ext cx="1826057" cy="182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Documents and Settings\Jaroslava\Local Settings\Temporary Internet Files\Content.IE5\VEZ8FN2M\MC90010496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51476"/>
            <a:ext cx="1821485" cy="182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Documents and Settings\Jaroslava\Local Settings\Temporary Internet Files\Content.IE5\HHU06RPF\MC90005356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916832"/>
            <a:ext cx="1630375" cy="212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Documents and Settings\Jaroslava\Local Settings\Temporary Internet Files\Content.IE5\TUXFCETO\MC90043441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777966"/>
            <a:ext cx="16256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236296" y="4581128"/>
            <a:ext cx="1573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Nechybí něco?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48108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Zapoj fantazii</a:t>
            </a:r>
            <a:endParaRPr lang="cs-CZ" sz="24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endParaRPr lang="cs-CZ" sz="2400" dirty="0" smtClean="0">
              <a:solidFill>
                <a:schemeClr val="tx2"/>
              </a:solidFill>
            </a:endParaRPr>
          </a:p>
          <a:p>
            <a:endParaRPr lang="cs-CZ" sz="2400" dirty="0">
              <a:solidFill>
                <a:schemeClr val="tx2"/>
              </a:solidFill>
            </a:endParaRPr>
          </a:p>
          <a:p>
            <a:endParaRPr lang="cs-CZ" sz="2400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chemeClr val="tx2"/>
                </a:solidFill>
              </a:rPr>
              <a:t>Pokus </a:t>
            </a:r>
            <a:r>
              <a:rPr lang="cs-CZ" sz="2400" b="1" dirty="0" smtClean="0">
                <a:solidFill>
                  <a:schemeClr val="tx2"/>
                </a:solidFill>
              </a:rPr>
              <a:t> popsat</a:t>
            </a:r>
            <a:r>
              <a:rPr lang="cs-CZ" sz="2400" b="1" dirty="0" smtClean="0">
                <a:solidFill>
                  <a:schemeClr val="tx2"/>
                </a:solidFill>
              </a:rPr>
              <a:t>, </a:t>
            </a:r>
            <a:endParaRPr lang="cs-CZ" sz="2400" b="1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chemeClr val="tx2"/>
                </a:solidFill>
              </a:rPr>
              <a:t>co </a:t>
            </a:r>
            <a:r>
              <a:rPr lang="cs-CZ" sz="2400" b="1" dirty="0" smtClean="0">
                <a:solidFill>
                  <a:schemeClr val="tx2"/>
                </a:solidFill>
              </a:rPr>
              <a:t>by mohl obrázek</a:t>
            </a:r>
          </a:p>
          <a:p>
            <a:pPr marL="0" indent="0">
              <a:buNone/>
            </a:pPr>
            <a:r>
              <a:rPr lang="cs-CZ" sz="2400" b="1" dirty="0">
                <a:solidFill>
                  <a:schemeClr val="tx2"/>
                </a:solidFill>
              </a:rPr>
              <a:t>p</a:t>
            </a:r>
            <a:r>
              <a:rPr lang="cs-CZ" sz="2400" b="1" dirty="0" smtClean="0">
                <a:solidFill>
                  <a:schemeClr val="tx2"/>
                </a:solidFill>
              </a:rPr>
              <a:t>ředstavovat. </a:t>
            </a:r>
          </a:p>
          <a:p>
            <a:endParaRPr lang="cs-CZ" sz="2400" b="1" dirty="0">
              <a:solidFill>
                <a:schemeClr val="tx2"/>
              </a:solidFill>
            </a:endParaRPr>
          </a:p>
        </p:txBody>
      </p:sp>
      <p:pic>
        <p:nvPicPr>
          <p:cNvPr id="1033" name="Picture 9" descr="C:\Documents and Settings\Jaroslava\Local Settings\Temporary Internet Files\Content.IE5\TUXFCETO\MC90043729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923347"/>
            <a:ext cx="4320480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7243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Fosilní paliva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b="1" dirty="0" smtClean="0">
                <a:solidFill>
                  <a:srgbClr val="C00000"/>
                </a:solidFill>
              </a:rPr>
              <a:t>Nerostné suroviny, které vznikly v dávných dobách přeměnou odumřelých rostlin a těl za nepřístupu vzduchu.  </a:t>
            </a:r>
          </a:p>
          <a:p>
            <a:endParaRPr lang="cs-CZ" sz="2000" b="1" dirty="0" smtClean="0">
              <a:solidFill>
                <a:srgbClr val="C00000"/>
              </a:solidFill>
            </a:endParaRPr>
          </a:p>
          <a:p>
            <a:r>
              <a:rPr lang="cs-CZ" sz="2000" dirty="0" smtClean="0"/>
              <a:t>Patří sem </a:t>
            </a:r>
            <a:r>
              <a:rPr lang="cs-CZ" sz="2000" b="1" dirty="0" smtClean="0"/>
              <a:t>ropa, zemní plyn a uhlí.</a:t>
            </a:r>
          </a:p>
          <a:p>
            <a:endParaRPr lang="cs-CZ" sz="2000" b="1" dirty="0"/>
          </a:p>
          <a:p>
            <a:r>
              <a:rPr lang="cs-CZ" sz="2000" b="1" dirty="0" smtClean="0"/>
              <a:t>Jejich spalování je neekologické. Uvolňují se při něm </a:t>
            </a:r>
            <a:r>
              <a:rPr lang="cs-CZ" sz="2000" b="1" i="1" dirty="0" smtClean="0"/>
              <a:t>plyny, které jsou nebezpečné pro přírodu i přímo pro člověka.</a:t>
            </a:r>
          </a:p>
          <a:p>
            <a:endParaRPr lang="cs-CZ" sz="1800" dirty="0" smtClean="0"/>
          </a:p>
          <a:p>
            <a:r>
              <a:rPr lang="cs-CZ" sz="1800" b="1" i="1" dirty="0" smtClean="0"/>
              <a:t>Oxidy síry a dusíku způsobují plicní onemocnění.</a:t>
            </a:r>
          </a:p>
          <a:p>
            <a:r>
              <a:rPr lang="cs-CZ" sz="1800" b="1" i="1" dirty="0" smtClean="0"/>
              <a:t>Oxidy uhlíku jsou skleníkovými plyny a mohou způsobit oteplení Země, které může ohrozit život na planetě.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91702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 Co už vím o uhlí, ropě, …..?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b="1" dirty="0" smtClean="0"/>
              <a:t>Jaké druhy </a:t>
            </a:r>
            <a:r>
              <a:rPr lang="cs-CZ" sz="2000" b="1" i="1" dirty="0" smtClean="0">
                <a:solidFill>
                  <a:srgbClr val="FF0000"/>
                </a:solidFill>
              </a:rPr>
              <a:t>uhlí</a:t>
            </a:r>
            <a:r>
              <a:rPr lang="cs-CZ" sz="2000" b="1" dirty="0" smtClean="0"/>
              <a:t> znáš? </a:t>
            </a:r>
            <a:r>
              <a:rPr lang="cs-CZ" sz="2000" b="1" dirty="0" smtClean="0"/>
              <a:t>Víš, </a:t>
            </a:r>
            <a:r>
              <a:rPr lang="cs-CZ" sz="2000" b="1" dirty="0" smtClean="0"/>
              <a:t>k čemu je využíváme?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Z čeho vzniklo </a:t>
            </a:r>
            <a:r>
              <a:rPr lang="cs-CZ" sz="2000" b="1" i="1" dirty="0" smtClean="0"/>
              <a:t>uhlí?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Z čeho vznikla </a:t>
            </a:r>
            <a:r>
              <a:rPr lang="cs-CZ" sz="2000" b="1" i="1" dirty="0" smtClean="0">
                <a:solidFill>
                  <a:srgbClr val="FF0000"/>
                </a:solidFill>
              </a:rPr>
              <a:t>ropa</a:t>
            </a:r>
            <a:r>
              <a:rPr lang="cs-CZ" sz="2000" b="1" dirty="0" smtClean="0"/>
              <a:t>?</a:t>
            </a:r>
          </a:p>
          <a:p>
            <a:pPr>
              <a:buNone/>
            </a:pPr>
            <a:endParaRPr lang="cs-CZ" sz="2000" b="1" dirty="0" smtClean="0"/>
          </a:p>
          <a:p>
            <a:r>
              <a:rPr lang="cs-CZ" sz="2000" b="1" dirty="0" smtClean="0"/>
              <a:t>Co vše je vyrobeno </a:t>
            </a:r>
            <a:r>
              <a:rPr lang="cs-CZ" sz="2000" b="1" i="1" dirty="0" smtClean="0"/>
              <a:t>z ropy</a:t>
            </a:r>
            <a:r>
              <a:rPr lang="cs-CZ" sz="2000" b="1" dirty="0" smtClean="0"/>
              <a:t>?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Kde se vzala v těchto surovinách </a:t>
            </a:r>
            <a:r>
              <a:rPr lang="cs-CZ" sz="2000" b="1" i="1" dirty="0" smtClean="0">
                <a:solidFill>
                  <a:srgbClr val="FF0000"/>
                </a:solidFill>
              </a:rPr>
              <a:t>energie,</a:t>
            </a:r>
            <a:r>
              <a:rPr lang="cs-CZ" sz="2000" b="1" dirty="0" smtClean="0"/>
              <a:t> kterou vydávají při spalování?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xmlns="" val="1664931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Způsoby získávání el. energie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Elektrická energie </a:t>
            </a:r>
            <a:r>
              <a:rPr lang="cs-CZ" sz="2000" b="1" dirty="0" smtClean="0"/>
              <a:t>se dnes převážně získává </a:t>
            </a:r>
            <a:r>
              <a:rPr lang="cs-CZ" sz="2000" b="1" dirty="0" smtClean="0">
                <a:solidFill>
                  <a:srgbClr val="FF0000"/>
                </a:solidFill>
              </a:rPr>
              <a:t>z tepla.</a:t>
            </a:r>
            <a:endParaRPr lang="cs-CZ" sz="2000" b="1" dirty="0">
              <a:solidFill>
                <a:srgbClr val="FF0000"/>
              </a:solidFill>
            </a:endParaRPr>
          </a:p>
          <a:p>
            <a:endParaRPr lang="cs-CZ" sz="2000" b="1" dirty="0" smtClean="0"/>
          </a:p>
          <a:p>
            <a:pPr marL="0" indent="0">
              <a:buNone/>
            </a:pPr>
            <a:r>
              <a:rPr lang="cs-CZ" sz="2000" b="1" i="1" dirty="0" smtClean="0">
                <a:solidFill>
                  <a:srgbClr val="FF0000"/>
                </a:solidFill>
              </a:rPr>
              <a:t>Teplo se uvolňuje čtyřmi způsoby: </a:t>
            </a:r>
          </a:p>
          <a:p>
            <a:r>
              <a:rPr lang="cs-CZ" sz="2000" b="1" dirty="0" smtClean="0"/>
              <a:t>spalováním</a:t>
            </a:r>
          </a:p>
          <a:p>
            <a:r>
              <a:rPr lang="cs-CZ" sz="2000" b="1" dirty="0" smtClean="0"/>
              <a:t>štěpením atomových jader</a:t>
            </a:r>
          </a:p>
          <a:p>
            <a:r>
              <a:rPr lang="cs-CZ" sz="2000" b="1" dirty="0" smtClean="0"/>
              <a:t>ze Slunce</a:t>
            </a:r>
          </a:p>
          <a:p>
            <a:r>
              <a:rPr lang="cs-CZ" sz="2000" b="1" dirty="0" smtClean="0"/>
              <a:t>z hloubi Země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b="1" i="1" dirty="0" smtClean="0">
                <a:solidFill>
                  <a:srgbClr val="FF0000"/>
                </a:solidFill>
              </a:rPr>
              <a:t>Spalovat se mohou i obnovitelné suroviny </a:t>
            </a:r>
            <a:r>
              <a:rPr lang="cs-CZ" sz="2000" b="1" i="1" dirty="0" smtClean="0"/>
              <a:t>– </a:t>
            </a:r>
            <a:r>
              <a:rPr lang="cs-CZ" sz="2000" b="1" dirty="0" smtClean="0"/>
              <a:t>dřevo, sláma, bioplyn (plyn vznikající rozkladem biologického odpadu).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xmlns="" val="2142568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Tepelná elektrárna I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Teplo </a:t>
            </a:r>
            <a:r>
              <a:rPr lang="cs-CZ" sz="2000" b="1" dirty="0" smtClean="0"/>
              <a:t>vznikající spalováním se využívá k </a:t>
            </a:r>
            <a:r>
              <a:rPr lang="cs-CZ" sz="2000" b="1" dirty="0" smtClean="0">
                <a:solidFill>
                  <a:srgbClr val="FF0000"/>
                </a:solidFill>
              </a:rPr>
              <a:t>varu vody </a:t>
            </a:r>
            <a:r>
              <a:rPr lang="cs-CZ" sz="2000" b="1" dirty="0" smtClean="0"/>
              <a:t>v kotli.</a:t>
            </a:r>
          </a:p>
          <a:p>
            <a:endParaRPr lang="cs-CZ" sz="2000" dirty="0" smtClean="0"/>
          </a:p>
          <a:p>
            <a:r>
              <a:rPr lang="cs-CZ" sz="2000" b="1" dirty="0" smtClean="0"/>
              <a:t>K dosažení co největší účinnosti se velká teplota páry udržuje pomocí vysokého tlaku. </a:t>
            </a:r>
          </a:p>
          <a:p>
            <a:endParaRPr lang="cs-CZ" sz="2000" dirty="0" smtClean="0"/>
          </a:p>
          <a:p>
            <a:r>
              <a:rPr lang="cs-CZ" sz="2000" b="1" i="1" dirty="0" smtClean="0">
                <a:solidFill>
                  <a:srgbClr val="C00000"/>
                </a:solidFill>
              </a:rPr>
              <a:t>Pára s velkým tlakem a teplotou se přivádí na turbínu.</a:t>
            </a:r>
          </a:p>
          <a:p>
            <a:endParaRPr lang="cs-CZ" sz="2000" i="1" dirty="0" smtClean="0"/>
          </a:p>
          <a:p>
            <a:r>
              <a:rPr lang="cs-CZ" sz="2000" b="1" dirty="0" smtClean="0"/>
              <a:t>Do velkého množství lopatek turbíny pára naráží, předá jim svou energii </a:t>
            </a:r>
            <a:br>
              <a:rPr lang="cs-CZ" sz="2000" b="1" dirty="0" smtClean="0"/>
            </a:br>
            <a:r>
              <a:rPr lang="cs-CZ" sz="2000" b="1" dirty="0" smtClean="0"/>
              <a:t>a kola se roztáčejí.</a:t>
            </a:r>
          </a:p>
        </p:txBody>
      </p:sp>
    </p:spTree>
    <p:extLst>
      <p:ext uri="{BB962C8B-B14F-4D97-AF65-F5344CB8AC3E}">
        <p14:creationId xmlns:p14="http://schemas.microsoft.com/office/powerpoint/2010/main" xmlns="" val="1254721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Tepelná elektrárna II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b="1" dirty="0" smtClean="0"/>
              <a:t>Pára postupně chladne a snižuje se její tlak.</a:t>
            </a:r>
          </a:p>
          <a:p>
            <a:r>
              <a:rPr lang="cs-CZ" sz="2000" b="1" dirty="0" smtClean="0"/>
              <a:t>Z turbíny se pára vede do </a:t>
            </a:r>
            <a:r>
              <a:rPr lang="cs-CZ" sz="2000" b="1" dirty="0" smtClean="0">
                <a:solidFill>
                  <a:srgbClr val="FF0000"/>
                </a:solidFill>
              </a:rPr>
              <a:t>kondenzátoru</a:t>
            </a:r>
            <a:r>
              <a:rPr lang="cs-CZ" sz="2000" b="1" dirty="0" smtClean="0"/>
              <a:t>, ve kterém zkapalní.</a:t>
            </a:r>
          </a:p>
          <a:p>
            <a:r>
              <a:rPr lang="cs-CZ" sz="2000" b="1" dirty="0" smtClean="0"/>
              <a:t>Chladnou vodu přivádí čerpadlo zpátky do kotle.</a:t>
            </a:r>
          </a:p>
          <a:p>
            <a:endParaRPr lang="cs-CZ" sz="2000" dirty="0" smtClean="0"/>
          </a:p>
          <a:p>
            <a:r>
              <a:rPr lang="cs-CZ" sz="2000" b="1" dirty="0" smtClean="0">
                <a:solidFill>
                  <a:srgbClr val="C00000"/>
                </a:solidFill>
              </a:rPr>
              <a:t>Společnou osu s turbínou má elektrický generátor.</a:t>
            </a:r>
          </a:p>
          <a:p>
            <a:endParaRPr lang="cs-CZ" sz="2000" dirty="0" smtClean="0"/>
          </a:p>
          <a:p>
            <a:r>
              <a:rPr lang="cs-CZ" sz="2000" b="1" dirty="0" smtClean="0"/>
              <a:t>Ten má cívky ve statoru i v rotoru.</a:t>
            </a:r>
          </a:p>
          <a:p>
            <a:endParaRPr lang="cs-CZ" sz="2000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Proud v něm vzniká působením magnetického pole na pohybující se vodič.</a:t>
            </a:r>
          </a:p>
          <a:p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xmlns="" val="799485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Schéma uhelné elektrárny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endParaRPr lang="cs-CZ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9" y="2060848"/>
            <a:ext cx="6552728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1259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Schéma jaderné elektrárny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1" y="2204864"/>
            <a:ext cx="6192688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3117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Další typy elektráren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r>
              <a:rPr lang="cs-CZ" sz="2000" b="1" dirty="0" smtClean="0"/>
              <a:t>Kromě jaderných a geotermálních elektráren je </a:t>
            </a:r>
            <a:r>
              <a:rPr lang="cs-CZ" sz="2000" b="1" dirty="0" smtClean="0">
                <a:solidFill>
                  <a:srgbClr val="FF0000"/>
                </a:solidFill>
              </a:rPr>
              <a:t>původním zdrojem energie </a:t>
            </a:r>
            <a:r>
              <a:rPr lang="cs-CZ" sz="2000" b="1" dirty="0" smtClean="0"/>
              <a:t>všech elektráren </a:t>
            </a:r>
            <a:r>
              <a:rPr lang="cs-CZ" sz="2000" b="1" dirty="0" smtClean="0">
                <a:solidFill>
                  <a:srgbClr val="FF0000"/>
                </a:solidFill>
              </a:rPr>
              <a:t>Slunce.</a:t>
            </a:r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Jaderná elektrárna </a:t>
            </a:r>
            <a:r>
              <a:rPr lang="cs-CZ" sz="2000" b="1" dirty="0" smtClean="0"/>
              <a:t>– štěpením jader uranu se uvolňuje velká energie, která vodu zahřívá na vysokou teplotu. Přehřátá voda s velkým tlakem vyrábí páru, která pohání turbínu.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Geotermální elektrárna </a:t>
            </a:r>
            <a:r>
              <a:rPr lang="cs-CZ" sz="2000" b="1" dirty="0" smtClean="0"/>
              <a:t>– využívá vysokou teplotu ve spodních vrstvách zemské kůry.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Vodní elektrárna </a:t>
            </a:r>
            <a:r>
              <a:rPr lang="cs-CZ" sz="2000" b="1" dirty="0" smtClean="0"/>
              <a:t>– vysoká polohová energie vody se mění na energii pohybovou. Ta se přenáší na lopatky vodní turbíny, která je spojena </a:t>
            </a:r>
            <a:br>
              <a:rPr lang="cs-CZ" sz="2000" b="1" dirty="0" smtClean="0"/>
            </a:br>
            <a:r>
              <a:rPr lang="cs-CZ" sz="2000" b="1" dirty="0" smtClean="0"/>
              <a:t>s elektrickým generátorem.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Větrná elektrárna </a:t>
            </a:r>
            <a:r>
              <a:rPr lang="cs-CZ" sz="2000" b="1" dirty="0" smtClean="0"/>
              <a:t>– mají velkou nevýhodu: nepracují, když nefouká vítr.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Sluneční elektrárna </a:t>
            </a:r>
            <a:r>
              <a:rPr lang="cs-CZ" sz="2000" b="1" dirty="0" smtClean="0"/>
              <a:t>– vyrobený proud se nehodí pro dálkový přenos, není schopna pracovat nepřetržitě.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xmlns="" val="1517244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Použitá literatura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000" dirty="0" smtClean="0"/>
              <a:t>RAUNER Karel – hlavní autor.</a:t>
            </a:r>
            <a:r>
              <a:rPr lang="cs-CZ" sz="2000" i="1" dirty="0" smtClean="0"/>
              <a:t> Fyzika 8 učebnice pro základní školy a víceletá gymnázia.</a:t>
            </a:r>
            <a:r>
              <a:rPr lang="cs-CZ" sz="2000" dirty="0" smtClean="0"/>
              <a:t> 1. vydání. Plzeň: Nakladatelství Fraus, 2006. </a:t>
            </a:r>
            <a:br>
              <a:rPr lang="cs-CZ" sz="2000" dirty="0" smtClean="0"/>
            </a:br>
            <a:r>
              <a:rPr lang="cs-CZ" sz="2000" dirty="0" smtClean="0"/>
              <a:t>ISBN 80-7238-525-9</a:t>
            </a:r>
          </a:p>
          <a:p>
            <a:r>
              <a:rPr lang="cs-CZ" sz="2000" dirty="0"/>
              <a:t>Použité obrázky: </a:t>
            </a:r>
            <a:endParaRPr lang="cs-CZ" sz="2000" dirty="0" smtClean="0"/>
          </a:p>
          <a:p>
            <a:pPr lvl="1"/>
            <a:r>
              <a:rPr lang="cs-CZ" sz="1600" dirty="0" smtClean="0"/>
              <a:t>www.office.microsoft.com </a:t>
            </a:r>
            <a:r>
              <a:rPr lang="cs-CZ" sz="1600" dirty="0"/>
              <a:t>[online]. c2011 [cit. </a:t>
            </a:r>
            <a:r>
              <a:rPr lang="cs-CZ" sz="1600" dirty="0" smtClean="0"/>
              <a:t>2011-09-12]. </a:t>
            </a:r>
          </a:p>
          <a:p>
            <a:pPr lvl="1"/>
            <a:r>
              <a:rPr lang="cs-CZ" sz="1600" dirty="0"/>
              <a:t>RAUNER Karel – hlavní autor.</a:t>
            </a:r>
            <a:r>
              <a:rPr lang="cs-CZ" sz="1600" i="1" dirty="0"/>
              <a:t> Fyzika 8 učebnice pro základní školy a víceletá gymnázia.</a:t>
            </a:r>
            <a:r>
              <a:rPr lang="cs-CZ" sz="1600" dirty="0"/>
              <a:t> 1. vydání. Plzeň: Nakladatelství Fraus, 2006. </a:t>
            </a:r>
            <a:br>
              <a:rPr lang="cs-CZ" sz="1600" dirty="0"/>
            </a:br>
            <a:r>
              <a:rPr lang="cs-CZ" sz="1600" dirty="0"/>
              <a:t>ISBN 80-7238-525-9</a:t>
            </a:r>
          </a:p>
          <a:p>
            <a:pPr marL="457200" lvl="1" indent="0"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389896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459</Words>
  <Application>Microsoft Office PowerPoint</Application>
  <PresentationFormat>Předvádění na obrazovce (4:3)</PresentationFormat>
  <Paragraphs>97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Snímek 1</vt:lpstr>
      <vt:lpstr>Výroba elektrické energie</vt:lpstr>
      <vt:lpstr>Zapoj fantazii</vt:lpstr>
      <vt:lpstr>Fosilní paliva</vt:lpstr>
      <vt:lpstr> Co už vím o uhlí, ropě, …..?</vt:lpstr>
      <vt:lpstr>Způsoby získávání el. energie</vt:lpstr>
      <vt:lpstr>Tepelná elektrárna I</vt:lpstr>
      <vt:lpstr>Tepelná elektrárna II</vt:lpstr>
      <vt:lpstr>Schéma uhelné elektrárny</vt:lpstr>
      <vt:lpstr>Schéma jaderné elektrárny</vt:lpstr>
      <vt:lpstr>Další typy elektráren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Jaroslava Vondráčková</dc:creator>
  <cp:lastModifiedBy>Dum</cp:lastModifiedBy>
  <cp:revision>42</cp:revision>
  <dcterms:created xsi:type="dcterms:W3CDTF">2011-09-12T14:30:06Z</dcterms:created>
  <dcterms:modified xsi:type="dcterms:W3CDTF">2012-04-12T13:38:33Z</dcterms:modified>
</cp:coreProperties>
</file>