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792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AAB35D-CCCE-479C-AB8A-8A370B9C3BB2}" type="datetimeFigureOut">
              <a:rPr lang="cs-CZ" smtClean="0"/>
              <a:t>12.4.2012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F9AF60-FE4D-4CB3-98D6-499821B00A6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4923508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AAB35D-CCCE-479C-AB8A-8A370B9C3BB2}" type="datetimeFigureOut">
              <a:rPr lang="cs-CZ" smtClean="0"/>
              <a:t>12.4.2012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F9AF60-FE4D-4CB3-98D6-499821B00A6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5711639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AAB35D-CCCE-479C-AB8A-8A370B9C3BB2}" type="datetimeFigureOut">
              <a:rPr lang="cs-CZ" smtClean="0"/>
              <a:t>12.4.2012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F9AF60-FE4D-4CB3-98D6-499821B00A6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1698088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AAB35D-CCCE-479C-AB8A-8A370B9C3BB2}" type="datetimeFigureOut">
              <a:rPr lang="cs-CZ" smtClean="0"/>
              <a:t>12.4.2012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F9AF60-FE4D-4CB3-98D6-499821B00A6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560924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AAB35D-CCCE-479C-AB8A-8A370B9C3BB2}" type="datetimeFigureOut">
              <a:rPr lang="cs-CZ" smtClean="0"/>
              <a:t>12.4.2012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F9AF60-FE4D-4CB3-98D6-499821B00A6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3765197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AAB35D-CCCE-479C-AB8A-8A370B9C3BB2}" type="datetimeFigureOut">
              <a:rPr lang="cs-CZ" smtClean="0"/>
              <a:t>12.4.2012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F9AF60-FE4D-4CB3-98D6-499821B00A6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5794442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AAB35D-CCCE-479C-AB8A-8A370B9C3BB2}" type="datetimeFigureOut">
              <a:rPr lang="cs-CZ" smtClean="0"/>
              <a:t>12.4.2012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F9AF60-FE4D-4CB3-98D6-499821B00A6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7642460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AAB35D-CCCE-479C-AB8A-8A370B9C3BB2}" type="datetimeFigureOut">
              <a:rPr lang="cs-CZ" smtClean="0"/>
              <a:t>12.4.2012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F9AF60-FE4D-4CB3-98D6-499821B00A6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9889794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AAB35D-CCCE-479C-AB8A-8A370B9C3BB2}" type="datetimeFigureOut">
              <a:rPr lang="cs-CZ" smtClean="0"/>
              <a:t>12.4.2012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F9AF60-FE4D-4CB3-98D6-499821B00A6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1276023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AAB35D-CCCE-479C-AB8A-8A370B9C3BB2}" type="datetimeFigureOut">
              <a:rPr lang="cs-CZ" smtClean="0"/>
              <a:t>12.4.2012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F9AF60-FE4D-4CB3-98D6-499821B00A6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1969821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AAB35D-CCCE-479C-AB8A-8A370B9C3BB2}" type="datetimeFigureOut">
              <a:rPr lang="cs-CZ" smtClean="0"/>
              <a:t>12.4.2012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F9AF60-FE4D-4CB3-98D6-499821B00A6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246176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8AAB35D-CCCE-479C-AB8A-8A370B9C3BB2}" type="datetimeFigureOut">
              <a:rPr lang="cs-CZ" smtClean="0"/>
              <a:t>12.4.2012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DF9AF60-FE4D-4CB3-98D6-499821B00A6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759770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1644" y="5085184"/>
            <a:ext cx="5715000" cy="1247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Podnadpis 2"/>
          <p:cNvSpPr txBox="1">
            <a:spLocks/>
          </p:cNvSpPr>
          <p:nvPr/>
        </p:nvSpPr>
        <p:spPr>
          <a:xfrm>
            <a:off x="1187624" y="4278076"/>
            <a:ext cx="6400800" cy="456456"/>
          </a:xfrm>
          <a:prstGeom prst="rect">
            <a:avLst/>
          </a:prstGeom>
        </p:spPr>
        <p:txBody>
          <a:bodyPr vert="horz" lIns="91440" tIns="45720" rIns="91440" bIns="45720" rtlCol="0">
            <a:normAutofit fontScale="85000" lnSpcReduction="20000"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mtClean="0">
                <a:solidFill>
                  <a:schemeClr val="tx1"/>
                </a:solidFill>
              </a:rPr>
              <a:t>VY_32_INOVACE_05-38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2" name="Obdélník 1"/>
          <p:cNvSpPr/>
          <p:nvPr/>
        </p:nvSpPr>
        <p:spPr>
          <a:xfrm>
            <a:off x="3018192" y="548680"/>
            <a:ext cx="273966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cs-CZ" sz="5400" b="1" cap="none" spc="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Elektřina</a:t>
            </a:r>
            <a:endParaRPr lang="cs-CZ" sz="5400" b="1" cap="none" spc="0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graphicFrame>
        <p:nvGraphicFramePr>
          <p:cNvPr id="6" name="Tabulka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00973450"/>
              </p:ext>
            </p:extLst>
          </p:nvPr>
        </p:nvGraphicFramePr>
        <p:xfrm>
          <a:off x="1404946" y="1916832"/>
          <a:ext cx="6208395" cy="192024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508760"/>
                <a:gridCol w="4699635"/>
              </a:tblGrid>
              <a:tr h="0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>
                          <a:effectLst/>
                        </a:rPr>
                        <a:t>Ročník: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>
                          <a:effectLst/>
                        </a:rPr>
                        <a:t> </a:t>
                      </a:r>
                      <a:r>
                        <a:rPr lang="cs-CZ" sz="1400" kern="50" dirty="0" smtClean="0">
                          <a:effectLst/>
                        </a:rPr>
                        <a:t>IX. r.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>
                          <a:effectLst/>
                        </a:rPr>
                        <a:t>Vzdělávací oblast: 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 smtClean="0">
                          <a:effectLst/>
                        </a:rPr>
                        <a:t>Člověk a příroda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>
                          <a:effectLst/>
                        </a:rPr>
                        <a:t>Vzdělávací obor: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 smtClean="0">
                          <a:effectLst/>
                        </a:rPr>
                        <a:t>Fyzika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>
                          <a:effectLst/>
                        </a:rPr>
                        <a:t>Tematický okruh: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 smtClean="0">
                          <a:effectLst/>
                        </a:rPr>
                        <a:t>Elektřina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>
                          <a:effectLst/>
                        </a:rPr>
                        <a:t>Téma: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b="1" kern="50" dirty="0" smtClean="0">
                          <a:effectLst/>
                        </a:rPr>
                        <a:t>Elektřina v domě</a:t>
                      </a:r>
                      <a:endParaRPr lang="cs-CZ" sz="1200" b="1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>
                          <a:effectLst/>
                        </a:rPr>
                        <a:t>Jméno autora:</a:t>
                      </a:r>
                      <a:endParaRPr lang="cs-CZ" sz="1200" kern="5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 smtClean="0">
                          <a:effectLst/>
                        </a:rPr>
                        <a:t>Jaroslava</a:t>
                      </a:r>
                      <a:r>
                        <a:rPr lang="cs-CZ" sz="1400" kern="50" baseline="0" dirty="0" smtClean="0">
                          <a:effectLst/>
                        </a:rPr>
                        <a:t> Vondráčková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>
                          <a:effectLst/>
                        </a:rPr>
                        <a:t>Vytvořeno dne:</a:t>
                      </a:r>
                      <a:endParaRPr lang="cs-CZ" sz="1200" kern="5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smtClean="0">
                          <a:effectLst/>
                        </a:rPr>
                        <a:t>10.9.2011</a:t>
                      </a:r>
                      <a:r>
                        <a:rPr lang="cs-CZ" sz="1400" kern="50">
                          <a:effectLst/>
                        </a:rPr>
                        <a:t> </a:t>
                      </a:r>
                      <a:endParaRPr lang="cs-CZ" sz="1200" kern="5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>
                          <a:effectLst/>
                        </a:rPr>
                        <a:t>Metodický popis,</a:t>
                      </a:r>
                      <a:endParaRPr lang="cs-CZ" sz="1200" kern="50">
                        <a:effectLst/>
                      </a:endParaRPr>
                    </a:p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>
                          <a:effectLst/>
                        </a:rPr>
                        <a:t>(anotace):</a:t>
                      </a:r>
                      <a:endParaRPr lang="cs-CZ" sz="1200" kern="5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>
                          <a:effectLst/>
                        </a:rPr>
                        <a:t> </a:t>
                      </a:r>
                      <a:r>
                        <a:rPr lang="cs-CZ" sz="1400" kern="50" dirty="0" smtClean="0">
                          <a:effectLst/>
                        </a:rPr>
                        <a:t>Upozorňuje</a:t>
                      </a:r>
                      <a:r>
                        <a:rPr lang="cs-CZ" sz="1400" kern="50" baseline="0" dirty="0" smtClean="0">
                          <a:effectLst/>
                        </a:rPr>
                        <a:t> na elektricky nebezpečná místa v domě a uvádí zásady I. pomoci při zasažením elektrickým proudem 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0073025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ln>
            <a:solidFill>
              <a:schemeClr val="accent4">
                <a:lumMod val="75000"/>
              </a:schemeClr>
            </a:solidFill>
          </a:ln>
        </p:spPr>
        <p:txBody>
          <a:bodyPr>
            <a:normAutofit/>
          </a:bodyPr>
          <a:lstStyle/>
          <a:p>
            <a:r>
              <a:rPr lang="cs-CZ" sz="3200" b="1" dirty="0" smtClean="0"/>
              <a:t>Elektřina v domě</a:t>
            </a:r>
            <a:endParaRPr lang="cs-CZ" sz="32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ln>
            <a:solidFill>
              <a:schemeClr val="accent4">
                <a:lumMod val="75000"/>
              </a:schemeClr>
            </a:solidFill>
          </a:ln>
        </p:spPr>
        <p:txBody>
          <a:bodyPr>
            <a:normAutofit/>
          </a:bodyPr>
          <a:lstStyle/>
          <a:p>
            <a:pPr marL="0" indent="0">
              <a:buNone/>
            </a:pPr>
            <a:endParaRPr lang="cs-CZ" sz="2000" dirty="0" smtClean="0"/>
          </a:p>
          <a:p>
            <a:pPr marL="0" indent="0">
              <a:buNone/>
            </a:pPr>
            <a:r>
              <a:rPr lang="cs-CZ" sz="2400" b="1" dirty="0" smtClean="0"/>
              <a:t>Přenes se v myšlenkách domů. </a:t>
            </a:r>
          </a:p>
          <a:p>
            <a:pPr marL="0" indent="0">
              <a:buNone/>
            </a:pPr>
            <a:endParaRPr lang="cs-CZ" sz="2000" dirty="0" smtClean="0"/>
          </a:p>
          <a:p>
            <a:pPr marL="0" indent="0">
              <a:buNone/>
            </a:pPr>
            <a:r>
              <a:rPr lang="cs-CZ" sz="2400" b="1" dirty="0" smtClean="0"/>
              <a:t>Popřemýšlej a pak zapiš, co všechno bys v domácnosti nemohl použít v případě, že „vypadne“ elektrický proud. </a:t>
            </a:r>
            <a:endParaRPr lang="cs-CZ" sz="2400" b="1" dirty="0"/>
          </a:p>
        </p:txBody>
      </p:sp>
      <p:pic>
        <p:nvPicPr>
          <p:cNvPr id="1029" name="Picture 5" descr="C:\Documents and Settings\Jaroslava\Local Settings\Temporary Internet Files\Content.IE5\HHU06RPF\MC900196532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3888" y="4077072"/>
            <a:ext cx="1812341" cy="18141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803220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ln>
            <a:solidFill>
              <a:schemeClr val="accent4">
                <a:lumMod val="75000"/>
              </a:schemeClr>
            </a:solidFill>
          </a:ln>
        </p:spPr>
        <p:txBody>
          <a:bodyPr>
            <a:normAutofit/>
          </a:bodyPr>
          <a:lstStyle/>
          <a:p>
            <a:r>
              <a:rPr lang="cs-CZ" sz="2400" b="1" dirty="0" smtClean="0"/>
              <a:t>Bezpečné spotřebiče</a:t>
            </a:r>
            <a:endParaRPr lang="cs-CZ" sz="2400" b="1" dirty="0"/>
          </a:p>
        </p:txBody>
      </p:sp>
      <p:pic>
        <p:nvPicPr>
          <p:cNvPr id="1026" name="Picture 2" descr="C:\Documents and Settings\Jaroslava\Plocha\budík II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080" y="2492896"/>
            <a:ext cx="3096344" cy="3528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Documents and Settings\Jaroslava\Plocha\štítek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7320" y="2897181"/>
            <a:ext cx="4176464" cy="31069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817320" y="1916832"/>
            <a:ext cx="28636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Poznáme je podle značky CE</a:t>
            </a:r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val="307294242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ln>
            <a:solidFill>
              <a:schemeClr val="accent4">
                <a:lumMod val="75000"/>
              </a:schemeClr>
            </a:solidFill>
          </a:ln>
        </p:spPr>
        <p:txBody>
          <a:bodyPr>
            <a:normAutofit/>
          </a:bodyPr>
          <a:lstStyle/>
          <a:p>
            <a:r>
              <a:rPr lang="cs-CZ" sz="2400" b="1" dirty="0" smtClean="0"/>
              <a:t>Bezpečnostní pravidla</a:t>
            </a:r>
            <a:endParaRPr lang="cs-CZ" sz="2400" b="1" dirty="0"/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>
          <a:xfrm>
            <a:off x="467544" y="1628800"/>
            <a:ext cx="8229600" cy="4525963"/>
          </a:xfrm>
          <a:ln>
            <a:solidFill>
              <a:schemeClr val="accent4">
                <a:lumMod val="75000"/>
              </a:schemeClr>
            </a:solidFill>
          </a:ln>
        </p:spPr>
        <p:txBody>
          <a:bodyPr>
            <a:normAutofit/>
          </a:bodyPr>
          <a:lstStyle/>
          <a:p>
            <a:endParaRPr lang="cs-CZ" sz="2000" dirty="0" smtClean="0"/>
          </a:p>
          <a:p>
            <a:r>
              <a:rPr lang="cs-CZ" sz="2000" b="1" dirty="0" smtClean="0"/>
              <a:t>Elektřina v prvních letech užívání způsobila hodně úrazů, požárů a jiných neštěstí.</a:t>
            </a:r>
          </a:p>
          <a:p>
            <a:r>
              <a:rPr lang="cs-CZ" sz="2000" b="1" dirty="0" smtClean="0"/>
              <a:t>Bezpečnostní pravidla, </a:t>
            </a:r>
            <a:r>
              <a:rPr lang="cs-CZ" sz="2000" b="1" dirty="0" smtClean="0">
                <a:solidFill>
                  <a:srgbClr val="FF0000"/>
                </a:solidFill>
              </a:rPr>
              <a:t>jsou-li dodržována</a:t>
            </a:r>
            <a:r>
              <a:rPr lang="cs-CZ" sz="2000" b="1" dirty="0" smtClean="0"/>
              <a:t>, předcházejí možným tragédiím.</a:t>
            </a:r>
          </a:p>
          <a:p>
            <a:r>
              <a:rPr lang="cs-CZ" sz="2000" b="1" dirty="0" smtClean="0"/>
              <a:t>Bezpečné spotřebiče poznáme podle </a:t>
            </a:r>
            <a:r>
              <a:rPr lang="cs-CZ" sz="2000" b="1" dirty="0" smtClean="0">
                <a:solidFill>
                  <a:srgbClr val="FF0000"/>
                </a:solidFill>
              </a:rPr>
              <a:t>značky CE</a:t>
            </a:r>
            <a:r>
              <a:rPr lang="cs-CZ" sz="2000" b="1" dirty="0" smtClean="0"/>
              <a:t>, která platí v celé </a:t>
            </a:r>
            <a:br>
              <a:rPr lang="cs-CZ" sz="2000" b="1" dirty="0" smtClean="0"/>
            </a:br>
            <a:r>
              <a:rPr lang="cs-CZ" sz="2000" b="1" dirty="0" smtClean="0"/>
              <a:t>Evropské unii. </a:t>
            </a:r>
          </a:p>
          <a:p>
            <a:r>
              <a:rPr lang="cs-CZ" sz="2000" b="1" dirty="0" smtClean="0"/>
              <a:t>Bezpečnostní pravidla nemusí znát jen montéři a inženýři. </a:t>
            </a:r>
            <a:r>
              <a:rPr lang="cs-CZ" sz="2000" b="1" dirty="0" smtClean="0">
                <a:solidFill>
                  <a:srgbClr val="FF0000"/>
                </a:solidFill>
              </a:rPr>
              <a:t>Některá pravidla musíme znát všichni.</a:t>
            </a:r>
          </a:p>
          <a:p>
            <a:endParaRPr lang="cs-CZ" sz="2000" b="1" i="1" dirty="0" smtClean="0"/>
          </a:p>
          <a:p>
            <a:r>
              <a:rPr lang="cs-CZ" sz="2000" b="1" i="1" dirty="0" smtClean="0"/>
              <a:t>I ten nejlépe udělaný vysoušeč vlasů je smrtelně nebezpečný, když ho někdo používá při koupání ve vaně.</a:t>
            </a:r>
          </a:p>
          <a:p>
            <a:endParaRPr lang="cs-CZ" sz="2000" dirty="0"/>
          </a:p>
          <a:p>
            <a:endParaRPr lang="cs-CZ" sz="2000" dirty="0" smtClean="0"/>
          </a:p>
          <a:p>
            <a:endParaRPr lang="cs-CZ" sz="2000" dirty="0"/>
          </a:p>
          <a:p>
            <a:endParaRPr lang="cs-CZ" sz="2000" dirty="0" smtClean="0"/>
          </a:p>
        </p:txBody>
      </p:sp>
    </p:spTree>
    <p:extLst>
      <p:ext uri="{BB962C8B-B14F-4D97-AF65-F5344CB8AC3E}">
        <p14:creationId xmlns:p14="http://schemas.microsoft.com/office/powerpoint/2010/main" val="8112724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ln>
            <a:solidFill>
              <a:schemeClr val="accent4">
                <a:lumMod val="75000"/>
              </a:schemeClr>
            </a:solidFill>
          </a:ln>
        </p:spPr>
        <p:txBody>
          <a:bodyPr>
            <a:normAutofit/>
          </a:bodyPr>
          <a:lstStyle/>
          <a:p>
            <a:r>
              <a:rPr lang="cs-CZ" sz="2400" b="1" dirty="0" smtClean="0"/>
              <a:t>Země je také vodič</a:t>
            </a:r>
            <a:endParaRPr lang="cs-CZ" sz="24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ln>
            <a:solidFill>
              <a:schemeClr val="accent4">
                <a:lumMod val="75000"/>
              </a:schemeClr>
            </a:solidFill>
          </a:ln>
        </p:spPr>
        <p:txBody>
          <a:bodyPr>
            <a:normAutofit/>
          </a:bodyPr>
          <a:lstStyle/>
          <a:p>
            <a:endParaRPr lang="cs-CZ" sz="2000" dirty="0" smtClean="0"/>
          </a:p>
          <a:p>
            <a:r>
              <a:rPr lang="cs-CZ" sz="2000" b="1" dirty="0" smtClean="0"/>
              <a:t>Elektrický proud vodí i země.</a:t>
            </a:r>
          </a:p>
          <a:p>
            <a:endParaRPr lang="cs-CZ" sz="2000" b="1" dirty="0" smtClean="0"/>
          </a:p>
          <a:p>
            <a:r>
              <a:rPr lang="cs-CZ" sz="2000" b="1" i="1" dirty="0" smtClean="0">
                <a:solidFill>
                  <a:srgbClr val="FF0000"/>
                </a:solidFill>
              </a:rPr>
              <a:t>Čím je vlhčí, tím je její odpor menší.</a:t>
            </a:r>
          </a:p>
          <a:p>
            <a:endParaRPr lang="cs-CZ" sz="2000" b="1" i="1" dirty="0" smtClean="0"/>
          </a:p>
          <a:p>
            <a:r>
              <a:rPr lang="cs-CZ" sz="2000" b="1" dirty="0" smtClean="0"/>
              <a:t>Elektrický proud je v zemi veden vodou, která je mezi částečkami půdy. Tato voda je vodivá, protože jsou v ní rozpuštěny různé soli.</a:t>
            </a:r>
          </a:p>
          <a:p>
            <a:endParaRPr lang="cs-CZ" sz="2000" b="1" dirty="0" smtClean="0"/>
          </a:p>
          <a:p>
            <a:r>
              <a:rPr lang="cs-CZ" sz="2000" b="1" i="1" dirty="0" smtClean="0"/>
              <a:t>Také zdi, stropy a podlahy domu jsou trochu vodivé. Proud jimi může procházet až do země. Jejich odpor ale bývá větší než odpor vlhké země.</a:t>
            </a:r>
          </a:p>
          <a:p>
            <a:endParaRPr lang="cs-CZ" sz="2000" b="1" i="1" dirty="0" smtClean="0"/>
          </a:p>
          <a:p>
            <a:r>
              <a:rPr lang="cs-CZ" sz="2000" b="1" dirty="0" smtClean="0">
                <a:solidFill>
                  <a:srgbClr val="FF0000"/>
                </a:solidFill>
              </a:rPr>
              <a:t>Hromosvod nebo bleskosvod?</a:t>
            </a:r>
            <a:endParaRPr lang="cs-CZ" sz="20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423166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ln>
            <a:solidFill>
              <a:schemeClr val="accent4">
                <a:lumMod val="75000"/>
              </a:schemeClr>
            </a:solidFill>
          </a:ln>
        </p:spPr>
        <p:txBody>
          <a:bodyPr>
            <a:normAutofit/>
          </a:bodyPr>
          <a:lstStyle/>
          <a:p>
            <a:r>
              <a:rPr lang="cs-CZ" sz="2400" b="1" dirty="0" smtClean="0"/>
              <a:t>Napětí proti zemi</a:t>
            </a:r>
            <a:endParaRPr lang="cs-CZ" sz="24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ln>
            <a:solidFill>
              <a:schemeClr val="accent4">
                <a:lumMod val="75000"/>
              </a:schemeClr>
            </a:solidFill>
          </a:ln>
        </p:spPr>
        <p:txBody>
          <a:bodyPr>
            <a:normAutofit lnSpcReduction="10000"/>
          </a:bodyPr>
          <a:lstStyle/>
          <a:p>
            <a:endParaRPr lang="cs-CZ" sz="2000" i="1" dirty="0" smtClean="0"/>
          </a:p>
          <a:p>
            <a:r>
              <a:rPr lang="cs-CZ" sz="2000" b="1" i="1" dirty="0" smtClean="0">
                <a:solidFill>
                  <a:srgbClr val="FF0000"/>
                </a:solidFill>
              </a:rPr>
              <a:t>Kdy dostaneme „elektrickou ránu“? Kdy naší tělem prochází proud? </a:t>
            </a:r>
          </a:p>
          <a:p>
            <a:r>
              <a:rPr lang="cs-CZ" sz="2000" b="1" dirty="0" smtClean="0">
                <a:solidFill>
                  <a:srgbClr val="00B050"/>
                </a:solidFill>
              </a:rPr>
              <a:t>Když se dotýkáme dvou vodičů, mezi kterými je napětí.</a:t>
            </a:r>
          </a:p>
          <a:p>
            <a:r>
              <a:rPr lang="cs-CZ" sz="2000" b="1" i="1" dirty="0" smtClean="0">
                <a:solidFill>
                  <a:srgbClr val="0070C0"/>
                </a:solidFill>
              </a:rPr>
              <a:t>Jedním vodičem </a:t>
            </a:r>
            <a:r>
              <a:rPr lang="cs-CZ" sz="2000" b="1" dirty="0" smtClean="0"/>
              <a:t>je země nebo podlaha, kterých se dotýkáme skoro pořád.</a:t>
            </a:r>
          </a:p>
          <a:p>
            <a:r>
              <a:rPr lang="cs-CZ" sz="2000" b="1" i="1" dirty="0" smtClean="0">
                <a:solidFill>
                  <a:srgbClr val="0070C0"/>
                </a:solidFill>
              </a:rPr>
              <a:t>Druhým vodičem </a:t>
            </a:r>
            <a:r>
              <a:rPr lang="cs-CZ" sz="2000" b="1" dirty="0" smtClean="0"/>
              <a:t>může být třeba zdířka zásuvky. Kdybychom se jí dotkli, proud by procházel ze zdířky přes naše tělo do země. </a:t>
            </a:r>
          </a:p>
          <a:p>
            <a:endParaRPr lang="cs-CZ" sz="2000" b="1" dirty="0" smtClean="0"/>
          </a:p>
          <a:p>
            <a:r>
              <a:rPr lang="cs-CZ" sz="2000" b="1" dirty="0" smtClean="0"/>
              <a:t>Přitom by nás mohl i zabít.</a:t>
            </a:r>
          </a:p>
          <a:p>
            <a:endParaRPr lang="cs-CZ" sz="2000" b="1" dirty="0"/>
          </a:p>
          <a:p>
            <a:r>
              <a:rPr lang="cs-CZ" sz="2000" b="1" dirty="0" smtClean="0">
                <a:solidFill>
                  <a:srgbClr val="C00000"/>
                </a:solidFill>
              </a:rPr>
              <a:t>Napětí mezi levou zdířkou zásuvky a zemí je 230 V. !!!!!</a:t>
            </a:r>
          </a:p>
          <a:p>
            <a:r>
              <a:rPr lang="cs-CZ" sz="2000" b="1" dirty="0" smtClean="0"/>
              <a:t>Napětí mezi kolíkem zásuvky a zemí je 0 V.</a:t>
            </a:r>
          </a:p>
          <a:p>
            <a:r>
              <a:rPr lang="cs-CZ" sz="2000" b="1" dirty="0" smtClean="0"/>
              <a:t>Napětí mezi pravou zdířkou zásuvky a zemí je 0 V.</a:t>
            </a:r>
          </a:p>
          <a:p>
            <a:endParaRPr lang="cs-CZ" sz="2000" b="1" i="1" dirty="0"/>
          </a:p>
        </p:txBody>
      </p:sp>
    </p:spTree>
    <p:extLst>
      <p:ext uri="{BB962C8B-B14F-4D97-AF65-F5344CB8AC3E}">
        <p14:creationId xmlns:p14="http://schemas.microsoft.com/office/powerpoint/2010/main" val="7025026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ln>
            <a:solidFill>
              <a:schemeClr val="accent4">
                <a:lumMod val="75000"/>
              </a:schemeClr>
            </a:solidFill>
          </a:ln>
        </p:spPr>
        <p:txBody>
          <a:bodyPr>
            <a:normAutofit/>
          </a:bodyPr>
          <a:lstStyle/>
          <a:p>
            <a:r>
              <a:rPr lang="cs-CZ" sz="2400" b="1" dirty="0" smtClean="0"/>
              <a:t>Co způsobuje proud v lidském těle?</a:t>
            </a:r>
            <a:endParaRPr lang="cs-CZ" sz="24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ln>
            <a:solidFill>
              <a:schemeClr val="accent4">
                <a:lumMod val="75000"/>
              </a:schemeClr>
            </a:solidFill>
          </a:ln>
        </p:spPr>
        <p:txBody>
          <a:bodyPr>
            <a:normAutofit/>
          </a:bodyPr>
          <a:lstStyle/>
          <a:p>
            <a:r>
              <a:rPr lang="cs-CZ" sz="2000" b="1" dirty="0" smtClean="0">
                <a:solidFill>
                  <a:srgbClr val="FF0000"/>
                </a:solidFill>
              </a:rPr>
              <a:t>Když jsou svaly podrážděny silným proudem, většinou se křečovitě smrští</a:t>
            </a:r>
            <a:r>
              <a:rPr lang="cs-CZ" sz="2000" dirty="0" smtClean="0">
                <a:solidFill>
                  <a:srgbClr val="FF0000"/>
                </a:solidFill>
              </a:rPr>
              <a:t>.</a:t>
            </a:r>
          </a:p>
          <a:p>
            <a:r>
              <a:rPr lang="cs-CZ" sz="2000" b="1" dirty="0" smtClean="0"/>
              <a:t>Nejnebezpečnější je, když silný proud zasáhne srdeční sval. Pak se srdce nepravidelně rozkmitá a může nastat smrt. </a:t>
            </a:r>
          </a:p>
          <a:p>
            <a:r>
              <a:rPr lang="cs-CZ" sz="2000" b="1" dirty="0" smtClean="0">
                <a:solidFill>
                  <a:srgbClr val="FF0000"/>
                </a:solidFill>
              </a:rPr>
              <a:t>Křeč je nebezpečná i tím, že brání otevřít ruku. </a:t>
            </a:r>
            <a:r>
              <a:rPr lang="cs-CZ" sz="2000" b="1" dirty="0" smtClean="0"/>
              <a:t>Například šňůru bychom nemohli pustit.</a:t>
            </a:r>
          </a:p>
          <a:p>
            <a:r>
              <a:rPr lang="cs-CZ" sz="2000" b="1" dirty="0" smtClean="0"/>
              <a:t>Proud</a:t>
            </a:r>
            <a:r>
              <a:rPr lang="cs-CZ" sz="2000" dirty="0" smtClean="0"/>
              <a:t> </a:t>
            </a:r>
            <a:r>
              <a:rPr lang="cs-CZ" sz="2000" b="1" dirty="0" smtClean="0">
                <a:solidFill>
                  <a:srgbClr val="FF0000"/>
                </a:solidFill>
              </a:rPr>
              <a:t>1 mA </a:t>
            </a:r>
            <a:r>
              <a:rPr lang="cs-CZ" sz="2000" b="1" dirty="0" smtClean="0"/>
              <a:t>– počínáme cítit lehké dráždění</a:t>
            </a:r>
          </a:p>
          <a:p>
            <a:pPr marL="0" indent="0">
              <a:buNone/>
            </a:pPr>
            <a:r>
              <a:rPr lang="cs-CZ" sz="2000" b="1" dirty="0"/>
              <a:t>	</a:t>
            </a:r>
            <a:r>
              <a:rPr lang="cs-CZ" sz="2000" b="1" dirty="0" smtClean="0"/>
              <a:t> </a:t>
            </a:r>
            <a:r>
              <a:rPr lang="cs-CZ" sz="2000" b="1" dirty="0" smtClean="0">
                <a:solidFill>
                  <a:srgbClr val="FF0000"/>
                </a:solidFill>
              </a:rPr>
              <a:t>3 mA </a:t>
            </a:r>
            <a:r>
              <a:rPr lang="cs-CZ" sz="2000" b="1" dirty="0" smtClean="0"/>
              <a:t>– nepříjemné dráždění v kloubech rukou a nohou </a:t>
            </a:r>
          </a:p>
          <a:p>
            <a:pPr marL="0" indent="0">
              <a:buNone/>
            </a:pPr>
            <a:r>
              <a:rPr lang="cs-CZ" sz="2000" b="1" dirty="0"/>
              <a:t>	</a:t>
            </a:r>
            <a:r>
              <a:rPr lang="cs-CZ" sz="2000" b="1" dirty="0" smtClean="0"/>
              <a:t> </a:t>
            </a:r>
            <a:r>
              <a:rPr lang="cs-CZ" sz="2000" b="1" dirty="0" smtClean="0">
                <a:solidFill>
                  <a:srgbClr val="FF0000"/>
                </a:solidFill>
              </a:rPr>
              <a:t>8 mA </a:t>
            </a:r>
            <a:r>
              <a:rPr lang="cs-CZ" sz="2000" b="1" dirty="0" smtClean="0"/>
              <a:t>– svaly na rukou ztuhnou, ruce lze rozevřít jen s námahou</a:t>
            </a:r>
          </a:p>
          <a:p>
            <a:pPr marL="0" indent="0">
              <a:buNone/>
            </a:pPr>
            <a:r>
              <a:rPr lang="cs-CZ" sz="2000" b="1" dirty="0"/>
              <a:t>	</a:t>
            </a:r>
            <a:r>
              <a:rPr lang="cs-CZ" sz="2000" b="1" dirty="0" smtClean="0"/>
              <a:t> </a:t>
            </a:r>
            <a:r>
              <a:rPr lang="cs-CZ" sz="2000" b="1" dirty="0" smtClean="0">
                <a:solidFill>
                  <a:srgbClr val="FF0000"/>
                </a:solidFill>
              </a:rPr>
              <a:t>15 mA </a:t>
            </a:r>
            <a:r>
              <a:rPr lang="cs-CZ" sz="2000" b="1" dirty="0" smtClean="0"/>
              <a:t>– nelze rozevřít ruce, nastávají křeče, obrny</a:t>
            </a:r>
          </a:p>
          <a:p>
            <a:pPr marL="0" indent="0">
              <a:buNone/>
            </a:pPr>
            <a:r>
              <a:rPr lang="cs-CZ" sz="2000" b="1" dirty="0"/>
              <a:t>	</a:t>
            </a:r>
            <a:r>
              <a:rPr lang="cs-CZ" sz="2000" b="1" dirty="0" smtClean="0"/>
              <a:t> </a:t>
            </a:r>
            <a:r>
              <a:rPr lang="cs-CZ" sz="2000" b="1" dirty="0" smtClean="0">
                <a:solidFill>
                  <a:srgbClr val="FF0000"/>
                </a:solidFill>
              </a:rPr>
              <a:t>30 mA </a:t>
            </a:r>
            <a:r>
              <a:rPr lang="cs-CZ" sz="2000" b="1" dirty="0" smtClean="0"/>
              <a:t>– začíná vážné nebezpečí</a:t>
            </a:r>
          </a:p>
          <a:p>
            <a:pPr marL="0" indent="0">
              <a:buNone/>
            </a:pPr>
            <a:r>
              <a:rPr lang="cs-CZ" sz="2000" b="1" dirty="0" smtClean="0"/>
              <a:t>	</a:t>
            </a:r>
            <a:r>
              <a:rPr lang="cs-CZ" sz="2000" b="1" dirty="0" smtClean="0">
                <a:solidFill>
                  <a:srgbClr val="FF0000"/>
                </a:solidFill>
              </a:rPr>
              <a:t>100 mA </a:t>
            </a:r>
            <a:r>
              <a:rPr lang="cs-CZ" sz="2000" b="1" dirty="0" smtClean="0"/>
              <a:t>– srdce nepravidelně kmitá, může nastat smrt</a:t>
            </a:r>
            <a:endParaRPr lang="cs-CZ" sz="2000" b="1" dirty="0"/>
          </a:p>
        </p:txBody>
      </p:sp>
    </p:spTree>
    <p:extLst>
      <p:ext uri="{BB962C8B-B14F-4D97-AF65-F5344CB8AC3E}">
        <p14:creationId xmlns:p14="http://schemas.microsoft.com/office/powerpoint/2010/main" val="28516118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ln>
            <a:solidFill>
              <a:schemeClr val="accent4">
                <a:lumMod val="75000"/>
              </a:schemeClr>
            </a:solidFill>
          </a:ln>
        </p:spPr>
        <p:txBody>
          <a:bodyPr>
            <a:normAutofit/>
          </a:bodyPr>
          <a:lstStyle/>
          <a:p>
            <a:r>
              <a:rPr lang="cs-CZ" sz="2400" b="1" dirty="0" smtClean="0"/>
              <a:t>Nebezpečný dotek</a:t>
            </a:r>
            <a:endParaRPr lang="cs-CZ" sz="24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ln>
            <a:solidFill>
              <a:schemeClr val="accent4">
                <a:lumMod val="75000"/>
              </a:schemeClr>
            </a:solidFill>
          </a:ln>
        </p:spPr>
        <p:txBody>
          <a:bodyPr>
            <a:normAutofit/>
          </a:bodyPr>
          <a:lstStyle/>
          <a:p>
            <a:r>
              <a:rPr lang="cs-CZ" sz="2000" b="1" i="1" dirty="0" smtClean="0"/>
              <a:t>Stáli-li byste bosýma nohama na vlhké zemi a náhodou se dotkli zpocenou rukou vodiče pod napětím 230 V, byli byste ve smrtelném nebezpečí. Procházel by vámi proud okolo 115 mA.</a:t>
            </a:r>
          </a:p>
          <a:p>
            <a:endParaRPr lang="cs-CZ" sz="2000" dirty="0" smtClean="0"/>
          </a:p>
          <a:p>
            <a:r>
              <a:rPr lang="cs-CZ" sz="2000" b="1" dirty="0" smtClean="0"/>
              <a:t>Bota s dobrou suchou podrážkou má odpor  až 200 000 </a:t>
            </a:r>
            <a:r>
              <a:rPr lang="el-GR" sz="2000" b="1" dirty="0" smtClean="0"/>
              <a:t>Ω</a:t>
            </a:r>
            <a:r>
              <a:rPr lang="cs-CZ" sz="2000" b="1" dirty="0" smtClean="0"/>
              <a:t>. Při napětí 230 V jí proto prochází malý proud. Když je podrážka promáčená, odpor klesne asi na 25 </a:t>
            </a:r>
            <a:r>
              <a:rPr lang="el-GR" sz="2000" b="1" dirty="0"/>
              <a:t>Ω</a:t>
            </a:r>
            <a:r>
              <a:rPr lang="cs-CZ" sz="2000" b="1" dirty="0" smtClean="0"/>
              <a:t>. </a:t>
            </a:r>
          </a:p>
          <a:p>
            <a:r>
              <a:rPr lang="cs-CZ" sz="2000" b="1" i="1" dirty="0" smtClean="0"/>
              <a:t>Suchá podlaha pokrytá korkem, PVC nebo silným kobercem je dobrým izolantem</a:t>
            </a:r>
            <a:r>
              <a:rPr lang="cs-CZ" sz="2000" i="1" dirty="0" smtClean="0"/>
              <a:t>.</a:t>
            </a:r>
          </a:p>
          <a:p>
            <a:endParaRPr lang="cs-CZ" sz="2000" dirty="0" smtClean="0"/>
          </a:p>
          <a:p>
            <a:r>
              <a:rPr lang="cs-CZ" sz="2000" b="1" dirty="0" smtClean="0"/>
              <a:t>Zato dlážděná nebo vlhká podlaha od země téměř vůbec neizoluje.</a:t>
            </a:r>
          </a:p>
          <a:p>
            <a:endParaRPr lang="cs-CZ" sz="2000" dirty="0" smtClean="0"/>
          </a:p>
          <a:p>
            <a:r>
              <a:rPr lang="cs-CZ" sz="2000" b="1" dirty="0" smtClean="0">
                <a:solidFill>
                  <a:srgbClr val="C00000"/>
                </a:solidFill>
              </a:rPr>
              <a:t>K nejhorším úrazům elektrickým proudem dochází v koupelnách.</a:t>
            </a:r>
            <a:endParaRPr lang="cs-CZ" sz="20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577792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ln>
            <a:solidFill>
              <a:schemeClr val="accent4">
                <a:lumMod val="75000"/>
              </a:schemeClr>
            </a:solidFill>
          </a:ln>
        </p:spPr>
        <p:txBody>
          <a:bodyPr>
            <a:normAutofit/>
          </a:bodyPr>
          <a:lstStyle/>
          <a:p>
            <a:r>
              <a:rPr lang="cs-CZ" sz="2400" b="1" dirty="0" smtClean="0"/>
              <a:t>Jaké napětí je nebezpečné</a:t>
            </a:r>
            <a:endParaRPr lang="cs-CZ" sz="24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ln>
            <a:solidFill>
              <a:schemeClr val="accent4">
                <a:lumMod val="75000"/>
              </a:schemeClr>
            </a:solidFill>
          </a:ln>
        </p:spPr>
        <p:txBody>
          <a:bodyPr>
            <a:normAutofit/>
          </a:bodyPr>
          <a:lstStyle/>
          <a:p>
            <a:r>
              <a:rPr lang="cs-CZ" sz="2000" b="1" dirty="0" smtClean="0"/>
              <a:t>Napětí do 20 V je bezpečné.</a:t>
            </a:r>
          </a:p>
          <a:p>
            <a:r>
              <a:rPr lang="cs-CZ" sz="2000" b="1" dirty="0" smtClean="0"/>
              <a:t>Střídavé napětí 230 V může člověka za nepříznivých okolností i zabít</a:t>
            </a:r>
            <a:r>
              <a:rPr lang="cs-CZ" sz="2000" dirty="0" smtClean="0"/>
              <a:t>.</a:t>
            </a:r>
          </a:p>
          <a:p>
            <a:r>
              <a:rPr lang="cs-CZ" sz="2000" b="1" dirty="0" smtClean="0"/>
              <a:t>Vedení vysokého napětí, například 23 000 V, je smrtelně nebezpečné. Může ohrozit i člověka, který se ho přímo nedotkne. </a:t>
            </a:r>
          </a:p>
          <a:p>
            <a:endParaRPr lang="cs-CZ" sz="2000" b="1" dirty="0" smtClean="0"/>
          </a:p>
          <a:p>
            <a:r>
              <a:rPr lang="cs-CZ" sz="2000" b="1" dirty="0" smtClean="0">
                <a:solidFill>
                  <a:srgbClr val="FF0000"/>
                </a:solidFill>
              </a:rPr>
              <a:t>Zdroje měkké </a:t>
            </a:r>
            <a:r>
              <a:rPr lang="cs-CZ" sz="2000" b="1" dirty="0" smtClean="0"/>
              <a:t>– mají sice vysoké napětí, ale nemohou trvale dávat moc vysoký proud – rychle se „vybijí“. </a:t>
            </a:r>
          </a:p>
          <a:p>
            <a:pPr marL="0" indent="0">
              <a:buNone/>
            </a:pPr>
            <a:r>
              <a:rPr lang="cs-CZ" sz="2000" b="1" i="1" dirty="0" smtClean="0">
                <a:solidFill>
                  <a:schemeClr val="accent6">
                    <a:lumMod val="50000"/>
                  </a:schemeClr>
                </a:solidFill>
              </a:rPr>
              <a:t>Př. Když jdete po koberci z umělých vláken, vaše tělo se třením nabije. Mezi ním a klikou je napětí několik tisíc voltů. Když se kliky dotknete, pocítíte jen slabou ránu. </a:t>
            </a:r>
          </a:p>
          <a:p>
            <a:endParaRPr lang="cs-CZ" sz="2000" b="1" dirty="0" smtClean="0"/>
          </a:p>
          <a:p>
            <a:r>
              <a:rPr lang="cs-CZ" sz="2000" b="1" dirty="0" smtClean="0">
                <a:solidFill>
                  <a:srgbClr val="FF0000"/>
                </a:solidFill>
              </a:rPr>
              <a:t>Zdroje tvrdé </a:t>
            </a:r>
            <a:r>
              <a:rPr lang="cs-CZ" sz="2000" b="1" dirty="0" smtClean="0"/>
              <a:t>– vedení vysokého napětí. Může tedy dávat trvale hodně velký proud. Tím je smrtelně nebezpečné.</a:t>
            </a:r>
            <a:endParaRPr lang="cs-CZ" sz="2000" b="1" dirty="0"/>
          </a:p>
        </p:txBody>
      </p:sp>
    </p:spTree>
    <p:extLst>
      <p:ext uri="{BB962C8B-B14F-4D97-AF65-F5344CB8AC3E}">
        <p14:creationId xmlns:p14="http://schemas.microsoft.com/office/powerpoint/2010/main" val="8113757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ln>
            <a:solidFill>
              <a:schemeClr val="accent4">
                <a:lumMod val="75000"/>
              </a:schemeClr>
            </a:solidFill>
          </a:ln>
        </p:spPr>
        <p:txBody>
          <a:bodyPr>
            <a:normAutofit/>
          </a:bodyPr>
          <a:lstStyle/>
          <a:p>
            <a:r>
              <a:rPr lang="cs-CZ" sz="2400" b="1" dirty="0" smtClean="0"/>
              <a:t>Která část obvodu se zahřívá nejvíce</a:t>
            </a:r>
            <a:endParaRPr lang="cs-CZ" sz="24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628800"/>
            <a:ext cx="8229600" cy="4525963"/>
          </a:xfrm>
          <a:ln>
            <a:solidFill>
              <a:schemeClr val="accent4">
                <a:lumMod val="75000"/>
              </a:schemeClr>
            </a:solidFill>
          </a:ln>
        </p:spPr>
        <p:txBody>
          <a:bodyPr>
            <a:normAutofit fontScale="55000" lnSpcReduction="20000"/>
          </a:bodyPr>
          <a:lstStyle/>
          <a:p>
            <a:endParaRPr lang="cs-CZ" sz="2000" i="1" dirty="0" smtClean="0"/>
          </a:p>
          <a:p>
            <a:r>
              <a:rPr lang="cs-CZ" b="1" i="1" dirty="0" smtClean="0">
                <a:solidFill>
                  <a:srgbClr val="FF0000"/>
                </a:solidFill>
              </a:rPr>
              <a:t>Umíš vysvětlit, proč se šňůra k žehličce nezahřívá, ale odporový drát uvnitř žehličky ano, i když oběma těmito vodiči prochází stejný proud?</a:t>
            </a:r>
          </a:p>
          <a:p>
            <a:endParaRPr lang="cs-CZ" b="1" dirty="0">
              <a:solidFill>
                <a:srgbClr val="FF0000"/>
              </a:solidFill>
            </a:endParaRPr>
          </a:p>
          <a:p>
            <a:r>
              <a:rPr lang="cs-CZ" sz="3300" b="1" dirty="0" smtClean="0"/>
              <a:t>V jednoduchém obvodu platí: čím má vodič větší odpor, tím víc tepla se v něm uvolňuje.</a:t>
            </a:r>
          </a:p>
          <a:p>
            <a:endParaRPr lang="cs-CZ" sz="3300" b="1" dirty="0" smtClean="0"/>
          </a:p>
          <a:p>
            <a:r>
              <a:rPr lang="cs-CZ" sz="3300" b="1" dirty="0" smtClean="0"/>
              <a:t>Nejvíc tepla se uvolňuje tam, kde je vodič špatně přišroubován nebo kde </a:t>
            </a:r>
            <a:br>
              <a:rPr lang="cs-CZ" sz="3300" b="1" dirty="0" smtClean="0"/>
            </a:br>
            <a:r>
              <a:rPr lang="cs-CZ" sz="3300" b="1" dirty="0" smtClean="0"/>
              <a:t>je nalomen.</a:t>
            </a:r>
          </a:p>
          <a:p>
            <a:endParaRPr lang="cs-CZ" sz="2000" dirty="0" smtClean="0"/>
          </a:p>
          <a:p>
            <a:r>
              <a:rPr lang="cs-CZ" sz="2900" b="1" i="1" dirty="0" smtClean="0"/>
              <a:t>To je nebezpečné zvlášť u vedení ke spotřebičům, které mají velký příkon.</a:t>
            </a:r>
          </a:p>
          <a:p>
            <a:endParaRPr lang="cs-CZ" sz="2000" dirty="0"/>
          </a:p>
          <a:p>
            <a:r>
              <a:rPr lang="cs-CZ" sz="3300" b="1" dirty="0" smtClean="0"/>
              <a:t>Každé el. vedení musí být jištěno.</a:t>
            </a:r>
          </a:p>
          <a:p>
            <a:pPr marL="0" indent="0">
              <a:buNone/>
            </a:pPr>
            <a:endParaRPr lang="cs-CZ" sz="2000" b="1" dirty="0"/>
          </a:p>
          <a:p>
            <a:pPr marL="0" indent="0">
              <a:buNone/>
            </a:pPr>
            <a:r>
              <a:rPr lang="cs-CZ" sz="2600" b="1" dirty="0" smtClean="0"/>
              <a:t>         Jističe:</a:t>
            </a:r>
            <a:r>
              <a:rPr lang="cs-CZ" sz="2600" dirty="0" smtClean="0"/>
              <a:t> 	</a:t>
            </a:r>
            <a:r>
              <a:rPr lang="cs-CZ" sz="2600" b="1" dirty="0" smtClean="0">
                <a:solidFill>
                  <a:srgbClr val="FF0000"/>
                </a:solidFill>
              </a:rPr>
              <a:t>stropní světla </a:t>
            </a:r>
            <a:r>
              <a:rPr lang="cs-CZ" sz="2600" b="1" dirty="0" smtClean="0"/>
              <a:t>jistíme na </a:t>
            </a:r>
            <a:r>
              <a:rPr lang="cs-CZ" sz="2600" b="1" dirty="0" smtClean="0">
                <a:solidFill>
                  <a:srgbClr val="FF0000"/>
                </a:solidFill>
              </a:rPr>
              <a:t>6 A</a:t>
            </a:r>
          </a:p>
          <a:p>
            <a:pPr marL="0" indent="0">
              <a:buNone/>
            </a:pPr>
            <a:r>
              <a:rPr lang="cs-CZ" sz="2600" dirty="0"/>
              <a:t>	</a:t>
            </a:r>
            <a:r>
              <a:rPr lang="cs-CZ" sz="2600" b="1" dirty="0" smtClean="0">
                <a:solidFill>
                  <a:srgbClr val="FF0000"/>
                </a:solidFill>
              </a:rPr>
              <a:t>běžné zásuvky </a:t>
            </a:r>
            <a:r>
              <a:rPr lang="cs-CZ" sz="2600" b="1" dirty="0" smtClean="0"/>
              <a:t>na </a:t>
            </a:r>
            <a:r>
              <a:rPr lang="cs-CZ" sz="2600" b="1" dirty="0" smtClean="0">
                <a:solidFill>
                  <a:srgbClr val="FF0000"/>
                </a:solidFill>
              </a:rPr>
              <a:t>10 A </a:t>
            </a:r>
          </a:p>
          <a:p>
            <a:pPr marL="0" indent="0">
              <a:buNone/>
            </a:pPr>
            <a:r>
              <a:rPr lang="cs-CZ" sz="2600" dirty="0" smtClean="0"/>
              <a:t>	</a:t>
            </a:r>
            <a:r>
              <a:rPr lang="cs-CZ" sz="2600" b="1" dirty="0" smtClean="0">
                <a:solidFill>
                  <a:srgbClr val="FF0000"/>
                </a:solidFill>
              </a:rPr>
              <a:t>zásuvky, </a:t>
            </a:r>
            <a:r>
              <a:rPr lang="cs-CZ" sz="2600" b="1" dirty="0" smtClean="0"/>
              <a:t>do kterých budeme připojovat </a:t>
            </a:r>
            <a:r>
              <a:rPr lang="cs-CZ" sz="2600" b="1" dirty="0" smtClean="0">
                <a:solidFill>
                  <a:srgbClr val="FF0000"/>
                </a:solidFill>
              </a:rPr>
              <a:t>automatickou pračku, </a:t>
            </a:r>
            <a:r>
              <a:rPr lang="cs-CZ" sz="2600" b="1" dirty="0" smtClean="0"/>
              <a:t> </a:t>
            </a:r>
            <a:r>
              <a:rPr lang="cs-CZ" sz="2600" b="1" dirty="0" smtClean="0">
                <a:solidFill>
                  <a:srgbClr val="FF0000"/>
                </a:solidFill>
              </a:rPr>
              <a:t/>
            </a:r>
            <a:br>
              <a:rPr lang="cs-CZ" sz="2600" b="1" dirty="0" smtClean="0">
                <a:solidFill>
                  <a:srgbClr val="FF0000"/>
                </a:solidFill>
              </a:rPr>
            </a:br>
            <a:r>
              <a:rPr lang="cs-CZ" sz="2600" b="1" dirty="0" smtClean="0">
                <a:solidFill>
                  <a:srgbClr val="FF0000"/>
                </a:solidFill>
              </a:rPr>
              <a:t>                       </a:t>
            </a:r>
            <a:r>
              <a:rPr lang="cs-CZ" sz="2600" b="1" dirty="0" smtClean="0"/>
              <a:t>nebo </a:t>
            </a:r>
            <a:r>
              <a:rPr lang="cs-CZ" sz="2600" b="1" dirty="0" smtClean="0">
                <a:solidFill>
                  <a:srgbClr val="FF0000"/>
                </a:solidFill>
              </a:rPr>
              <a:t>elektrickou troubu</a:t>
            </a:r>
            <a:r>
              <a:rPr lang="cs-CZ" sz="2600" b="1" dirty="0" smtClean="0"/>
              <a:t>, jistíme většinou na </a:t>
            </a:r>
            <a:r>
              <a:rPr lang="cs-CZ" sz="2600" b="1" dirty="0" smtClean="0">
                <a:solidFill>
                  <a:srgbClr val="FF0000"/>
                </a:solidFill>
              </a:rPr>
              <a:t>15 A</a:t>
            </a:r>
          </a:p>
          <a:p>
            <a:pPr marL="0" indent="0">
              <a:buNone/>
            </a:pPr>
            <a:r>
              <a:rPr lang="cs-CZ" sz="2600" dirty="0"/>
              <a:t>	</a:t>
            </a:r>
            <a:endParaRPr lang="cs-CZ" sz="2600" dirty="0" smtClean="0"/>
          </a:p>
          <a:p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17901318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ln>
            <a:solidFill>
              <a:schemeClr val="accent4">
                <a:lumMod val="75000"/>
              </a:schemeClr>
            </a:solidFill>
          </a:ln>
        </p:spPr>
        <p:txBody>
          <a:bodyPr>
            <a:normAutofit/>
          </a:bodyPr>
          <a:lstStyle/>
          <a:p>
            <a:r>
              <a:rPr lang="cs-CZ" sz="2400" b="1" dirty="0" smtClean="0"/>
              <a:t>Rizika, kterým se můžeme vyhnout</a:t>
            </a:r>
            <a:endParaRPr lang="cs-CZ" sz="24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ln>
            <a:solidFill>
              <a:schemeClr val="accent4">
                <a:lumMod val="75000"/>
              </a:schemeClr>
            </a:solidFill>
          </a:ln>
        </p:spPr>
        <p:txBody>
          <a:bodyPr>
            <a:normAutofit fontScale="92500"/>
          </a:bodyPr>
          <a:lstStyle/>
          <a:p>
            <a:r>
              <a:rPr lang="cs-CZ" sz="2000" b="1" dirty="0" smtClean="0">
                <a:solidFill>
                  <a:srgbClr val="C00000"/>
                </a:solidFill>
              </a:rPr>
              <a:t>Zvlášť opatrní musíme být v koupelně. Nepoužíváme v ní prodlužovací šňůru.</a:t>
            </a:r>
          </a:p>
          <a:p>
            <a:endParaRPr lang="cs-CZ" sz="2000" dirty="0" smtClean="0"/>
          </a:p>
          <a:p>
            <a:r>
              <a:rPr lang="cs-CZ" sz="2000" b="1" dirty="0" smtClean="0">
                <a:solidFill>
                  <a:srgbClr val="00B050"/>
                </a:solidFill>
              </a:rPr>
              <a:t>Ve vaně se nesmějí používat žádné elektrické spotřebiče.</a:t>
            </a:r>
          </a:p>
          <a:p>
            <a:endParaRPr lang="cs-CZ" sz="2000" dirty="0" smtClean="0">
              <a:solidFill>
                <a:srgbClr val="00B050"/>
              </a:solidFill>
            </a:endParaRPr>
          </a:p>
          <a:p>
            <a:r>
              <a:rPr lang="cs-CZ" sz="2000" b="1" dirty="0" smtClean="0">
                <a:solidFill>
                  <a:srgbClr val="0070C0"/>
                </a:solidFill>
              </a:rPr>
              <a:t>Pozor na rozbité kryty zásuvek, vypínačů a spotřebičů. Pozor na prodřené šňůry.</a:t>
            </a:r>
          </a:p>
          <a:p>
            <a:endParaRPr lang="cs-CZ" sz="2000" dirty="0" smtClean="0"/>
          </a:p>
          <a:p>
            <a:r>
              <a:rPr lang="cs-CZ" sz="2000" b="1" dirty="0" smtClean="0">
                <a:solidFill>
                  <a:srgbClr val="7030A0"/>
                </a:solidFill>
              </a:rPr>
              <a:t>Nespravujte nic, čemu důkladně nerozumíte.</a:t>
            </a:r>
          </a:p>
          <a:p>
            <a:endParaRPr lang="cs-CZ" sz="2000" b="1" dirty="0" smtClean="0">
              <a:solidFill>
                <a:srgbClr val="7030A0"/>
              </a:solidFill>
            </a:endParaRPr>
          </a:p>
          <a:p>
            <a:r>
              <a:rPr lang="cs-CZ" sz="2000" b="1" dirty="0" smtClean="0">
                <a:solidFill>
                  <a:schemeClr val="accent6">
                    <a:lumMod val="75000"/>
                  </a:schemeClr>
                </a:solidFill>
              </a:rPr>
              <a:t>Elektrickou instalaci v domě nebo na chatě smí dělat jen odborník.</a:t>
            </a:r>
          </a:p>
          <a:p>
            <a:endParaRPr lang="cs-CZ" sz="2000" dirty="0" smtClean="0"/>
          </a:p>
          <a:p>
            <a:r>
              <a:rPr lang="cs-CZ" sz="2000" b="1" dirty="0" smtClean="0">
                <a:solidFill>
                  <a:srgbClr val="C00000"/>
                </a:solidFill>
              </a:rPr>
              <a:t>Levné spotřebiče, které se prodávají na tržištích, někdy nesplňují bezpečnostní předpisy.</a:t>
            </a:r>
            <a:endParaRPr lang="cs-CZ" sz="20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125043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ln>
            <a:solidFill>
              <a:schemeClr val="accent4">
                <a:lumMod val="75000"/>
              </a:schemeClr>
            </a:solidFill>
          </a:ln>
        </p:spPr>
        <p:txBody>
          <a:bodyPr>
            <a:normAutofit/>
          </a:bodyPr>
          <a:lstStyle/>
          <a:p>
            <a:r>
              <a:rPr lang="cs-CZ" sz="2400" b="1" dirty="0" smtClean="0"/>
              <a:t>I. pomoc při úrazu proudem </a:t>
            </a:r>
            <a:endParaRPr lang="cs-CZ" sz="24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ln>
            <a:solidFill>
              <a:schemeClr val="accent4">
                <a:lumMod val="75000"/>
              </a:schemeClr>
            </a:solidFill>
          </a:ln>
        </p:spPr>
        <p:txBody>
          <a:bodyPr>
            <a:normAutofit lnSpcReduction="10000"/>
          </a:bodyPr>
          <a:lstStyle/>
          <a:p>
            <a:endParaRPr lang="cs-CZ" sz="2000" b="1" dirty="0" smtClean="0"/>
          </a:p>
          <a:p>
            <a:r>
              <a:rPr lang="cs-CZ" sz="2000" b="1" dirty="0" smtClean="0">
                <a:solidFill>
                  <a:srgbClr val="FF0000"/>
                </a:solidFill>
              </a:rPr>
              <a:t>Především přerušte elektrický proud</a:t>
            </a:r>
            <a:r>
              <a:rPr lang="cs-CZ" sz="2000" dirty="0" smtClean="0">
                <a:solidFill>
                  <a:srgbClr val="FF0000"/>
                </a:solidFill>
              </a:rPr>
              <a:t>.</a:t>
            </a:r>
          </a:p>
          <a:p>
            <a:r>
              <a:rPr lang="cs-CZ" sz="2000" b="1" dirty="0" smtClean="0"/>
              <a:t>Pokud nepracuje srdce, začněte </a:t>
            </a:r>
            <a:r>
              <a:rPr lang="cs-CZ" sz="2000" b="1" dirty="0" smtClean="0">
                <a:solidFill>
                  <a:srgbClr val="FF0000"/>
                </a:solidFill>
              </a:rPr>
              <a:t>srdeční masáž.</a:t>
            </a:r>
          </a:p>
          <a:p>
            <a:r>
              <a:rPr lang="cs-CZ" sz="2000" b="1" dirty="0" smtClean="0"/>
              <a:t>Pokud nedýchá, dejte mu </a:t>
            </a:r>
            <a:r>
              <a:rPr lang="cs-CZ" sz="2000" b="1" dirty="0" smtClean="0">
                <a:solidFill>
                  <a:srgbClr val="FF0000"/>
                </a:solidFill>
              </a:rPr>
              <a:t>umělé dýchání.</a:t>
            </a:r>
          </a:p>
          <a:p>
            <a:r>
              <a:rPr lang="cs-CZ" sz="2000" b="1" dirty="0" smtClean="0">
                <a:solidFill>
                  <a:srgbClr val="FF0000"/>
                </a:solidFill>
              </a:rPr>
              <a:t>Zavolejte lékaře </a:t>
            </a:r>
            <a:r>
              <a:rPr lang="cs-CZ" sz="2000" b="1" dirty="0" smtClean="0"/>
              <a:t>nebo postiženého k lékaři dopravte.</a:t>
            </a:r>
          </a:p>
          <a:p>
            <a:r>
              <a:rPr lang="cs-CZ" sz="2000" b="1" dirty="0" smtClean="0"/>
              <a:t>Nebezpečné místo je třeba co nejrychleji </a:t>
            </a:r>
            <a:r>
              <a:rPr lang="cs-CZ" sz="2000" b="1" dirty="0" smtClean="0">
                <a:solidFill>
                  <a:srgbClr val="FF0000"/>
                </a:solidFill>
              </a:rPr>
              <a:t>opravit.</a:t>
            </a:r>
          </a:p>
          <a:p>
            <a:endParaRPr lang="cs-CZ" sz="2000" b="1" dirty="0" smtClean="0"/>
          </a:p>
          <a:p>
            <a:endParaRPr lang="cs-CZ" sz="2000" b="1" dirty="0"/>
          </a:p>
          <a:p>
            <a:endParaRPr lang="cs-CZ" sz="2000" dirty="0" smtClean="0"/>
          </a:p>
          <a:p>
            <a:r>
              <a:rPr lang="cs-CZ" sz="2000" b="1" dirty="0" smtClean="0"/>
              <a:t>Také při </a:t>
            </a:r>
            <a:r>
              <a:rPr lang="cs-CZ" sz="2000" b="1" dirty="0" smtClean="0">
                <a:solidFill>
                  <a:srgbClr val="FF0000"/>
                </a:solidFill>
              </a:rPr>
              <a:t>požáru</a:t>
            </a:r>
            <a:r>
              <a:rPr lang="cs-CZ" sz="2000" b="1" dirty="0" smtClean="0"/>
              <a:t> co nejdříve </a:t>
            </a:r>
            <a:r>
              <a:rPr lang="cs-CZ" sz="2000" b="1" dirty="0" smtClean="0">
                <a:solidFill>
                  <a:srgbClr val="FF0000"/>
                </a:solidFill>
              </a:rPr>
              <a:t>vypněte proud.</a:t>
            </a:r>
          </a:p>
          <a:p>
            <a:r>
              <a:rPr lang="cs-CZ" sz="2000" b="1" dirty="0" smtClean="0"/>
              <a:t>Pozor na to, čím hasíte. </a:t>
            </a:r>
            <a:r>
              <a:rPr lang="cs-CZ" sz="2000" b="1" dirty="0" smtClean="0">
                <a:solidFill>
                  <a:srgbClr val="FF0000"/>
                </a:solidFill>
              </a:rPr>
              <a:t>Voda a pěna </a:t>
            </a:r>
            <a:r>
              <a:rPr lang="cs-CZ" sz="2000" b="1" dirty="0" smtClean="0"/>
              <a:t>vedou proud. Proto </a:t>
            </a:r>
            <a:r>
              <a:rPr lang="cs-CZ" sz="2000" b="1" dirty="0" smtClean="0">
                <a:solidFill>
                  <a:srgbClr val="FF0000"/>
                </a:solidFill>
              </a:rPr>
              <a:t>jimi nehaste elektrická zařízení.</a:t>
            </a:r>
          </a:p>
          <a:p>
            <a:r>
              <a:rPr lang="cs-CZ" sz="2000" b="1" dirty="0" smtClean="0">
                <a:solidFill>
                  <a:srgbClr val="FF0000"/>
                </a:solidFill>
              </a:rPr>
              <a:t>Přivolejte pomoc a hasiče. </a:t>
            </a:r>
            <a:endParaRPr lang="cs-CZ" sz="20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7723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ln>
            <a:solidFill>
              <a:schemeClr val="accent4">
                <a:lumMod val="75000"/>
              </a:schemeClr>
            </a:solidFill>
          </a:ln>
        </p:spPr>
        <p:txBody>
          <a:bodyPr>
            <a:normAutofit/>
          </a:bodyPr>
          <a:lstStyle/>
          <a:p>
            <a:r>
              <a:rPr lang="cs-CZ" sz="2400" b="1" dirty="0" smtClean="0"/>
              <a:t>Použitá literatura</a:t>
            </a:r>
            <a:endParaRPr lang="cs-CZ" sz="24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ln>
            <a:solidFill>
              <a:schemeClr val="accent4">
                <a:lumMod val="75000"/>
              </a:schemeClr>
            </a:solidFill>
          </a:ln>
        </p:spPr>
        <p:txBody>
          <a:bodyPr>
            <a:normAutofit/>
          </a:bodyPr>
          <a:lstStyle/>
          <a:p>
            <a:r>
              <a:rPr lang="cs-CZ" sz="2000" dirty="0" smtClean="0"/>
              <a:t>MACHÁČEK Martin. </a:t>
            </a:r>
            <a:r>
              <a:rPr lang="cs-CZ" sz="2000" i="1" dirty="0" smtClean="0"/>
              <a:t>Fyzika 9 pro základní školy a víceletá gymnázia.</a:t>
            </a:r>
            <a:r>
              <a:rPr lang="cs-CZ" sz="2000" dirty="0" smtClean="0"/>
              <a:t> </a:t>
            </a:r>
            <a:br>
              <a:rPr lang="cs-CZ" sz="2000" dirty="0" smtClean="0"/>
            </a:br>
            <a:r>
              <a:rPr lang="cs-CZ" sz="2000" dirty="0" smtClean="0"/>
              <a:t>2. vydání. Praha: Prometheus, 1996. ISBN 80-7196-191-4</a:t>
            </a:r>
          </a:p>
          <a:p>
            <a:r>
              <a:rPr lang="cs-CZ" sz="2000" dirty="0" smtClean="0"/>
              <a:t>Foto autora</a:t>
            </a:r>
          </a:p>
          <a:p>
            <a:r>
              <a:rPr lang="cs-CZ" sz="2000" dirty="0"/>
              <a:t>Použité obrázky: www.office.microsoft.com [online]. c2011 [cit. </a:t>
            </a:r>
            <a:r>
              <a:rPr lang="cs-CZ" sz="2000" smtClean="0"/>
              <a:t>2011-09-10]. </a:t>
            </a:r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15583065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247</TotalTime>
  <Words>815</Words>
  <Application>Microsoft Office PowerPoint</Application>
  <PresentationFormat>Předvádění na obrazovce (4:3)</PresentationFormat>
  <Paragraphs>132</Paragraphs>
  <Slides>13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4" baseType="lpstr">
      <vt:lpstr>Motiv systému Office</vt:lpstr>
      <vt:lpstr>Prezentace aplikace PowerPoint</vt:lpstr>
      <vt:lpstr>Elektřina v domě</vt:lpstr>
      <vt:lpstr>Bezpečné spotřebiče</vt:lpstr>
      <vt:lpstr>Bezpečnostní pravidla</vt:lpstr>
      <vt:lpstr>Země je také vodič</vt:lpstr>
      <vt:lpstr>Napětí proti zemi</vt:lpstr>
      <vt:lpstr>Co způsobuje proud v lidském těle?</vt:lpstr>
      <vt:lpstr>Nebezpečný dotek</vt:lpstr>
      <vt:lpstr>Jaké napětí je nebezpečné</vt:lpstr>
      <vt:lpstr>Která část obvodu se zahřívá nejvíce</vt:lpstr>
      <vt:lpstr>Rizika, kterým se můžeme vyhnout</vt:lpstr>
      <vt:lpstr>I. pomoc při úrazu proudem </vt:lpstr>
      <vt:lpstr>Použitá literatura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Jaroslava Vondráčková</dc:creator>
  <cp:lastModifiedBy>Petr Chvojka</cp:lastModifiedBy>
  <cp:revision>52</cp:revision>
  <dcterms:created xsi:type="dcterms:W3CDTF">2011-09-10T15:46:04Z</dcterms:created>
  <dcterms:modified xsi:type="dcterms:W3CDTF">2012-04-12T13:30:08Z</dcterms:modified>
</cp:coreProperties>
</file>