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3" r:id="rId2"/>
    <p:sldId id="256" r:id="rId3"/>
    <p:sldId id="271" r:id="rId4"/>
    <p:sldId id="268" r:id="rId5"/>
    <p:sldId id="273" r:id="rId6"/>
    <p:sldId id="272" r:id="rId7"/>
    <p:sldId id="264" r:id="rId8"/>
    <p:sldId id="265" r:id="rId9"/>
    <p:sldId id="267" r:id="rId10"/>
    <p:sldId id="275" r:id="rId11"/>
    <p:sldId id="266" r:id="rId12"/>
    <p:sldId id="258" r:id="rId13"/>
    <p:sldId id="260" r:id="rId14"/>
    <p:sldId id="261" r:id="rId15"/>
    <p:sldId id="259" r:id="rId16"/>
    <p:sldId id="25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E098D9-61EF-4E8B-9238-1CAE88C8A08D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673CA1-DA08-42D1-B4FE-018CA061EA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59855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673CA1-DA08-42D1-B4FE-018CA061EA0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6861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9AA37-07E4-4994-BA08-7FC3392BBD87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4EDD8-E30A-43E8-B0C2-AC98BB2470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335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9AA37-07E4-4994-BA08-7FC3392BBD87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4EDD8-E30A-43E8-B0C2-AC98BB2470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19368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9AA37-07E4-4994-BA08-7FC3392BBD87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4EDD8-E30A-43E8-B0C2-AC98BB2470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8724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9AA37-07E4-4994-BA08-7FC3392BBD87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4EDD8-E30A-43E8-B0C2-AC98BB2470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52508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9AA37-07E4-4994-BA08-7FC3392BBD87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4EDD8-E30A-43E8-B0C2-AC98BB2470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8875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9AA37-07E4-4994-BA08-7FC3392BBD87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4EDD8-E30A-43E8-B0C2-AC98BB2470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8859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9AA37-07E4-4994-BA08-7FC3392BBD87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4EDD8-E30A-43E8-B0C2-AC98BB2470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5159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9AA37-07E4-4994-BA08-7FC3392BBD87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4EDD8-E30A-43E8-B0C2-AC98BB2470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3686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9AA37-07E4-4994-BA08-7FC3392BBD87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4EDD8-E30A-43E8-B0C2-AC98BB2470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8276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9AA37-07E4-4994-BA08-7FC3392BBD87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4EDD8-E30A-43E8-B0C2-AC98BB2470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2651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9AA37-07E4-4994-BA08-7FC3392BBD87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4EDD8-E30A-43E8-B0C2-AC98BB2470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9746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F9AA37-07E4-4994-BA08-7FC3392BBD87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44EDD8-E30A-43E8-B0C2-AC98BB2470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3784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8744" y="4502576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VY_32_INOVACE_05-42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20471" y="980728"/>
            <a:ext cx="3177345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6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Termika</a:t>
            </a:r>
            <a:endParaRPr lang="cs-CZ" sz="6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60471212"/>
              </p:ext>
            </p:extLst>
          </p:nvPr>
        </p:nvGraphicFramePr>
        <p:xfrm>
          <a:off x="1404946" y="2204864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Termika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  <a:latin typeface="+mn-lt"/>
                          <a:ea typeface="+mn-ea"/>
                        </a:rPr>
                        <a:t>Teplotní</a:t>
                      </a:r>
                      <a:r>
                        <a:rPr lang="cs-CZ" sz="1400" b="1" kern="50" baseline="0" dirty="0" smtClean="0">
                          <a:effectLst/>
                          <a:latin typeface="+mn-lt"/>
                          <a:ea typeface="+mn-ea"/>
                        </a:rPr>
                        <a:t> roztažnost látek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28.5.2011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</a:t>
                      </a:r>
                      <a:r>
                        <a:rPr lang="cs-CZ" sz="1400" kern="50" baseline="0" dirty="0" smtClean="0">
                          <a:effectLst/>
                        </a:rPr>
                        <a:t> vede k popisu pokusů a k procvičení látky</a:t>
                      </a:r>
                      <a:br>
                        <a:rPr lang="cs-CZ" sz="1400" kern="50" baseline="0" dirty="0" smtClean="0">
                          <a:effectLst/>
                        </a:rPr>
                      </a:br>
                      <a:r>
                        <a:rPr lang="cs-CZ" sz="1400" kern="50" baseline="0" dirty="0" smtClean="0">
                          <a:effectLst/>
                        </a:rPr>
                        <a:t> na konkrétních situacích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107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Teplotní roztažnost a její praktické důsledky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Při zahřátí se prodlužuje délka tyčí a drátů.</a:t>
            </a:r>
            <a:r>
              <a:rPr lang="cs-CZ" sz="2000" dirty="0" smtClean="0"/>
              <a:t>	</a:t>
            </a:r>
            <a:r>
              <a:rPr lang="cs-CZ" sz="2000" b="1" dirty="0" smtClean="0"/>
              <a:t>Tento jev nazýváme</a:t>
            </a:r>
          </a:p>
          <a:p>
            <a:r>
              <a:rPr lang="cs-CZ" sz="2000" b="1" dirty="0" smtClean="0"/>
              <a:t>Ochlazením se jejich délka zmenšuje.                    </a:t>
            </a:r>
            <a:r>
              <a:rPr lang="cs-CZ" sz="2000" dirty="0" smtClean="0"/>
              <a:t>	</a:t>
            </a:r>
            <a:r>
              <a:rPr lang="cs-CZ" sz="2000" b="1" dirty="0">
                <a:solidFill>
                  <a:srgbClr val="FF0000"/>
                </a:solidFill>
              </a:rPr>
              <a:t>d</a:t>
            </a:r>
            <a:r>
              <a:rPr lang="cs-CZ" sz="2000" b="1" dirty="0" smtClean="0">
                <a:solidFill>
                  <a:srgbClr val="FF0000"/>
                </a:solidFill>
              </a:rPr>
              <a:t>élkovou roztažností.</a:t>
            </a:r>
          </a:p>
          <a:p>
            <a:endParaRPr lang="cs-CZ" sz="2000" b="1" dirty="0"/>
          </a:p>
          <a:p>
            <a:r>
              <a:rPr lang="cs-CZ" sz="2000" b="1" dirty="0" smtClean="0"/>
              <a:t>Objem pevných těles, kapalin i plynů se při zahřívání zvětšuje a při ochlazování zmenšuje. Tento jev se nazývá </a:t>
            </a:r>
            <a:r>
              <a:rPr lang="cs-CZ" sz="2000" b="1" dirty="0" smtClean="0">
                <a:solidFill>
                  <a:srgbClr val="FF0000"/>
                </a:solidFill>
              </a:rPr>
              <a:t>objemová roztažnost.</a:t>
            </a:r>
          </a:p>
          <a:p>
            <a:endParaRPr lang="cs-CZ" sz="2000" b="1" dirty="0"/>
          </a:p>
          <a:p>
            <a:r>
              <a:rPr lang="cs-CZ" sz="2000" b="1" dirty="0" smtClean="0"/>
              <a:t>Plyn, který je uzavřen v </a:t>
            </a:r>
            <a:r>
              <a:rPr lang="cs-CZ" sz="2000" b="1" dirty="0" smtClean="0"/>
              <a:t>nádobě, </a:t>
            </a:r>
            <a:r>
              <a:rPr lang="cs-CZ" sz="2000" b="1" dirty="0" smtClean="0"/>
              <a:t>po zahřátí tlačí víc na stěny nádoby.</a:t>
            </a:r>
          </a:p>
          <a:p>
            <a:endParaRPr lang="cs-CZ" sz="2000" b="1" dirty="0"/>
          </a:p>
          <a:p>
            <a:r>
              <a:rPr lang="cs-CZ" sz="2400" b="1" dirty="0" smtClean="0">
                <a:solidFill>
                  <a:srgbClr val="FF0000"/>
                </a:solidFill>
              </a:rPr>
              <a:t>Při zahřívání se hmotnost nemění a objem zvětšuje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dirty="0" smtClean="0"/>
              <a:t>      </a:t>
            </a:r>
            <a:r>
              <a:rPr lang="cs-CZ" sz="2000" b="1" i="1" dirty="0" smtClean="0">
                <a:solidFill>
                  <a:srgbClr val="FF0000"/>
                </a:solidFill>
              </a:rPr>
              <a:t>Proto se hustota zmenšuje.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6" name="Pravá složená závorka 5"/>
          <p:cNvSpPr/>
          <p:nvPr/>
        </p:nvSpPr>
        <p:spPr>
          <a:xfrm>
            <a:off x="5364088" y="1700808"/>
            <a:ext cx="288032" cy="576064"/>
          </a:xfrm>
          <a:prstGeom prst="rightBrace">
            <a:avLst>
              <a:gd name="adj1" fmla="val 24206"/>
              <a:gd name="adj2" fmla="val 51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0120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Jaroslava\Plocha\Fyzika - pokusy\Pokusy - fyzika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3" y="1196753"/>
            <a:ext cx="3600400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5" y="505401"/>
            <a:ext cx="25703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Roztažnost kapalin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276872"/>
            <a:ext cx="21024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Popiš, </a:t>
            </a:r>
          </a:p>
          <a:p>
            <a:r>
              <a:rPr lang="cs-CZ" b="1" dirty="0" smtClean="0"/>
              <a:t>co vidíš na obrázku?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831885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Jaroslava\Plocha\Fyzika - pokusy\Pokusy - fyzika 008.jpg"/>
          <p:cNvPicPr preferRelativeResize="0"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411760" y="548680"/>
            <a:ext cx="3733478" cy="497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95736" y="6086400"/>
            <a:ext cx="55699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Lijeme horkou vodu na baňku s obarvenou vodou.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666547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Jaroslava\Plocha\Fyzika - pokusy\Pokusy - fyzika 006.jpg"/>
          <p:cNvPicPr preferRelativeResize="0"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828578" y="1484784"/>
            <a:ext cx="3295564" cy="4394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3397" y="3356992"/>
            <a:ext cx="25527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Pozoruješ rozdíl</a:t>
            </a:r>
          </a:p>
          <a:p>
            <a:r>
              <a:rPr lang="cs-CZ" sz="2000" b="1" dirty="0" smtClean="0"/>
              <a:t>proti předcházejícímu </a:t>
            </a:r>
          </a:p>
          <a:p>
            <a:r>
              <a:rPr lang="cs-CZ" sz="2000" b="1" dirty="0" smtClean="0"/>
              <a:t>obrázku?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0063645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Jaroslava\Plocha\Fyzika - pokusy\Pokusy - fyzika 005.jpg"/>
          <p:cNvPicPr preferRelativeResize="0">
            <a:picLocks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692696"/>
            <a:ext cx="4267672" cy="5498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3068960"/>
            <a:ext cx="194585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 čem vypovídá </a:t>
            </a:r>
          </a:p>
          <a:p>
            <a:r>
              <a:rPr lang="cs-CZ" sz="2000" b="1" dirty="0"/>
              <a:t>o</a:t>
            </a:r>
            <a:r>
              <a:rPr lang="cs-CZ" sz="2000" b="1" dirty="0" smtClean="0"/>
              <a:t>barvená voda</a:t>
            </a:r>
          </a:p>
          <a:p>
            <a:r>
              <a:rPr lang="cs-CZ" sz="2000" b="1" dirty="0"/>
              <a:t>v</a:t>
            </a:r>
            <a:r>
              <a:rPr lang="cs-CZ" sz="2000" b="1" dirty="0" smtClean="0"/>
              <a:t> trubici?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072252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Jaroslava\Plocha\Fyzika - pokusy\Pokusy - fyzika 0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692696"/>
            <a:ext cx="4248472" cy="5499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aroslava\Plocha\Fyzika - pokusy\Pokusy - fyzika 00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22872" y="13942168"/>
            <a:ext cx="10820400" cy="144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3140968"/>
            <a:ext cx="264925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Proč se obarvená voda </a:t>
            </a:r>
          </a:p>
          <a:p>
            <a:r>
              <a:rPr lang="cs-CZ" sz="2000" b="1" dirty="0"/>
              <a:t>z</a:t>
            </a:r>
            <a:r>
              <a:rPr lang="cs-CZ" sz="2000" b="1" dirty="0" smtClean="0"/>
              <a:t> trubičky stáhl dolů </a:t>
            </a:r>
          </a:p>
          <a:p>
            <a:r>
              <a:rPr lang="cs-CZ" sz="2000" b="1" dirty="0"/>
              <a:t>d</a:t>
            </a:r>
            <a:r>
              <a:rPr lang="cs-CZ" sz="2000" b="1" dirty="0" smtClean="0"/>
              <a:t>o baňky?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663732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Jaroslava\Plocha\Fyzika - pokusy\Pokusy - fyzika 0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268760"/>
            <a:ext cx="3024336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620688"/>
            <a:ext cx="28665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Roztažnost pevných látek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85800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Jaroslava\Plocha\Fyzika - pokusy\Pokusy - fyzika 0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219956"/>
            <a:ext cx="3205554" cy="444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6464" y="3284984"/>
            <a:ext cx="27073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Proč kulička </a:t>
            </a:r>
          </a:p>
          <a:p>
            <a:r>
              <a:rPr lang="cs-CZ" sz="2000" b="1" dirty="0" smtClean="0"/>
              <a:t>kroužkem nepropadne?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456140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Jaroslava\Plocha\Fyzika - pokusy\Pokusy - fyzika 0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268760"/>
            <a:ext cx="3024336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7026" y="3217168"/>
            <a:ext cx="28387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Umíš vysvětlit, proč </a:t>
            </a:r>
          </a:p>
          <a:p>
            <a:r>
              <a:rPr lang="cs-CZ" sz="2000" b="1" dirty="0" smtClean="0"/>
              <a:t>už zase kulička kroužkem</a:t>
            </a:r>
          </a:p>
          <a:p>
            <a:r>
              <a:rPr lang="cs-CZ" sz="2000" b="1" dirty="0" smtClean="0"/>
              <a:t>propadla</a:t>
            </a:r>
            <a:r>
              <a:rPr lang="cs-CZ" sz="2000" b="1" dirty="0" smtClean="0"/>
              <a:t>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129809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20688"/>
            <a:ext cx="34048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Víš, </a:t>
            </a:r>
            <a:r>
              <a:rPr lang="cs-CZ" b="1" dirty="0" smtClean="0"/>
              <a:t>co posouvá vodou v trubičce?</a:t>
            </a:r>
            <a:endParaRPr lang="cs-CZ" b="1" dirty="0"/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49080268"/>
              </p:ext>
            </p:extLst>
          </p:nvPr>
        </p:nvGraphicFramePr>
        <p:xfrm>
          <a:off x="179512" y="980728"/>
          <a:ext cx="8605179" cy="6453138"/>
        </p:xfrm>
        <a:graphic>
          <a:graphicData uri="http://schemas.openxmlformats.org/presentationml/2006/ole">
            <p:oleObj spid="_x0000_s1027" name="Prezentace" r:id="rId3" imgW="4570378" imgH="3427533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254291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Umíš odpovědět?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endParaRPr lang="cs-CZ" sz="20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Roztahují se všechny látky stejně?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Co se stane, když látka nemá místo na to, aby se mohla roztáhnout?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Kde je teplotní roztažnost užitečná? 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Kde by mohla teplotní roztažnost škodit?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Proč se nemá nechávat hodně napumpované kolo na slunci? 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Jak se změní tlak v pneumatikách auta po delší jízdě? Proč?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Na odměrném válci je napsáno „20 °C“. Proč? Co se stane, když tímto válcem měříme objem kapaliny při teplotě 40 °C?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52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A hop do pohádky!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V pohádkové říši </a:t>
            </a:r>
            <a:r>
              <a:rPr lang="cs-CZ" sz="2000" b="1" dirty="0" err="1" smtClean="0"/>
              <a:t>Velurii</a:t>
            </a:r>
            <a:r>
              <a:rPr lang="cs-CZ" sz="2000" b="1" dirty="0" smtClean="0"/>
              <a:t> byly tři pohádkové kovy: </a:t>
            </a:r>
            <a:r>
              <a:rPr lang="cs-CZ" sz="2000" b="1" i="1" dirty="0" err="1" smtClean="0"/>
              <a:t>álium</a:t>
            </a:r>
            <a:r>
              <a:rPr lang="cs-CZ" sz="2000" b="1" i="1" dirty="0" smtClean="0"/>
              <a:t>, </a:t>
            </a:r>
            <a:r>
              <a:rPr lang="cs-CZ" sz="2000" b="1" i="1" dirty="0" err="1" smtClean="0"/>
              <a:t>bézium</a:t>
            </a:r>
            <a:r>
              <a:rPr lang="cs-CZ" sz="2000" b="1" i="1" dirty="0" smtClean="0"/>
              <a:t> a </a:t>
            </a:r>
            <a:r>
              <a:rPr lang="cs-CZ" sz="2000" b="1" i="1" dirty="0" err="1" smtClean="0"/>
              <a:t>civium</a:t>
            </a:r>
            <a:r>
              <a:rPr lang="cs-CZ" sz="2000" b="1" i="1" dirty="0" smtClean="0"/>
              <a:t>. </a:t>
            </a:r>
            <a:r>
              <a:rPr lang="cs-CZ" sz="2000" b="1" dirty="0" smtClean="0"/>
              <a:t>Žáci </a:t>
            </a:r>
            <a:r>
              <a:rPr lang="cs-CZ" sz="2000" b="1" dirty="0" err="1" smtClean="0"/>
              <a:t>velurské</a:t>
            </a:r>
            <a:r>
              <a:rPr lang="cs-CZ" sz="2000" b="1" dirty="0" smtClean="0"/>
              <a:t> školy z nich udělali dva bimetalové proužky. Když je zahřáli, proužky se ohnuly, </a:t>
            </a:r>
            <a:r>
              <a:rPr lang="cs-CZ" sz="2000" b="1" dirty="0" smtClean="0"/>
              <a:t>jak </a:t>
            </a:r>
            <a:r>
              <a:rPr lang="cs-CZ" sz="2000" b="1" dirty="0" smtClean="0"/>
              <a:t>vidíte na tomto obrázku. </a:t>
            </a:r>
          </a:p>
          <a:p>
            <a:pPr marL="0" indent="0">
              <a:buNone/>
            </a:pPr>
            <a:r>
              <a:rPr lang="cs-CZ" sz="2000" dirty="0" smtClean="0"/>
              <a:t>      </a:t>
            </a:r>
            <a:r>
              <a:rPr lang="cs-CZ" sz="2000" b="1" dirty="0" smtClean="0">
                <a:solidFill>
                  <a:srgbClr val="FF0000"/>
                </a:solidFill>
              </a:rPr>
              <a:t>Který z kovů má největší teplotní roztažnost a který nejmenší?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Ohnutý pruh 6"/>
          <p:cNvSpPr/>
          <p:nvPr/>
        </p:nvSpPr>
        <p:spPr>
          <a:xfrm>
            <a:off x="1115616" y="4221088"/>
            <a:ext cx="2138536" cy="1418456"/>
          </a:xfrm>
          <a:prstGeom prst="blockArc">
            <a:avLst>
              <a:gd name="adj1" fmla="val 10800000"/>
              <a:gd name="adj2" fmla="val 197822"/>
              <a:gd name="adj3" fmla="val 45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Ohnutý pruh 7"/>
          <p:cNvSpPr/>
          <p:nvPr/>
        </p:nvSpPr>
        <p:spPr>
          <a:xfrm>
            <a:off x="1151620" y="4299936"/>
            <a:ext cx="2066528" cy="1346448"/>
          </a:xfrm>
          <a:prstGeom prst="blockArc">
            <a:avLst>
              <a:gd name="adj1" fmla="val 10800000"/>
              <a:gd name="adj2" fmla="val 197822"/>
              <a:gd name="adj3" fmla="val 456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63687" y="3724876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civium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8295" y="4603828"/>
            <a:ext cx="72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álium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5548590"/>
            <a:ext cx="72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álium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83845" y="4513821"/>
            <a:ext cx="879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bézium</a:t>
            </a:r>
            <a:endParaRPr lang="cs-CZ" b="1" dirty="0"/>
          </a:p>
        </p:txBody>
      </p:sp>
      <p:sp>
        <p:nvSpPr>
          <p:cNvPr id="17" name="Ohnutý pruh 16"/>
          <p:cNvSpPr/>
          <p:nvPr/>
        </p:nvSpPr>
        <p:spPr>
          <a:xfrm rot="11178681">
            <a:off x="5045765" y="4874752"/>
            <a:ext cx="1594875" cy="463157"/>
          </a:xfrm>
          <a:prstGeom prst="blockArc">
            <a:avLst>
              <a:gd name="adj1" fmla="val 10921519"/>
              <a:gd name="adj2" fmla="val 0"/>
              <a:gd name="adj3" fmla="val 25000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1180206">
            <a:off x="4942320" y="4940853"/>
            <a:ext cx="1812251" cy="500294"/>
          </a:xfrm>
          <a:prstGeom prst="blockArc">
            <a:avLst>
              <a:gd name="adj1" fmla="val 10921519"/>
              <a:gd name="adj2" fmla="val 0"/>
              <a:gd name="adj3" fmla="val 25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0538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Mají tyto dva obrázky něco společného?</a:t>
            </a:r>
            <a:endParaRPr lang="cs-CZ" sz="2400" b="1" dirty="0"/>
          </a:p>
        </p:txBody>
      </p:sp>
      <p:pic>
        <p:nvPicPr>
          <p:cNvPr id="1036" name="Picture 12" descr="C:\Documents and Settings\Jaroslava\Local Settings\Temporary Internet Files\Content.IE5\5VQQYEF2\MC900324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400860"/>
            <a:ext cx="1818742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Jaroslava\Local Settings\Temporary Internet Files\Content.IE5\5VQQYEF2\MC90031080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89040"/>
            <a:ext cx="1815084" cy="1347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16920" y="1979712"/>
            <a:ext cx="35030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/>
              <a:t>Víš, </a:t>
            </a:r>
            <a:r>
              <a:rPr lang="cs-CZ" sz="2000" b="1" dirty="0" smtClean="0"/>
              <a:t>proč jsou dráty prověšené?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66307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Voda </a:t>
            </a:r>
            <a:r>
              <a:rPr lang="cs-CZ" sz="2000" b="1" dirty="0" smtClean="0"/>
              <a:t>běžná, </a:t>
            </a:r>
            <a:r>
              <a:rPr lang="cs-CZ" sz="2000" b="1" dirty="0" smtClean="0"/>
              <a:t>a přece zvláštní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Otázka zní: </a:t>
            </a:r>
            <a:r>
              <a:rPr lang="cs-CZ" sz="2000" b="1" dirty="0" smtClean="0">
                <a:solidFill>
                  <a:srgbClr val="FF0000"/>
                </a:solidFill>
              </a:rPr>
              <a:t>Jak se smršťuje voda při ochlazování?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Dáme-li </a:t>
            </a:r>
            <a:r>
              <a:rPr lang="cs-CZ" sz="2000" b="1" dirty="0" smtClean="0"/>
              <a:t>vodu v zazátkované skleněné láhvi do mrazničky, po čase zjistíme, že voda přeměněná v led láhev roztrhla!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Led má větší objem než voda, ze které vznikl.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000" b="1" dirty="0" smtClean="0"/>
              <a:t>Má tedy o trochu nižší hustotu a na vodě plave.</a:t>
            </a:r>
          </a:p>
          <a:p>
            <a:r>
              <a:rPr lang="cs-CZ" sz="2000" b="1" dirty="0" smtClean="0"/>
              <a:t>Z ledové kry ovšem nad vodu vyčuhuje jen malinký kousek (přesněji jedna jedenáctina).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Voda má největší hustotu při teplotě 4 °C.</a:t>
            </a:r>
          </a:p>
          <a:p>
            <a:r>
              <a:rPr lang="cs-CZ" sz="2000" b="1" dirty="0" smtClean="0"/>
              <a:t>Proto v zimě voda v rybnících a řekách zamrzá na povrchu, ale u dna se stále udržuje voda o teplotě asi 4 °C, v níž přezimují ryby a jiní vodní živočichové.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44511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Použitá literatura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lvl="1" indent="0">
              <a:buNone/>
            </a:pPr>
            <a:r>
              <a:rPr lang="cs-CZ" sz="2000" dirty="0" err="1" smtClean="0"/>
              <a:t>RAUNER,Karel</a:t>
            </a:r>
            <a:r>
              <a:rPr lang="cs-CZ" sz="2000" dirty="0" smtClean="0"/>
              <a:t>. </a:t>
            </a:r>
            <a:r>
              <a:rPr lang="cs-CZ" sz="2000" i="1" dirty="0" smtClean="0"/>
              <a:t>Fyzika – učebnice pro šestý ročník ZŠ a primu víceletých gymnázií.</a:t>
            </a:r>
            <a:r>
              <a:rPr lang="cs-CZ" sz="2000" dirty="0" smtClean="0"/>
              <a:t> 1. vydání. Plzeň: Nakladatelství Fraus, 2004. </a:t>
            </a:r>
          </a:p>
          <a:p>
            <a:pPr marL="457200" lvl="1" indent="0">
              <a:buNone/>
            </a:pPr>
            <a:r>
              <a:rPr lang="cs-CZ" sz="2000" dirty="0" smtClean="0"/>
              <a:t>ISBN 80-7238-210-1</a:t>
            </a:r>
          </a:p>
          <a:p>
            <a:pPr marL="457200" lvl="1" indent="0">
              <a:buNone/>
            </a:pPr>
            <a:endParaRPr lang="cs-CZ" sz="2000" dirty="0"/>
          </a:p>
          <a:p>
            <a:pPr marL="457200" lvl="1" indent="0">
              <a:buNone/>
            </a:pPr>
            <a:r>
              <a:rPr lang="cs-CZ" sz="2000" dirty="0" smtClean="0"/>
              <a:t>MACHÁČEK, Martin. </a:t>
            </a:r>
            <a:r>
              <a:rPr lang="cs-CZ" sz="2000" i="1" dirty="0" smtClean="0"/>
              <a:t>Fyzika 6 pro základní školy a víceletá gymnázia.</a:t>
            </a:r>
            <a:endParaRPr lang="cs-CZ" sz="2000" dirty="0" smtClean="0"/>
          </a:p>
          <a:p>
            <a:pPr marL="457200" lvl="1" indent="0">
              <a:buNone/>
            </a:pPr>
            <a:r>
              <a:rPr lang="cs-CZ" sz="2000" dirty="0" smtClean="0"/>
              <a:t>3. vydání. Praha: Prometheus, 1999. ISBN 80-7196-186-8</a:t>
            </a:r>
          </a:p>
          <a:p>
            <a:pPr marL="457200" lvl="1" indent="0">
              <a:buNone/>
            </a:pPr>
            <a:endParaRPr lang="cs-CZ" sz="2000" dirty="0" smtClean="0"/>
          </a:p>
          <a:p>
            <a:pPr marL="457200" lvl="1" indent="0">
              <a:buNone/>
            </a:pPr>
            <a:r>
              <a:rPr lang="cs-CZ" sz="2000" dirty="0" smtClean="0"/>
              <a:t>ROJKO, Milan a kol. </a:t>
            </a:r>
            <a:r>
              <a:rPr lang="cs-CZ" sz="2000" i="1" dirty="0" smtClean="0"/>
              <a:t>Fyzika kolem nás -  Fyzika 3 pro základní a občanskou školu. </a:t>
            </a:r>
            <a:r>
              <a:rPr lang="cs-CZ" sz="2000" dirty="0" smtClean="0"/>
              <a:t>1. vydání. Praha: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1997. ISBN 80-7183-101-8</a:t>
            </a:r>
          </a:p>
          <a:p>
            <a:pPr marL="457200" lvl="1" indent="0">
              <a:buNone/>
            </a:pPr>
            <a:endParaRPr lang="cs-CZ" sz="2000" dirty="0"/>
          </a:p>
          <a:p>
            <a:pPr marL="457200" lvl="1" indent="0">
              <a:buNone/>
            </a:pPr>
            <a:r>
              <a:rPr lang="cs-CZ" sz="2000" dirty="0" smtClean="0"/>
              <a:t>Fotografie autor</a:t>
            </a:r>
          </a:p>
          <a:p>
            <a:pPr marL="457200" lvl="1" indent="0">
              <a:buNone/>
            </a:pPr>
            <a:endParaRPr lang="cs-CZ" sz="2000" dirty="0" smtClean="0"/>
          </a:p>
          <a:p>
            <a:pPr marL="457200" lvl="1" indent="0">
              <a:buNone/>
            </a:pPr>
            <a:r>
              <a:rPr lang="cs-CZ" sz="2000" dirty="0" smtClean="0"/>
              <a:t>Obrázky z </a:t>
            </a:r>
            <a:r>
              <a:rPr lang="it-IT" sz="2000" dirty="0">
                <a:hlinkClick r:id="rId2"/>
              </a:rPr>
              <a:t>www.office.microsoft.com</a:t>
            </a:r>
            <a:r>
              <a:rPr lang="it-IT" sz="2000" dirty="0"/>
              <a:t> [online]. c2011 [cit. </a:t>
            </a:r>
            <a:r>
              <a:rPr lang="it-IT" sz="2000" dirty="0" smtClean="0"/>
              <a:t>2011-0</a:t>
            </a:r>
            <a:r>
              <a:rPr lang="cs-CZ" sz="2000" dirty="0" smtClean="0"/>
              <a:t>5</a:t>
            </a:r>
            <a:r>
              <a:rPr lang="it-IT" sz="2000" dirty="0" smtClean="0"/>
              <a:t>-</a:t>
            </a:r>
            <a:r>
              <a:rPr lang="cs-CZ" sz="2000" dirty="0" smtClean="0"/>
              <a:t>28</a:t>
            </a:r>
            <a:r>
              <a:rPr lang="it-IT" sz="2000" dirty="0" smtClean="0"/>
              <a:t>]. </a:t>
            </a:r>
            <a:endParaRPr lang="cs-CZ" sz="2000" dirty="0"/>
          </a:p>
          <a:p>
            <a:pPr marL="457200" lvl="1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223039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399</TotalTime>
  <Words>507</Words>
  <Application>Microsoft Office PowerPoint</Application>
  <PresentationFormat>Předvádění na obrazovce (4:3)</PresentationFormat>
  <Paragraphs>88</Paragraphs>
  <Slides>16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Prezentace</vt:lpstr>
      <vt:lpstr>Snímek 1</vt:lpstr>
      <vt:lpstr>Teplotní roztažnost a její praktické důsledky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Umíš odpovědět?</vt:lpstr>
      <vt:lpstr>A hop do pohádky!</vt:lpstr>
      <vt:lpstr>Mají tyto dva obrázky něco společného?</vt:lpstr>
      <vt:lpstr>Voda běžná, a přece zvláštní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Teplotní roztažnost a její praktické důsledky</dc:title>
  <dc:creator>Jaroslava Vondráčková</dc:creator>
  <cp:lastModifiedBy>Dum</cp:lastModifiedBy>
  <cp:revision>55</cp:revision>
  <dcterms:created xsi:type="dcterms:W3CDTF">2011-05-28T17:19:21Z</dcterms:created>
  <dcterms:modified xsi:type="dcterms:W3CDTF">2012-04-12T13:51:12Z</dcterms:modified>
</cp:coreProperties>
</file>