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06" r:id="rId3"/>
    <p:sldId id="268" r:id="rId4"/>
    <p:sldId id="270" r:id="rId5"/>
    <p:sldId id="274" r:id="rId6"/>
    <p:sldId id="277" r:id="rId7"/>
    <p:sldId id="280" r:id="rId8"/>
    <p:sldId id="282" r:id="rId9"/>
    <p:sldId id="258" r:id="rId10"/>
    <p:sldId id="304" r:id="rId11"/>
    <p:sldId id="30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66FF"/>
    <a:srgbClr val="FF9933"/>
    <a:srgbClr val="FF9900"/>
    <a:srgbClr val="FF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37D8AD-64D9-43F1-BD15-ABDA83C7A6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C48F26-DCDA-4F25-8893-4256A62539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952F2E-166F-4453-9BC9-A5A5E27238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AB3763-7172-4FC2-8252-4056B5297F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4D783B-1CF3-498D-A3BF-A30BCEFE4F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ED48C8-45F2-4189-84E9-A52EDD3BAB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421308-EAF0-4E8F-9410-3328CC66E3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64C2A0-60D5-4C99-AF03-CEFA7C5530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D27A5C-F502-40E3-BD64-C29B09217B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CBB40E-11F3-4731-B84F-2635B0C1E3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500660-AA17-4C49-BD68-025AF3C489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DC993FFE-29D2-4148-9D37-7631CB25E5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b/b8/CH_Hen_2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a/af/PeackockSide.jpg" TargetMode="External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//upload.wikimedia.org/wikipedia/commons/b/ba/David_Palmer_Capercailli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6/6f/Perdix_perdix_%28Marek_Szczepanek%29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d/d7/Phasianus_colchicus_2_tom_%28Lukasz_Lukasik%29.jpg" TargetMode="External"/><Relationship Id="rId9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hyperlink" Target="//upload.wikimedia.org/wikipedia/commons/f/f6/Rooster_portrait02_dec0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1/15/Black-headed_Gull_-_Larus_ridibundus_-_Hettum%C3%A1fur.jpg" TargetMode="Externa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e/e3/Wild_Turkey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260350"/>
            <a:ext cx="4699000" cy="11430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2111" name="Group 63"/>
          <p:cNvGraphicFramePr>
            <a:graphicFrameLocks noGrp="1"/>
          </p:cNvGraphicFramePr>
          <p:nvPr/>
        </p:nvGraphicFramePr>
        <p:xfrm>
          <a:off x="323850" y="1557338"/>
          <a:ext cx="8569325" cy="5073652"/>
        </p:xfrm>
        <a:graphic>
          <a:graphicData uri="http://schemas.openxmlformats.org/drawingml/2006/table">
            <a:tbl>
              <a:tblPr/>
              <a:tblGrid>
                <a:gridCol w="2525713"/>
                <a:gridCol w="6043612"/>
              </a:tblGrid>
              <a:tr h="323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projektu: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Háj ve Slezsku – Modernizujeme školu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CZ.1.07/1.4.00/21.3459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</a:tr>
              <a:tr h="769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Oblast podpory: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Zlepšení podmínek pro vzdělávání na základních školách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Vzdělávání pro konkurenceschopnost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č. výzvy 21, prior.  osa 7.1.  Počáteční vzdělávání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Výuková oblast: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příroda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Číslo materiálu: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89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7.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Sada: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Přírodopis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Druh: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Učební materiál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Nikola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Žolnová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Zástupci ptáků II.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</a:tr>
              <a:tr h="8937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k probírání učiva zástupců ptáků. Žáci si osvojí základní informace o jednotlivých zástupcích naších i cizokrajných zástupců. Tento výukový materiál může sloužit i jako zápis do sešitu.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Datum vytvoření: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18. 12. 2012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19. 12. 2012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ChangeArrowheads="1"/>
          </p:cNvSpPr>
          <p:nvPr/>
        </p:nvSpPr>
        <p:spPr bwMode="auto">
          <a:xfrm>
            <a:off x="755650" y="1989138"/>
            <a:ext cx="7772400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7200" b="1">
                <a:solidFill>
                  <a:schemeClr val="tx2"/>
                </a:solidFill>
              </a:rPr>
              <a:t>ZÁSTUPCI PTÁKŮ II.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0"/>
            <a:ext cx="8229600" cy="64801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i="1" smtClean="0"/>
              <a:t>HRABAVÍ</a:t>
            </a:r>
          </a:p>
          <a:p>
            <a:pPr eaLnBrk="1" hangingPunct="1">
              <a:buFontTx/>
              <a:buNone/>
            </a:pPr>
            <a:r>
              <a:rPr lang="cs-CZ" sz="2800" smtClean="0"/>
              <a:t>- silné </a:t>
            </a:r>
            <a:r>
              <a:rPr lang="cs-CZ" sz="2800" b="1" smtClean="0"/>
              <a:t>hrabavé nohy</a:t>
            </a:r>
            <a:r>
              <a:rPr lang="cs-CZ" sz="2800" smtClean="0"/>
              <a:t> s drápy, silný </a:t>
            </a:r>
            <a:r>
              <a:rPr lang="cs-CZ" sz="2800" b="1" smtClean="0"/>
              <a:t>špičatý zobák</a:t>
            </a:r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r>
              <a:rPr lang="cs-CZ" sz="2800" smtClean="0"/>
              <a:t>- žijí pospolitě, mláďata nekrmivá</a:t>
            </a:r>
          </a:p>
        </p:txBody>
      </p:sp>
      <p:pic>
        <p:nvPicPr>
          <p:cNvPr id="4099" name="Picture 8" descr="Soubor:CH Hen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30251" t="67555" r="16833" b="11028"/>
          <a:stretch>
            <a:fillRect/>
          </a:stretch>
        </p:blipFill>
        <p:spPr bwMode="auto">
          <a:xfrm>
            <a:off x="755650" y="1916113"/>
            <a:ext cx="3529013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10" descr="Soubor:CH Hen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5125" t="23492" r="54625" b="62222"/>
          <a:stretch>
            <a:fillRect/>
          </a:stretch>
        </p:blipFill>
        <p:spPr bwMode="auto">
          <a:xfrm>
            <a:off x="5148263" y="1989138"/>
            <a:ext cx="2808287" cy="198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AutoShape 11"/>
          <p:cNvSpPr>
            <a:spLocks noChangeArrowheads="1"/>
          </p:cNvSpPr>
          <p:nvPr/>
        </p:nvSpPr>
        <p:spPr bwMode="auto">
          <a:xfrm rot="6013740">
            <a:off x="2375693" y="1161257"/>
            <a:ext cx="792163" cy="431800"/>
          </a:xfrm>
          <a:prstGeom prst="rightArrow">
            <a:avLst>
              <a:gd name="adj1" fmla="val 50000"/>
              <a:gd name="adj2" fmla="val 4586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AutoShape 12"/>
          <p:cNvSpPr>
            <a:spLocks noChangeArrowheads="1"/>
          </p:cNvSpPr>
          <p:nvPr/>
        </p:nvSpPr>
        <p:spPr bwMode="auto">
          <a:xfrm rot="6013740">
            <a:off x="6552407" y="1232694"/>
            <a:ext cx="792162" cy="431800"/>
          </a:xfrm>
          <a:prstGeom prst="rightArrow">
            <a:avLst>
              <a:gd name="adj1" fmla="val 50000"/>
              <a:gd name="adj2" fmla="val 4586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103" name="Text Box 13"/>
          <p:cNvSpPr txBox="1">
            <a:spLocks noChangeArrowheads="1"/>
          </p:cNvSpPr>
          <p:nvPr/>
        </p:nvSpPr>
        <p:spPr bwMode="auto">
          <a:xfrm>
            <a:off x="755650" y="4076700"/>
            <a:ext cx="9366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/>
              <a:t>Obr. 1</a:t>
            </a:r>
          </a:p>
        </p:txBody>
      </p:sp>
      <p:sp>
        <p:nvSpPr>
          <p:cNvPr id="4104" name="Text Box 14"/>
          <p:cNvSpPr txBox="1">
            <a:spLocks noChangeArrowheads="1"/>
          </p:cNvSpPr>
          <p:nvPr/>
        </p:nvSpPr>
        <p:spPr bwMode="auto">
          <a:xfrm>
            <a:off x="5148263" y="3933825"/>
            <a:ext cx="9366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/>
              <a:t>Obr.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88913"/>
            <a:ext cx="8229600" cy="64801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u="sng" smtClean="0"/>
              <a:t>zástupci</a:t>
            </a:r>
            <a:r>
              <a:rPr lang="cs-CZ" sz="2800" i="1" smtClean="0"/>
              <a:t>:</a:t>
            </a:r>
          </a:p>
          <a:p>
            <a:pPr eaLnBrk="1" hangingPunct="1">
              <a:buFontTx/>
              <a:buNone/>
            </a:pPr>
            <a:r>
              <a:rPr lang="cs-CZ" sz="2800" b="1" i="1" smtClean="0"/>
              <a:t>tetřev hlušec                  bažant obecný</a:t>
            </a:r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r>
              <a:rPr lang="cs-CZ" sz="2800" b="1" i="1" smtClean="0"/>
              <a:t>                                              páv korunkatý</a:t>
            </a:r>
          </a:p>
          <a:p>
            <a:pPr eaLnBrk="1" hangingPunct="1">
              <a:buFontTx/>
              <a:buNone/>
            </a:pPr>
            <a:r>
              <a:rPr lang="cs-CZ" sz="2800" b="1" i="1" smtClean="0"/>
              <a:t>koroptev polní		</a:t>
            </a:r>
          </a:p>
          <a:p>
            <a:pPr eaLnBrk="1" hangingPunct="1">
              <a:buFontTx/>
              <a:buNone/>
            </a:pPr>
            <a:endParaRPr lang="cs-CZ" sz="2800" b="1" i="1" smtClean="0"/>
          </a:p>
        </p:txBody>
      </p:sp>
      <p:pic>
        <p:nvPicPr>
          <p:cNvPr id="5123" name="Picture 8" descr="Soubor:David Palmer Capercailli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21729" t="7974" r="12105" b="5504"/>
          <a:stretch>
            <a:fillRect/>
          </a:stretch>
        </p:blipFill>
        <p:spPr bwMode="auto">
          <a:xfrm>
            <a:off x="250825" y="1268413"/>
            <a:ext cx="3097213" cy="269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4" name="Text Box 9"/>
          <p:cNvSpPr txBox="1">
            <a:spLocks noChangeArrowheads="1"/>
          </p:cNvSpPr>
          <p:nvPr/>
        </p:nvSpPr>
        <p:spPr bwMode="auto">
          <a:xfrm>
            <a:off x="250825" y="3933825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/>
              <a:t>Obr. 3</a:t>
            </a:r>
          </a:p>
        </p:txBody>
      </p:sp>
      <p:pic>
        <p:nvPicPr>
          <p:cNvPr id="5125" name="Picture 12" descr="Soubor:Phasianus colchicus 2 tom (Lukasz Lukasik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6625" t="7083" b="5972"/>
          <a:stretch>
            <a:fillRect/>
          </a:stretch>
        </p:blipFill>
        <p:spPr bwMode="auto">
          <a:xfrm>
            <a:off x="3924300" y="1268413"/>
            <a:ext cx="360045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6" name="Text Box 13"/>
          <p:cNvSpPr txBox="1">
            <a:spLocks noChangeArrowheads="1"/>
          </p:cNvSpPr>
          <p:nvPr/>
        </p:nvSpPr>
        <p:spPr bwMode="auto">
          <a:xfrm>
            <a:off x="7524750" y="3429000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/>
              <a:t>Obr. 4</a:t>
            </a:r>
          </a:p>
        </p:txBody>
      </p:sp>
      <p:pic>
        <p:nvPicPr>
          <p:cNvPr id="5127" name="Picture 15" descr="Soubor:Perdix perdix (Marek Szczepanek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8154" t="13698" r="22076" b="7324"/>
          <a:stretch>
            <a:fillRect/>
          </a:stretch>
        </p:blipFill>
        <p:spPr bwMode="auto">
          <a:xfrm>
            <a:off x="323850" y="4746625"/>
            <a:ext cx="2879725" cy="211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8" name="Text Box 16"/>
          <p:cNvSpPr txBox="1">
            <a:spLocks noChangeArrowheads="1"/>
          </p:cNvSpPr>
          <p:nvPr/>
        </p:nvSpPr>
        <p:spPr bwMode="auto">
          <a:xfrm>
            <a:off x="323850" y="4724400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/>
              <a:t>Obr. 5</a:t>
            </a:r>
          </a:p>
        </p:txBody>
      </p:sp>
      <p:pic>
        <p:nvPicPr>
          <p:cNvPr id="5129" name="Picture 18" descr="Soubor:PeackockSid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16644" t="27695" r="5365"/>
          <a:stretch>
            <a:fillRect/>
          </a:stretch>
        </p:blipFill>
        <p:spPr bwMode="auto">
          <a:xfrm>
            <a:off x="4932363" y="4292600"/>
            <a:ext cx="3168650" cy="2424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30" name="Text Box 19"/>
          <p:cNvSpPr txBox="1">
            <a:spLocks noChangeArrowheads="1"/>
          </p:cNvSpPr>
          <p:nvPr/>
        </p:nvSpPr>
        <p:spPr bwMode="auto">
          <a:xfrm>
            <a:off x="8027988" y="6308725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/>
              <a:t>Obr. 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88913"/>
            <a:ext cx="3311525" cy="64801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i="1" smtClean="0"/>
              <a:t>kur domácí</a:t>
            </a:r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r>
              <a:rPr lang="cs-CZ" sz="2800" b="1" i="1" smtClean="0"/>
              <a:t>krocan</a:t>
            </a:r>
          </a:p>
          <a:p>
            <a:pPr eaLnBrk="1" hangingPunct="1">
              <a:buFontTx/>
              <a:buNone/>
            </a:pPr>
            <a:endParaRPr lang="cs-CZ" sz="2800" b="1" i="1" smtClean="0"/>
          </a:p>
        </p:txBody>
      </p:sp>
      <p:pic>
        <p:nvPicPr>
          <p:cNvPr id="6147" name="Picture 8" descr="Soubor:Rooster portrait02 dec0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4665"/>
          <a:stretch>
            <a:fillRect/>
          </a:stretch>
        </p:blipFill>
        <p:spPr bwMode="auto">
          <a:xfrm>
            <a:off x="539750" y="692150"/>
            <a:ext cx="2065338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8" name="Text Box 9"/>
          <p:cNvSpPr txBox="1">
            <a:spLocks noChangeArrowheads="1"/>
          </p:cNvSpPr>
          <p:nvPr/>
        </p:nvSpPr>
        <p:spPr bwMode="auto">
          <a:xfrm>
            <a:off x="539750" y="3357563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chemeClr val="bg1"/>
                </a:solidFill>
              </a:rPr>
              <a:t>Obr. 7</a:t>
            </a:r>
          </a:p>
        </p:txBody>
      </p:sp>
      <p:pic>
        <p:nvPicPr>
          <p:cNvPr id="6149" name="Picture 11" descr="Soubor:Wild Turke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t="3305" r="13063" b="8501"/>
          <a:stretch>
            <a:fillRect/>
          </a:stretch>
        </p:blipFill>
        <p:spPr bwMode="auto">
          <a:xfrm>
            <a:off x="250825" y="4364038"/>
            <a:ext cx="3276600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0" name="Text Box 12"/>
          <p:cNvSpPr txBox="1">
            <a:spLocks noChangeArrowheads="1"/>
          </p:cNvSpPr>
          <p:nvPr/>
        </p:nvSpPr>
        <p:spPr bwMode="auto">
          <a:xfrm>
            <a:off x="250825" y="4365625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/>
              <a:t>Obr. 8</a:t>
            </a:r>
          </a:p>
        </p:txBody>
      </p:sp>
      <p:sp>
        <p:nvSpPr>
          <p:cNvPr id="6151" name="Rectangle 3"/>
          <p:cNvSpPr>
            <a:spLocks noChangeArrowheads="1"/>
          </p:cNvSpPr>
          <p:nvPr/>
        </p:nvSpPr>
        <p:spPr bwMode="auto">
          <a:xfrm>
            <a:off x="3924300" y="115888"/>
            <a:ext cx="5040313" cy="648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 b="1" i="1"/>
              <a:t>DLOUHOKŘÍDLÍ</a:t>
            </a:r>
          </a:p>
          <a:p>
            <a:pPr marL="342900" indent="-342900">
              <a:spcBef>
                <a:spcPct val="20000"/>
              </a:spcBef>
              <a:buFontTx/>
              <a:buChar char="-"/>
            </a:pPr>
            <a:r>
              <a:rPr lang="cs-CZ" sz="2800"/>
              <a:t>dlouhá křídla, v ocasní části se kříží</a:t>
            </a:r>
          </a:p>
          <a:p>
            <a:pPr marL="342900" indent="-342900">
              <a:spcBef>
                <a:spcPct val="20000"/>
              </a:spcBef>
            </a:pPr>
            <a:r>
              <a:rPr lang="cs-CZ" sz="2800" u="sng"/>
              <a:t>zástupci</a:t>
            </a:r>
            <a:r>
              <a:rPr lang="cs-CZ" sz="2800"/>
              <a:t>:</a:t>
            </a:r>
          </a:p>
          <a:p>
            <a:pPr marL="342900" indent="-342900">
              <a:spcBef>
                <a:spcPct val="20000"/>
              </a:spcBef>
            </a:pPr>
            <a:r>
              <a:rPr lang="cs-CZ" sz="2800" b="1" i="1"/>
              <a:t>racek chechtavý</a:t>
            </a:r>
          </a:p>
        </p:txBody>
      </p:sp>
      <p:pic>
        <p:nvPicPr>
          <p:cNvPr id="6152" name="Picture 15" descr="Soubor:Black-headed Gull - Larus ridibundus - Hettumáfur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30234"/>
          <a:stretch>
            <a:fillRect/>
          </a:stretch>
        </p:blipFill>
        <p:spPr bwMode="auto">
          <a:xfrm>
            <a:off x="4932363" y="2781300"/>
            <a:ext cx="3322637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3" name="Text Box 16"/>
          <p:cNvSpPr txBox="1">
            <a:spLocks noChangeArrowheads="1"/>
          </p:cNvSpPr>
          <p:nvPr/>
        </p:nvSpPr>
        <p:spPr bwMode="auto">
          <a:xfrm>
            <a:off x="7308850" y="5949950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/>
              <a:t>Obr. 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15888"/>
            <a:ext cx="8785225" cy="66262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i="1" smtClean="0"/>
              <a:t>MĚKKOZOBÍ                      KUKAČKY</a:t>
            </a:r>
          </a:p>
          <a:p>
            <a:pPr eaLnBrk="1" hangingPunct="1">
              <a:buFontTx/>
              <a:buNone/>
            </a:pPr>
            <a:r>
              <a:rPr lang="cs-CZ" sz="2800" u="sng" smtClean="0"/>
              <a:t>zástupci</a:t>
            </a:r>
            <a:r>
              <a:rPr lang="cs-CZ" sz="2800" smtClean="0"/>
              <a:t>:                              - samice má více samečků</a:t>
            </a:r>
          </a:p>
          <a:p>
            <a:pPr eaLnBrk="1" hangingPunct="1">
              <a:buFontTx/>
              <a:buNone/>
            </a:pPr>
            <a:r>
              <a:rPr lang="cs-CZ" sz="2800" b="1" i="1" smtClean="0"/>
              <a:t>holub skalní                       </a:t>
            </a:r>
            <a:r>
              <a:rPr lang="cs-CZ" sz="2800" smtClean="0"/>
              <a:t>- vejce klade do hnízd </a:t>
            </a:r>
          </a:p>
          <a:p>
            <a:pPr eaLnBrk="1" hangingPunct="1">
              <a:buFontTx/>
              <a:buNone/>
            </a:pPr>
            <a:r>
              <a:rPr lang="cs-CZ" sz="2800" smtClean="0"/>
              <a:t>                                              jiných ptáků, pouze 1          			                  vejce                                      </a:t>
            </a:r>
            <a:r>
              <a:rPr lang="cs-CZ" sz="2800" b="1" i="1" smtClean="0"/>
              <a:t>		                          </a:t>
            </a:r>
            <a:r>
              <a:rPr lang="cs-CZ" sz="2800" u="sng" smtClean="0"/>
              <a:t>zástupce</a:t>
            </a:r>
            <a:r>
              <a:rPr lang="cs-CZ" sz="2800" smtClean="0"/>
              <a:t>:</a:t>
            </a:r>
          </a:p>
          <a:p>
            <a:pPr eaLnBrk="1" hangingPunct="1">
              <a:buFontTx/>
              <a:buNone/>
            </a:pPr>
            <a:r>
              <a:rPr lang="cs-CZ" sz="2800" b="1" i="1" smtClean="0"/>
              <a:t>                                             kukačka obecná</a:t>
            </a:r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r>
              <a:rPr lang="cs-CZ" sz="2800" b="1" i="1" smtClean="0"/>
              <a:t>hrdlička zahradní</a:t>
            </a:r>
          </a:p>
          <a:p>
            <a:pPr eaLnBrk="1" hangingPunct="1">
              <a:buFontTx/>
              <a:buNone/>
            </a:pPr>
            <a:endParaRPr lang="cs-CZ" sz="2800" b="1" i="1" smtClean="0"/>
          </a:p>
        </p:txBody>
      </p:sp>
      <p:pic>
        <p:nvPicPr>
          <p:cNvPr id="7171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1288" y="1628775"/>
            <a:ext cx="3313112" cy="248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2" name="Text Box 16"/>
          <p:cNvSpPr txBox="1">
            <a:spLocks noChangeArrowheads="1"/>
          </p:cNvSpPr>
          <p:nvPr/>
        </p:nvSpPr>
        <p:spPr bwMode="auto">
          <a:xfrm>
            <a:off x="2584450" y="3810000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/>
              <a:t>Obr. 10</a:t>
            </a:r>
          </a:p>
        </p:txBody>
      </p:sp>
      <p:pic>
        <p:nvPicPr>
          <p:cNvPr id="7173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3" y="4516438"/>
            <a:ext cx="3240087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4" name="Text Box 16"/>
          <p:cNvSpPr txBox="1">
            <a:spLocks noChangeArrowheads="1"/>
          </p:cNvSpPr>
          <p:nvPr/>
        </p:nvSpPr>
        <p:spPr bwMode="auto">
          <a:xfrm>
            <a:off x="2509838" y="6408738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/>
              <a:t>Obr. 11</a:t>
            </a:r>
          </a:p>
        </p:txBody>
      </p:sp>
      <p:pic>
        <p:nvPicPr>
          <p:cNvPr id="7175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463" y="3522663"/>
            <a:ext cx="4241800" cy="282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6" name="Text Box 16"/>
          <p:cNvSpPr txBox="1">
            <a:spLocks noChangeArrowheads="1"/>
          </p:cNvSpPr>
          <p:nvPr/>
        </p:nvSpPr>
        <p:spPr bwMode="auto">
          <a:xfrm>
            <a:off x="4716463" y="6043613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/>
              <a:t>Obr. 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88913"/>
            <a:ext cx="8229600" cy="64801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i="1" dirty="0" smtClean="0"/>
              <a:t>SOVY</a:t>
            </a:r>
          </a:p>
          <a:p>
            <a:pPr eaLnBrk="1" hangingPunct="1">
              <a:buFontTx/>
              <a:buChar char="-"/>
            </a:pPr>
            <a:r>
              <a:rPr lang="cs-CZ" sz="2800" dirty="0" smtClean="0"/>
              <a:t>noční život, dopředu zahnutý ostrý zobák</a:t>
            </a:r>
          </a:p>
          <a:p>
            <a:pPr eaLnBrk="1" hangingPunct="1">
              <a:buFontTx/>
              <a:buNone/>
            </a:pPr>
            <a:r>
              <a:rPr lang="cs-CZ" sz="2800" dirty="0" smtClean="0"/>
              <a:t>                                        - oči směřují dopředu</a:t>
            </a:r>
          </a:p>
          <a:p>
            <a:pPr eaLnBrk="1" hangingPunct="1">
              <a:buFontTx/>
              <a:buNone/>
            </a:pPr>
            <a:r>
              <a:rPr lang="cs-CZ" sz="2800" dirty="0" smtClean="0"/>
              <a:t>                                        - dobrý sluch</a:t>
            </a:r>
          </a:p>
          <a:p>
            <a:pPr eaLnBrk="1" hangingPunct="1">
              <a:buFontTx/>
              <a:buNone/>
            </a:pPr>
            <a:r>
              <a:rPr lang="cs-CZ" sz="2800" dirty="0" smtClean="0"/>
              <a:t>                                        - živí se hlodavci</a:t>
            </a:r>
          </a:p>
          <a:p>
            <a:pPr eaLnBrk="1" hangingPunct="1">
              <a:buFontTx/>
              <a:buNone/>
            </a:pPr>
            <a:r>
              <a:rPr lang="cs-CZ" sz="2800" dirty="0" smtClean="0"/>
              <a:t>                                        - </a:t>
            </a:r>
            <a:r>
              <a:rPr lang="cs-CZ" sz="2800" dirty="0" smtClean="0"/>
              <a:t>VÝVRŽKY</a:t>
            </a:r>
            <a:endParaRPr lang="cs-CZ" sz="2800" dirty="0" smtClean="0"/>
          </a:p>
          <a:p>
            <a:pPr eaLnBrk="1" hangingPunct="1">
              <a:buFontTx/>
              <a:buNone/>
            </a:pPr>
            <a:endParaRPr lang="cs-CZ" sz="2800" dirty="0" smtClean="0"/>
          </a:p>
          <a:p>
            <a:pPr eaLnBrk="1" hangingPunct="1">
              <a:buFontTx/>
              <a:buNone/>
            </a:pPr>
            <a:r>
              <a:rPr lang="cs-CZ" sz="2800" dirty="0" smtClean="0"/>
              <a:t>             </a:t>
            </a:r>
            <a:r>
              <a:rPr lang="cs-CZ" sz="2800" u="sng" dirty="0" smtClean="0"/>
              <a:t>zástupci</a:t>
            </a:r>
            <a:r>
              <a:rPr lang="cs-CZ" sz="2800" dirty="0" smtClean="0"/>
              <a:t>:                       </a:t>
            </a:r>
          </a:p>
          <a:p>
            <a:pPr eaLnBrk="1" hangingPunct="1">
              <a:buFontTx/>
              <a:buNone/>
            </a:pPr>
            <a:r>
              <a:rPr lang="cs-CZ" sz="2800" b="1" i="1" dirty="0" smtClean="0"/>
              <a:t>             sova pálená</a:t>
            </a:r>
            <a:endParaRPr lang="cs-CZ" sz="2800" dirty="0" smtClean="0"/>
          </a:p>
          <a:p>
            <a:pPr eaLnBrk="1" hangingPunct="1">
              <a:buFontTx/>
              <a:buNone/>
            </a:pPr>
            <a:r>
              <a:rPr lang="cs-CZ" sz="2800" b="1" i="1" dirty="0" smtClean="0"/>
              <a:t> </a:t>
            </a:r>
          </a:p>
        </p:txBody>
      </p:sp>
      <p:pic>
        <p:nvPicPr>
          <p:cNvPr id="8195" name="Picture 6"/>
          <p:cNvPicPr>
            <a:picLocks noChangeAspect="1" noChangeArrowheads="1"/>
          </p:cNvPicPr>
          <p:nvPr/>
        </p:nvPicPr>
        <p:blipFill>
          <a:blip r:embed="rId2" cstate="print"/>
          <a:srcRect l="20425" t="3819" r="43697" b="67332"/>
          <a:stretch>
            <a:fillRect/>
          </a:stretch>
        </p:blipFill>
        <p:spPr bwMode="auto">
          <a:xfrm>
            <a:off x="684213" y="1239838"/>
            <a:ext cx="3167062" cy="2547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6" name="Text Box 16"/>
          <p:cNvSpPr txBox="1">
            <a:spLocks noChangeArrowheads="1"/>
          </p:cNvSpPr>
          <p:nvPr/>
        </p:nvSpPr>
        <p:spPr bwMode="auto">
          <a:xfrm>
            <a:off x="671513" y="1239838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chemeClr val="bg1"/>
                </a:solidFill>
              </a:rPr>
              <a:t>Obr. 13</a:t>
            </a:r>
          </a:p>
        </p:txBody>
      </p:sp>
      <p:pic>
        <p:nvPicPr>
          <p:cNvPr id="8197" name="Picture 7"/>
          <p:cNvPicPr>
            <a:picLocks noChangeAspect="1" noChangeArrowheads="1"/>
          </p:cNvPicPr>
          <p:nvPr/>
        </p:nvPicPr>
        <p:blipFill>
          <a:blip r:embed="rId3" cstate="print"/>
          <a:srcRect l="13985"/>
          <a:stretch>
            <a:fillRect/>
          </a:stretch>
        </p:blipFill>
        <p:spPr bwMode="auto">
          <a:xfrm>
            <a:off x="4067175" y="3397250"/>
            <a:ext cx="2655888" cy="346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8" name="Text Box 16"/>
          <p:cNvSpPr txBox="1">
            <a:spLocks noChangeArrowheads="1"/>
          </p:cNvSpPr>
          <p:nvPr/>
        </p:nvSpPr>
        <p:spPr bwMode="auto">
          <a:xfrm>
            <a:off x="5786438" y="6510338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chemeClr val="bg1"/>
                </a:solidFill>
              </a:rPr>
              <a:t>Obr. 14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88913"/>
            <a:ext cx="8229600" cy="64801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i="1" smtClean="0"/>
              <a:t>výr velký				sovice sněžná</a:t>
            </a:r>
          </a:p>
          <a:p>
            <a:pPr eaLnBrk="1" hangingPunct="1">
              <a:buFontTx/>
              <a:buNone/>
            </a:pPr>
            <a:endParaRPr lang="cs-CZ" sz="2400" b="1" i="1" smtClean="0"/>
          </a:p>
          <a:p>
            <a:pPr eaLnBrk="1" hangingPunct="1">
              <a:buFontTx/>
              <a:buNone/>
            </a:pPr>
            <a:endParaRPr lang="cs-CZ" sz="2400" b="1" i="1" smtClean="0"/>
          </a:p>
          <a:p>
            <a:pPr eaLnBrk="1" hangingPunct="1">
              <a:buFontTx/>
              <a:buNone/>
            </a:pPr>
            <a:endParaRPr lang="cs-CZ" sz="2400" b="1" i="1" smtClean="0"/>
          </a:p>
          <a:p>
            <a:pPr eaLnBrk="1" hangingPunct="1">
              <a:buFontTx/>
              <a:buNone/>
            </a:pPr>
            <a:endParaRPr lang="cs-CZ" sz="2400" b="1" i="1" smtClean="0"/>
          </a:p>
          <a:p>
            <a:pPr eaLnBrk="1" hangingPunct="1">
              <a:buFontTx/>
              <a:buNone/>
            </a:pPr>
            <a:endParaRPr lang="cs-CZ" sz="2400" b="1" i="1" smtClean="0"/>
          </a:p>
          <a:p>
            <a:pPr eaLnBrk="1" hangingPunct="1">
              <a:buFontTx/>
              <a:buNone/>
            </a:pPr>
            <a:endParaRPr lang="cs-CZ" sz="2400" b="1" i="1" smtClean="0"/>
          </a:p>
          <a:p>
            <a:pPr eaLnBrk="1" hangingPunct="1">
              <a:buFontTx/>
              <a:buNone/>
            </a:pPr>
            <a:endParaRPr lang="cs-CZ" sz="2400" b="1" i="1" smtClean="0"/>
          </a:p>
          <a:p>
            <a:pPr eaLnBrk="1" hangingPunct="1">
              <a:buFontTx/>
              <a:buNone/>
            </a:pPr>
            <a:endParaRPr lang="cs-CZ" sz="2400" b="1" i="1" smtClean="0"/>
          </a:p>
          <a:p>
            <a:pPr eaLnBrk="1" hangingPunct="1">
              <a:buFontTx/>
              <a:buNone/>
            </a:pPr>
            <a:r>
              <a:rPr lang="cs-CZ" sz="2400" b="1" i="1" smtClean="0"/>
              <a:t>puštík obecný</a:t>
            </a:r>
          </a:p>
          <a:p>
            <a:pPr eaLnBrk="1" hangingPunct="1">
              <a:buFontTx/>
              <a:buNone/>
            </a:pPr>
            <a:endParaRPr lang="cs-CZ" sz="2400" b="1" i="1" smtClean="0"/>
          </a:p>
        </p:txBody>
      </p:sp>
      <p:pic>
        <p:nvPicPr>
          <p:cNvPr id="9219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692150"/>
            <a:ext cx="2762250" cy="335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Text Box 16"/>
          <p:cNvSpPr txBox="1">
            <a:spLocks noChangeArrowheads="1"/>
          </p:cNvSpPr>
          <p:nvPr/>
        </p:nvSpPr>
        <p:spPr bwMode="auto">
          <a:xfrm>
            <a:off x="468313" y="692150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chemeClr val="bg1"/>
                </a:solidFill>
              </a:rPr>
              <a:t>Obr. 15</a:t>
            </a:r>
          </a:p>
        </p:txBody>
      </p:sp>
      <p:pic>
        <p:nvPicPr>
          <p:cNvPr id="9221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825" y="692150"/>
            <a:ext cx="3355975" cy="335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2" name="Text Box 16"/>
          <p:cNvSpPr txBox="1">
            <a:spLocks noChangeArrowheads="1"/>
          </p:cNvSpPr>
          <p:nvPr/>
        </p:nvSpPr>
        <p:spPr bwMode="auto">
          <a:xfrm>
            <a:off x="5076825" y="692150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chemeClr val="bg1"/>
                </a:solidFill>
              </a:rPr>
              <a:t>Obr. 16</a:t>
            </a:r>
          </a:p>
        </p:txBody>
      </p:sp>
      <p:pic>
        <p:nvPicPr>
          <p:cNvPr id="9223" name="Picture 8"/>
          <p:cNvPicPr>
            <a:picLocks noChangeAspect="1" noChangeArrowheads="1"/>
          </p:cNvPicPr>
          <p:nvPr/>
        </p:nvPicPr>
        <p:blipFill>
          <a:blip r:embed="rId4" cstate="print"/>
          <a:srcRect t="15939" b="12788"/>
          <a:stretch>
            <a:fillRect/>
          </a:stretch>
        </p:blipFill>
        <p:spPr bwMode="auto">
          <a:xfrm>
            <a:off x="2771775" y="4084638"/>
            <a:ext cx="2643188" cy="2697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4" name="Text Box 16"/>
          <p:cNvSpPr txBox="1">
            <a:spLocks noChangeArrowheads="1"/>
          </p:cNvSpPr>
          <p:nvPr/>
        </p:nvSpPr>
        <p:spPr bwMode="auto">
          <a:xfrm>
            <a:off x="4608513" y="4084638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chemeClr val="bg1"/>
                </a:solidFill>
              </a:rPr>
              <a:t>Obr. 17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88913"/>
            <a:ext cx="8229600" cy="648017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1600" b="1" smtClean="0"/>
              <a:t>Použité zdroje</a:t>
            </a:r>
          </a:p>
          <a:p>
            <a:pPr eaLnBrk="1" hangingPunct="1">
              <a:buFontTx/>
              <a:buNone/>
            </a:pPr>
            <a:r>
              <a:rPr lang="cs-CZ" sz="1200" b="1" smtClean="0"/>
              <a:t>Obr. 1 a Obr. 2</a:t>
            </a:r>
          </a:p>
          <a:p>
            <a:pPr eaLnBrk="1" hangingPunct="1">
              <a:buFontTx/>
              <a:buNone/>
            </a:pPr>
            <a:r>
              <a:rPr lang="cs-CZ" sz="1200" smtClean="0"/>
              <a:t>SCHWEN, Daniel. CH Hen. </a:t>
            </a:r>
            <a:r>
              <a:rPr lang="cs-CZ" sz="1200" i="1" smtClean="0"/>
              <a:t>Wikipedia</a:t>
            </a:r>
            <a:r>
              <a:rPr lang="cs-CZ" sz="1200" smtClean="0"/>
              <a:t> [online]. 2007 [cit. 2012-12-18]. Dostupné z: http://cs.wikipedia.org/wiki/Soubor:CH_Hen_2.jpg</a:t>
            </a:r>
          </a:p>
          <a:p>
            <a:pPr eaLnBrk="1" hangingPunct="1">
              <a:buFontTx/>
              <a:buNone/>
            </a:pPr>
            <a:endParaRPr lang="cs-CZ" sz="1200" smtClean="0"/>
          </a:p>
          <a:p>
            <a:pPr eaLnBrk="1" hangingPunct="1">
              <a:buFontTx/>
              <a:buNone/>
            </a:pPr>
            <a:r>
              <a:rPr lang="cs-CZ" sz="1200" b="1" smtClean="0"/>
              <a:t>Obr. 3</a:t>
            </a:r>
          </a:p>
          <a:p>
            <a:pPr eaLnBrk="1" hangingPunct="1">
              <a:buFontTx/>
              <a:buNone/>
            </a:pPr>
            <a:r>
              <a:rPr lang="cs-CZ" sz="1200" smtClean="0"/>
              <a:t>PALMER, David. David Palmer Capercaillie. </a:t>
            </a:r>
            <a:r>
              <a:rPr lang="cs-CZ" sz="1200" i="1" smtClean="0"/>
              <a:t>Wikipedia</a:t>
            </a:r>
            <a:r>
              <a:rPr lang="cs-CZ" sz="1200" smtClean="0"/>
              <a:t> [online]. 2012 [cit. 2012-12-18]. Dostupné z: http://cs.wikipedia.org/wiki/Soubor:David_Palmer_Capercaillie.jpg</a:t>
            </a:r>
          </a:p>
          <a:p>
            <a:pPr eaLnBrk="1" hangingPunct="1">
              <a:buFontTx/>
              <a:buNone/>
            </a:pPr>
            <a:endParaRPr lang="cs-CZ" sz="1200" smtClean="0"/>
          </a:p>
          <a:p>
            <a:pPr eaLnBrk="1" hangingPunct="1">
              <a:buFontTx/>
              <a:buNone/>
            </a:pPr>
            <a:r>
              <a:rPr lang="cs-CZ" sz="1200" b="1" smtClean="0"/>
              <a:t>Obr. 4</a:t>
            </a:r>
          </a:p>
          <a:p>
            <a:pPr eaLnBrk="1" hangingPunct="1">
              <a:buFontTx/>
              <a:buNone/>
            </a:pPr>
            <a:r>
              <a:rPr lang="cs-CZ" sz="1200" smtClean="0"/>
              <a:t>LUKASIK, Lukasz. Phasianus colchicus. </a:t>
            </a:r>
            <a:r>
              <a:rPr lang="cs-CZ" sz="1200" i="1" smtClean="0"/>
              <a:t>Wikipedia</a:t>
            </a:r>
            <a:r>
              <a:rPr lang="cs-CZ" sz="1200" smtClean="0"/>
              <a:t> [online]. 2006 [cit. 2012-12-18]. Dostupné z: http://cs.wikipedia.org/wiki/Soubor:David_Palmer_Capercaillie.jpg</a:t>
            </a:r>
          </a:p>
          <a:p>
            <a:pPr eaLnBrk="1" hangingPunct="1">
              <a:buFontTx/>
              <a:buNone/>
            </a:pPr>
            <a:endParaRPr lang="cs-CZ" sz="1200" smtClean="0"/>
          </a:p>
          <a:p>
            <a:pPr eaLnBrk="1" hangingPunct="1">
              <a:buFontTx/>
              <a:buNone/>
            </a:pPr>
            <a:r>
              <a:rPr lang="cs-CZ" sz="1200" b="1" smtClean="0"/>
              <a:t>Obr. 5</a:t>
            </a:r>
          </a:p>
          <a:p>
            <a:pPr eaLnBrk="1" hangingPunct="1">
              <a:buFontTx/>
              <a:buNone/>
            </a:pPr>
            <a:r>
              <a:rPr lang="cs-CZ" sz="1200" smtClean="0"/>
              <a:t>SZCZEPANEK, Marek. Perdix perdix. </a:t>
            </a:r>
            <a:r>
              <a:rPr lang="cs-CZ" sz="1200" i="1" smtClean="0"/>
              <a:t>Wikipedia</a:t>
            </a:r>
            <a:r>
              <a:rPr lang="cs-CZ" sz="1200" smtClean="0"/>
              <a:t> [online]. 2005 [cit. 2012-12-18]. Dostupné z: http://cs.wikipedia.org/wiki/Soubor:Perdix_perdix_(Marek_Szczepanek).jpg</a:t>
            </a:r>
          </a:p>
          <a:p>
            <a:pPr eaLnBrk="1" hangingPunct="1">
              <a:buFontTx/>
              <a:buNone/>
            </a:pPr>
            <a:endParaRPr lang="cs-CZ" sz="1200" smtClean="0"/>
          </a:p>
          <a:p>
            <a:pPr eaLnBrk="1" hangingPunct="1">
              <a:buFontTx/>
              <a:buNone/>
            </a:pPr>
            <a:r>
              <a:rPr lang="cs-CZ" sz="1200" b="1" smtClean="0"/>
              <a:t>Obr. 6</a:t>
            </a:r>
          </a:p>
          <a:p>
            <a:pPr eaLnBrk="1" hangingPunct="1">
              <a:buFontTx/>
              <a:buNone/>
            </a:pPr>
            <a:r>
              <a:rPr lang="cs-CZ" sz="1200" smtClean="0"/>
              <a:t>KAMMINGA, Dan. Peackock Side. </a:t>
            </a:r>
            <a:r>
              <a:rPr lang="cs-CZ" sz="1200" i="1" smtClean="0"/>
              <a:t>Wikipedia</a:t>
            </a:r>
            <a:r>
              <a:rPr lang="cs-CZ" sz="1200" smtClean="0"/>
              <a:t> [online]. 2005 [cit. 2012-12-18]. Dostupné z: http://cs.wikipedia.org/wiki/Soubor:PeackockSide.jpg</a:t>
            </a:r>
          </a:p>
          <a:p>
            <a:pPr eaLnBrk="1" hangingPunct="1">
              <a:buFontTx/>
              <a:buNone/>
            </a:pPr>
            <a:endParaRPr lang="cs-CZ" sz="1200" smtClean="0"/>
          </a:p>
          <a:p>
            <a:pPr eaLnBrk="1" hangingPunct="1">
              <a:buFontTx/>
              <a:buNone/>
            </a:pPr>
            <a:r>
              <a:rPr lang="cs-CZ" sz="1200" b="1" smtClean="0"/>
              <a:t>Obr. 7</a:t>
            </a:r>
          </a:p>
          <a:p>
            <a:pPr eaLnBrk="1" hangingPunct="1">
              <a:buFontTx/>
              <a:buNone/>
            </a:pPr>
            <a:r>
              <a:rPr lang="cs-CZ" sz="1200" smtClean="0"/>
              <a:t>Rooster portrait. </a:t>
            </a:r>
            <a:r>
              <a:rPr lang="cs-CZ" sz="1200" i="1" smtClean="0"/>
              <a:t>Wikipedia</a:t>
            </a:r>
            <a:r>
              <a:rPr lang="cs-CZ" sz="1200" smtClean="0"/>
              <a:t> [online]. 2008 [cit. 2012-12-18]. Dostupné z: http://cs.wikipedia.org/wiki/Soubor:Rooster_portrait02_dec08.jpg</a:t>
            </a:r>
          </a:p>
          <a:p>
            <a:pPr eaLnBrk="1" hangingPunct="1">
              <a:buFontTx/>
              <a:buNone/>
            </a:pPr>
            <a:endParaRPr lang="cs-CZ" sz="1200" smtClean="0"/>
          </a:p>
          <a:p>
            <a:pPr eaLnBrk="1" hangingPunct="1">
              <a:buFontTx/>
              <a:buNone/>
            </a:pPr>
            <a:r>
              <a:rPr lang="cs-CZ" sz="1200" b="1" smtClean="0"/>
              <a:t>Obr. 8</a:t>
            </a:r>
          </a:p>
          <a:p>
            <a:pPr eaLnBrk="1" hangingPunct="1">
              <a:buFontTx/>
              <a:buNone/>
            </a:pPr>
            <a:r>
              <a:rPr lang="cs-CZ" sz="1200" smtClean="0"/>
              <a:t>MALCOLM. Wild Turkey. </a:t>
            </a:r>
            <a:r>
              <a:rPr lang="cs-CZ" sz="1200" i="1" smtClean="0"/>
              <a:t>Wikipedia</a:t>
            </a:r>
            <a:r>
              <a:rPr lang="cs-CZ" sz="1200" smtClean="0"/>
              <a:t> [online]. 2008 [cit. 2012-12-18]. Dostupné z: http://cs.wikipedia.org/wiki/Soubor:Wild_Turkey.jpg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88913"/>
            <a:ext cx="8229600" cy="6553200"/>
          </a:xfrm>
        </p:spPr>
        <p:txBody>
          <a:bodyPr/>
          <a:lstStyle/>
          <a:p>
            <a:pPr>
              <a:buFontTx/>
              <a:buNone/>
            </a:pPr>
            <a:r>
              <a:rPr lang="cs-CZ" sz="1200" b="1" smtClean="0"/>
              <a:t>Obr.  9</a:t>
            </a:r>
          </a:p>
          <a:p>
            <a:pPr>
              <a:buFontTx/>
              <a:buNone/>
            </a:pPr>
            <a:r>
              <a:rPr lang="cs-CZ" sz="1200" smtClean="0"/>
              <a:t>RUNÓLFSSON, Ómar. Black-headed Gull - Larus ridibundus. </a:t>
            </a:r>
            <a:r>
              <a:rPr lang="cs-CZ" sz="1200" i="1" smtClean="0"/>
              <a:t>Wikipedia</a:t>
            </a:r>
            <a:r>
              <a:rPr lang="cs-CZ" sz="1200" smtClean="0"/>
              <a:t> [online]. 2006 [cit. 2012-12-18]. Dostupné z: http://cs.wikipedia.org/wiki/Soubor:Black-headed_Gull_-_Larus_ridibundus_-_Hettum%C3%A1fur.jpg</a:t>
            </a:r>
          </a:p>
          <a:p>
            <a:pPr>
              <a:buFontTx/>
              <a:buNone/>
            </a:pPr>
            <a:endParaRPr lang="cs-CZ" sz="1200" smtClean="0"/>
          </a:p>
          <a:p>
            <a:pPr>
              <a:buFontTx/>
              <a:buNone/>
            </a:pPr>
            <a:r>
              <a:rPr lang="cs-CZ" sz="1200" b="1" smtClean="0"/>
              <a:t>Obr. 10</a:t>
            </a:r>
          </a:p>
          <a:p>
            <a:pPr>
              <a:buFontTx/>
              <a:buNone/>
            </a:pPr>
            <a:r>
              <a:rPr lang="cs-CZ" sz="1200" smtClean="0"/>
              <a:t>DUNN, Andrew. Rock pigeons on cliffs. </a:t>
            </a:r>
            <a:r>
              <a:rPr lang="cs-CZ" sz="1200" i="1" smtClean="0"/>
              <a:t>Wikipedia</a:t>
            </a:r>
            <a:r>
              <a:rPr lang="cs-CZ" sz="1200" smtClean="0"/>
              <a:t> [online]. 2006 [cit. 2012-12-18]. Dostupné z: http://cs.wikipedia.org/wiki/Soubor:Rock_pigeons_on_cliffs.jpg </a:t>
            </a:r>
          </a:p>
          <a:p>
            <a:pPr>
              <a:buFontTx/>
              <a:buNone/>
            </a:pPr>
            <a:endParaRPr lang="cs-CZ" sz="1200" b="1" smtClean="0"/>
          </a:p>
          <a:p>
            <a:pPr>
              <a:buFontTx/>
              <a:buNone/>
            </a:pPr>
            <a:r>
              <a:rPr lang="cs-CZ" sz="1200" b="1" smtClean="0"/>
              <a:t>Obr. 11</a:t>
            </a:r>
          </a:p>
          <a:p>
            <a:pPr>
              <a:buFontTx/>
              <a:buNone/>
            </a:pPr>
            <a:r>
              <a:rPr lang="cs-CZ" sz="1200" smtClean="0"/>
              <a:t>TREPTE, Andreas. Collared Dove. </a:t>
            </a:r>
            <a:r>
              <a:rPr lang="cs-CZ" sz="1200" i="1" smtClean="0"/>
              <a:t>Wikipedia</a:t>
            </a:r>
            <a:r>
              <a:rPr lang="cs-CZ" sz="1200" smtClean="0"/>
              <a:t> [online]. 2009 [cit. 2012-12-18]. Dostupné z: http://cs.wikipedia.org/wiki/Soubor:Collared_Dove.jpg </a:t>
            </a:r>
          </a:p>
          <a:p>
            <a:pPr>
              <a:buFontTx/>
              <a:buNone/>
            </a:pPr>
            <a:endParaRPr lang="cs-CZ" sz="1200" smtClean="0"/>
          </a:p>
          <a:p>
            <a:pPr>
              <a:buFontTx/>
              <a:buNone/>
            </a:pPr>
            <a:r>
              <a:rPr lang="cs-CZ" sz="1200" b="1" smtClean="0"/>
              <a:t>Obr. 12</a:t>
            </a:r>
          </a:p>
          <a:p>
            <a:pPr>
              <a:buFontTx/>
              <a:buNone/>
            </a:pPr>
            <a:r>
              <a:rPr lang="cs-CZ" sz="1200" smtClean="0"/>
              <a:t>PEUKERT, Tim. Kuckuck. </a:t>
            </a:r>
            <a:r>
              <a:rPr lang="cs-CZ" sz="1200" i="1" smtClean="0"/>
              <a:t>Wikipedia</a:t>
            </a:r>
            <a:r>
              <a:rPr lang="cs-CZ" sz="1200" smtClean="0"/>
              <a:t> [online]. 2008 [cit. 2012-12-18]. Dostupné z: http://cs.wikipedia.org/wiki/Soubor:Kuckuck_%28Cuculus_canorus%29_by_Tim_Peukert.jpg </a:t>
            </a:r>
          </a:p>
          <a:p>
            <a:pPr>
              <a:buFontTx/>
              <a:buNone/>
            </a:pPr>
            <a:endParaRPr lang="cs-CZ" sz="1200" smtClean="0"/>
          </a:p>
          <a:p>
            <a:pPr>
              <a:buFontTx/>
              <a:buNone/>
            </a:pPr>
            <a:r>
              <a:rPr lang="cs-CZ" sz="1200" b="1" smtClean="0"/>
              <a:t>Obr. 13</a:t>
            </a:r>
          </a:p>
          <a:p>
            <a:pPr>
              <a:buFontTx/>
              <a:buNone/>
            </a:pPr>
            <a:r>
              <a:rPr lang="cs-CZ" sz="1200" smtClean="0"/>
              <a:t>DAVIDSON, Floyd. Snowy Owl Barrow Alaska. </a:t>
            </a:r>
            <a:r>
              <a:rPr lang="cs-CZ" sz="1200" i="1" smtClean="0"/>
              <a:t>Wikipedia</a:t>
            </a:r>
            <a:r>
              <a:rPr lang="cs-CZ" sz="1200" smtClean="0"/>
              <a:t> [online]. 2006 [cit. 2012-12-18]. Dostupné z: http://cs.wikipedia.org/wiki/Soubor:Snowy_Owl_Barrow_Alaska.jpg </a:t>
            </a:r>
          </a:p>
          <a:p>
            <a:pPr>
              <a:buFontTx/>
              <a:buNone/>
            </a:pPr>
            <a:endParaRPr lang="cs-CZ" sz="1200" b="1" smtClean="0"/>
          </a:p>
          <a:p>
            <a:pPr>
              <a:buFontTx/>
              <a:buNone/>
            </a:pPr>
            <a:r>
              <a:rPr lang="cs-CZ" sz="1200" b="1" smtClean="0"/>
              <a:t>Obr. 14</a:t>
            </a:r>
          </a:p>
          <a:p>
            <a:pPr>
              <a:buFontTx/>
              <a:buNone/>
            </a:pPr>
            <a:r>
              <a:rPr lang="cs-CZ" sz="1200" smtClean="0"/>
              <a:t>B., Stevie. Tyto alba close up. </a:t>
            </a:r>
            <a:r>
              <a:rPr lang="cs-CZ" sz="1200" i="1" smtClean="0"/>
              <a:t>Wikipedia</a:t>
            </a:r>
            <a:r>
              <a:rPr lang="cs-CZ" sz="1200" smtClean="0"/>
              <a:t> [online]. 2007 [cit. 2012-12-18]. Dostupné z: http://cs.wikipedia.org/wiki/Soubor:Tyto_alba_close_up.jpg </a:t>
            </a:r>
          </a:p>
          <a:p>
            <a:pPr>
              <a:buFontTx/>
              <a:buNone/>
            </a:pPr>
            <a:endParaRPr lang="cs-CZ" sz="1200" smtClean="0"/>
          </a:p>
          <a:p>
            <a:pPr>
              <a:buFontTx/>
              <a:buNone/>
            </a:pPr>
            <a:r>
              <a:rPr lang="cs-CZ" sz="1200" b="1" smtClean="0"/>
              <a:t>Obr. 15</a:t>
            </a:r>
          </a:p>
          <a:p>
            <a:pPr>
              <a:buFontTx/>
              <a:buNone/>
            </a:pPr>
            <a:r>
              <a:rPr lang="cs-CZ" sz="1200" smtClean="0"/>
              <a:t>ARPINGSTONE. Eagle.owl.arp. </a:t>
            </a:r>
            <a:r>
              <a:rPr lang="cs-CZ" sz="1200" i="1" smtClean="0"/>
              <a:t>Wikipedia</a:t>
            </a:r>
            <a:r>
              <a:rPr lang="cs-CZ" sz="1200" smtClean="0"/>
              <a:t> [online]. 2004 [cit. 2012-12-18]. Dostupné z: http://cs.wikipedia.org/wiki/Soubor:Eagle.owl.arp.750pix.jpg </a:t>
            </a:r>
          </a:p>
          <a:p>
            <a:pPr>
              <a:buFontTx/>
              <a:buNone/>
            </a:pPr>
            <a:endParaRPr lang="cs-CZ" sz="1200" b="1" smtClean="0"/>
          </a:p>
          <a:p>
            <a:pPr>
              <a:buFontTx/>
              <a:buNone/>
            </a:pPr>
            <a:r>
              <a:rPr lang="cs-CZ" sz="1200" b="1" smtClean="0"/>
              <a:t>Obr. 16</a:t>
            </a:r>
          </a:p>
          <a:p>
            <a:pPr>
              <a:buFontTx/>
              <a:buNone/>
            </a:pPr>
            <a:r>
              <a:rPr lang="cs-CZ" sz="1200" smtClean="0"/>
              <a:t>DAVIDSON, Floyd. Snowy Owl Barrow Alaska. </a:t>
            </a:r>
            <a:r>
              <a:rPr lang="cs-CZ" sz="1200" i="1" smtClean="0"/>
              <a:t>Wikipedia</a:t>
            </a:r>
            <a:r>
              <a:rPr lang="cs-CZ" sz="1200" smtClean="0"/>
              <a:t> [online]. 2006 [cit. 2012-12-18]. Dostupné z: http://cs.wikipedia.org/wiki/Soubor:Snowy_Owl_Barrow_Alaska.jpg </a:t>
            </a:r>
          </a:p>
          <a:p>
            <a:pPr>
              <a:buFontTx/>
              <a:buNone/>
            </a:pPr>
            <a:endParaRPr lang="cs-CZ" sz="1200" b="1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2"/>
          <p:cNvSpPr>
            <a:spLocks noGrp="1"/>
          </p:cNvSpPr>
          <p:nvPr>
            <p:ph idx="1"/>
          </p:nvPr>
        </p:nvSpPr>
        <p:spPr>
          <a:xfrm>
            <a:off x="457200" y="115888"/>
            <a:ext cx="8229600" cy="6626225"/>
          </a:xfrm>
        </p:spPr>
        <p:txBody>
          <a:bodyPr/>
          <a:lstStyle/>
          <a:p>
            <a:pPr marL="0" indent="0">
              <a:buFontTx/>
              <a:buNone/>
              <a:defRPr/>
            </a:pPr>
            <a:r>
              <a:rPr lang="cs-CZ" sz="1200" b="1" dirty="0" smtClean="0"/>
              <a:t>Obr.  17</a:t>
            </a:r>
          </a:p>
          <a:p>
            <a:pPr marL="0" indent="0">
              <a:buFontTx/>
              <a:buNone/>
              <a:defRPr/>
            </a:pPr>
            <a:r>
              <a:rPr lang="cs-CZ" sz="1200" dirty="0" smtClean="0"/>
              <a:t>MECNAROWSKI, Martin. </a:t>
            </a:r>
            <a:r>
              <a:rPr lang="cs-CZ" sz="1200" dirty="0" err="1" smtClean="0"/>
              <a:t>Strix</a:t>
            </a:r>
            <a:r>
              <a:rPr lang="cs-CZ" sz="1200" dirty="0" smtClean="0"/>
              <a:t> </a:t>
            </a:r>
            <a:r>
              <a:rPr lang="cs-CZ" sz="1200" dirty="0" err="1" smtClean="0"/>
              <a:t>aluco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2009 [cit. 2012-12-18]. Dostupné z: http://cs.wikipedia.org/wiki/Soubor:Strix_aluco_3_%28Martin_Mecnarowski%29.jpg </a:t>
            </a:r>
            <a:endParaRPr lang="cs-CZ" sz="1200" b="1" dirty="0" smtClean="0"/>
          </a:p>
          <a:p>
            <a:pPr marL="0" indent="0">
              <a:buFontTx/>
              <a:buNone/>
              <a:defRPr/>
            </a:pPr>
            <a:endParaRPr lang="cs-CZ" sz="1200" b="1" dirty="0" smtClean="0"/>
          </a:p>
          <a:p>
            <a:pPr marL="0" indent="0">
              <a:buFontTx/>
              <a:buNone/>
              <a:defRPr/>
            </a:pPr>
            <a:r>
              <a:rPr lang="cs-CZ" sz="1200" dirty="0" smtClean="0"/>
              <a:t>Archiv autora</a:t>
            </a:r>
          </a:p>
          <a:p>
            <a:pPr>
              <a:buFontTx/>
              <a:buNone/>
              <a:defRPr/>
            </a:pPr>
            <a:r>
              <a:rPr lang="cs-CZ" sz="1200" dirty="0" smtClean="0"/>
              <a:t>ČABRADOVÁ, Věra, František HASCH, Jaroslav SEJPKA a Ivana VANĚČKOVÁ. </a:t>
            </a:r>
            <a:r>
              <a:rPr lang="cs-CZ" sz="1200" i="1" dirty="0" smtClean="0"/>
              <a:t>Přírodopis 7: učebnice pro základní školy a víceletá gymnázia</a:t>
            </a:r>
            <a:r>
              <a:rPr lang="cs-CZ" sz="1200" dirty="0" smtClean="0"/>
              <a:t>. Plzeň: FRAUS, 2005. ISBN 80-7238-424-4. </a:t>
            </a:r>
          </a:p>
          <a:p>
            <a:pPr>
              <a:buFontTx/>
              <a:buNone/>
              <a:defRPr/>
            </a:pPr>
            <a:r>
              <a:rPr lang="cs-CZ" sz="1200" dirty="0" smtClean="0"/>
              <a:t>JELÍNEK, Jan a Vladimír ZICHÁČEK. </a:t>
            </a:r>
            <a:r>
              <a:rPr lang="cs-CZ" sz="1200" i="1" dirty="0" smtClean="0"/>
              <a:t>Biologie: pro gymnázia</a:t>
            </a:r>
            <a:r>
              <a:rPr lang="cs-CZ" sz="1200" dirty="0" smtClean="0"/>
              <a:t>. Olomouc: OLOMOUC, 1999. </a:t>
            </a:r>
            <a:r>
              <a:rPr lang="cs-CZ" sz="1200" smtClean="0"/>
              <a:t>ISBN 80-7182-070-9</a:t>
            </a: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6665</TotalTime>
  <Words>771</Words>
  <Application>Microsoft Office PowerPoint</Application>
  <PresentationFormat>Předvádění na obrazovce (4:3)</PresentationFormat>
  <Paragraphs>154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Arial</vt:lpstr>
      <vt:lpstr>Calibri</vt:lpstr>
      <vt:lpstr>Times New Roman</vt:lpstr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Niki</dc:creator>
  <cp:lastModifiedBy>Dum</cp:lastModifiedBy>
  <cp:revision>31</cp:revision>
  <dcterms:created xsi:type="dcterms:W3CDTF">2012-12-14T13:50:41Z</dcterms:created>
  <dcterms:modified xsi:type="dcterms:W3CDTF">2014-09-17T16:29:07Z</dcterms:modified>
</cp:coreProperties>
</file>